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68" r:id="rId3"/>
    <p:sldId id="273" r:id="rId4"/>
    <p:sldId id="269" r:id="rId5"/>
    <p:sldId id="264" r:id="rId6"/>
    <p:sldId id="270" r:id="rId7"/>
    <p:sldId id="274" r:id="rId8"/>
    <p:sldId id="260"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6A543-7385-435B-8B12-6E9093313D82}" v="83" dt="2020-01-21T23:50:31.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Brawner" userId="74e6fe7ac6e3b04f" providerId="LiveId" clId="{4116A543-7385-435B-8B12-6E9093313D82}"/>
    <pc:docChg chg="custSel addSld delSld modSld sldOrd">
      <pc:chgData name="James Brawner" userId="74e6fe7ac6e3b04f" providerId="LiveId" clId="{4116A543-7385-435B-8B12-6E9093313D82}" dt="2020-01-21T23:50:31.526" v="214" actId="20577"/>
      <pc:docMkLst>
        <pc:docMk/>
      </pc:docMkLst>
      <pc:sldChg chg="ord">
        <pc:chgData name="James Brawner" userId="74e6fe7ac6e3b04f" providerId="LiveId" clId="{4116A543-7385-435B-8B12-6E9093313D82}" dt="2020-01-18T17:43:36.232" v="1"/>
        <pc:sldMkLst>
          <pc:docMk/>
          <pc:sldMk cId="2637515745" sldId="264"/>
        </pc:sldMkLst>
      </pc:sldChg>
      <pc:sldChg chg="modSp">
        <pc:chgData name="James Brawner" userId="74e6fe7ac6e3b04f" providerId="LiveId" clId="{4116A543-7385-435B-8B12-6E9093313D82}" dt="2020-01-21T23:50:31.526" v="214" actId="20577"/>
        <pc:sldMkLst>
          <pc:docMk/>
          <pc:sldMk cId="2261157363" sldId="268"/>
        </pc:sldMkLst>
        <pc:graphicFrameChg chg="mod">
          <ac:chgData name="James Brawner" userId="74e6fe7ac6e3b04f" providerId="LiveId" clId="{4116A543-7385-435B-8B12-6E9093313D82}" dt="2020-01-21T23:50:31.526" v="214" actId="20577"/>
          <ac:graphicFrameMkLst>
            <pc:docMk/>
            <pc:sldMk cId="2261157363" sldId="268"/>
            <ac:graphicFrameMk id="10" creationId="{93CB9B96-6EBB-4596-8913-C982E2C61332}"/>
          </ac:graphicFrameMkLst>
        </pc:graphicFrameChg>
      </pc:sldChg>
      <pc:sldChg chg="del">
        <pc:chgData name="James Brawner" userId="74e6fe7ac6e3b04f" providerId="LiveId" clId="{4116A543-7385-435B-8B12-6E9093313D82}" dt="2020-01-21T23:12:09.749" v="189" actId="47"/>
        <pc:sldMkLst>
          <pc:docMk/>
          <pc:sldMk cId="4108035223" sldId="271"/>
        </pc:sldMkLst>
      </pc:sldChg>
      <pc:sldChg chg="addSp delSp modSp add del">
        <pc:chgData name="James Brawner" userId="74e6fe7ac6e3b04f" providerId="LiveId" clId="{4116A543-7385-435B-8B12-6E9093313D82}" dt="2020-01-19T21:44:44.511" v="123" actId="47"/>
        <pc:sldMkLst>
          <pc:docMk/>
          <pc:sldMk cId="3564764322" sldId="272"/>
        </pc:sldMkLst>
        <pc:spChg chg="add del mod">
          <ac:chgData name="James Brawner" userId="74e6fe7ac6e3b04f" providerId="LiveId" clId="{4116A543-7385-435B-8B12-6E9093313D82}" dt="2020-01-18T17:58:57.835" v="41" actId="478"/>
          <ac:spMkLst>
            <pc:docMk/>
            <pc:sldMk cId="3564764322" sldId="272"/>
            <ac:spMk id="3" creationId="{3A35CA09-B862-407F-BC4C-D2A43D981437}"/>
          </ac:spMkLst>
        </pc:spChg>
        <pc:spChg chg="add mod">
          <ac:chgData name="James Brawner" userId="74e6fe7ac6e3b04f" providerId="LiveId" clId="{4116A543-7385-435B-8B12-6E9093313D82}" dt="2020-01-18T17:58:14.014" v="32" actId="1076"/>
          <ac:spMkLst>
            <pc:docMk/>
            <pc:sldMk cId="3564764322" sldId="272"/>
            <ac:spMk id="4" creationId="{FB5CE9BD-145A-4D57-986B-B28BA87E3EBD}"/>
          </ac:spMkLst>
        </pc:spChg>
        <pc:spChg chg="add del">
          <ac:chgData name="James Brawner" userId="74e6fe7ac6e3b04f" providerId="LiveId" clId="{4116A543-7385-435B-8B12-6E9093313D82}" dt="2020-01-18T17:59:28.342" v="43" actId="478"/>
          <ac:spMkLst>
            <pc:docMk/>
            <pc:sldMk cId="3564764322" sldId="272"/>
            <ac:spMk id="5" creationId="{95435625-E8F1-493B-B09E-109AD5F895CB}"/>
          </ac:spMkLst>
        </pc:spChg>
        <pc:picChg chg="add del mod">
          <ac:chgData name="James Brawner" userId="74e6fe7ac6e3b04f" providerId="LiveId" clId="{4116A543-7385-435B-8B12-6E9093313D82}" dt="2020-01-18T17:58:53.483" v="38" actId="478"/>
          <ac:picMkLst>
            <pc:docMk/>
            <pc:sldMk cId="3564764322" sldId="272"/>
            <ac:picMk id="2" creationId="{10CD2156-A7AF-4B2D-8A60-5DA6AC4CBF7C}"/>
          </ac:picMkLst>
        </pc:picChg>
        <pc:picChg chg="add mod">
          <ac:chgData name="James Brawner" userId="74e6fe7ac6e3b04f" providerId="LiveId" clId="{4116A543-7385-435B-8B12-6E9093313D82}" dt="2020-01-18T18:01:04.032" v="53" actId="1076"/>
          <ac:picMkLst>
            <pc:docMk/>
            <pc:sldMk cId="3564764322" sldId="272"/>
            <ac:picMk id="6" creationId="{75D6D38B-FD4C-4D09-8AB5-7F153FF6134C}"/>
          </ac:picMkLst>
        </pc:picChg>
        <pc:picChg chg="add mod">
          <ac:chgData name="James Brawner" userId="74e6fe7ac6e3b04f" providerId="LiveId" clId="{4116A543-7385-435B-8B12-6E9093313D82}" dt="2020-01-18T18:01:06.745" v="54" actId="1076"/>
          <ac:picMkLst>
            <pc:docMk/>
            <pc:sldMk cId="3564764322" sldId="272"/>
            <ac:picMk id="1026" creationId="{05C31A26-8D7E-4BF4-BDA3-FA0AE48EA7EC}"/>
          </ac:picMkLst>
        </pc:picChg>
        <pc:picChg chg="add mod">
          <ac:chgData name="James Brawner" userId="74e6fe7ac6e3b04f" providerId="LiveId" clId="{4116A543-7385-435B-8B12-6E9093313D82}" dt="2020-01-18T18:01:14.381" v="57" actId="1076"/>
          <ac:picMkLst>
            <pc:docMk/>
            <pc:sldMk cId="3564764322" sldId="272"/>
            <ac:picMk id="1032" creationId="{FDA77878-CC89-4699-B9CF-4C3ECAF9B060}"/>
          </ac:picMkLst>
        </pc:picChg>
      </pc:sldChg>
      <pc:sldChg chg="addSp modSp add modNotesTx">
        <pc:chgData name="James Brawner" userId="74e6fe7ac6e3b04f" providerId="LiveId" clId="{4116A543-7385-435B-8B12-6E9093313D82}" dt="2020-01-19T21:45:24.455" v="186" actId="1038"/>
        <pc:sldMkLst>
          <pc:docMk/>
          <pc:sldMk cId="251271428" sldId="273"/>
        </pc:sldMkLst>
        <pc:spChg chg="mod">
          <ac:chgData name="James Brawner" userId="74e6fe7ac6e3b04f" providerId="LiveId" clId="{4116A543-7385-435B-8B12-6E9093313D82}" dt="2020-01-19T21:44:06.017" v="101" actId="1076"/>
          <ac:spMkLst>
            <pc:docMk/>
            <pc:sldMk cId="251271428" sldId="273"/>
            <ac:spMk id="2" creationId="{0295F69C-7FB8-4E68-ABAC-1B278DD9418F}"/>
          </ac:spMkLst>
        </pc:spChg>
        <pc:spChg chg="mod">
          <ac:chgData name="James Brawner" userId="74e6fe7ac6e3b04f" providerId="LiveId" clId="{4116A543-7385-435B-8B12-6E9093313D82}" dt="2020-01-19T21:43:54.709" v="87" actId="20577"/>
          <ac:spMkLst>
            <pc:docMk/>
            <pc:sldMk cId="251271428" sldId="273"/>
            <ac:spMk id="3" creationId="{B43A0097-95B8-440B-A863-6A021544DE75}"/>
          </ac:spMkLst>
        </pc:spChg>
        <pc:picChg chg="add mod">
          <ac:chgData name="James Brawner" userId="74e6fe7ac6e3b04f" providerId="LiveId" clId="{4116A543-7385-435B-8B12-6E9093313D82}" dt="2020-01-19T21:45:24.455" v="186" actId="1038"/>
          <ac:picMkLst>
            <pc:docMk/>
            <pc:sldMk cId="251271428" sldId="273"/>
            <ac:picMk id="4" creationId="{86128C0E-AB89-48C1-A41D-F29DF3FE33B5}"/>
          </ac:picMkLst>
        </pc:picChg>
        <pc:picChg chg="add mod">
          <ac:chgData name="James Brawner" userId="74e6fe7ac6e3b04f" providerId="LiveId" clId="{4116A543-7385-435B-8B12-6E9093313D82}" dt="2020-01-19T21:44:20.823" v="122" actId="1035"/>
          <ac:picMkLst>
            <pc:docMk/>
            <pc:sldMk cId="251271428" sldId="273"/>
            <ac:picMk id="5" creationId="{85CEF3FC-B14C-426B-BEF5-640FFD23A9CB}"/>
          </ac:picMkLst>
        </pc:picChg>
      </pc:sldChg>
      <pc:sldChg chg="add del">
        <pc:chgData name="James Brawner" userId="74e6fe7ac6e3b04f" providerId="LiveId" clId="{4116A543-7385-435B-8B12-6E9093313D82}" dt="2020-01-19T21:42:42.295" v="59" actId="47"/>
        <pc:sldMkLst>
          <pc:docMk/>
          <pc:sldMk cId="520952192" sldId="273"/>
        </pc:sldMkLst>
      </pc:sldChg>
      <pc:sldChg chg="delSp add setBg delDesignElem">
        <pc:chgData name="James Brawner" userId="74e6fe7ac6e3b04f" providerId="LiveId" clId="{4116A543-7385-435B-8B12-6E9093313D82}" dt="2020-01-21T23:12:03.231" v="188"/>
        <pc:sldMkLst>
          <pc:docMk/>
          <pc:sldMk cId="3078543907" sldId="274"/>
        </pc:sldMkLst>
        <pc:grpChg chg="del">
          <ac:chgData name="James Brawner" userId="74e6fe7ac6e3b04f" providerId="LiveId" clId="{4116A543-7385-435B-8B12-6E9093313D82}" dt="2020-01-21T23:12:03.231" v="188"/>
          <ac:grpSpMkLst>
            <pc:docMk/>
            <pc:sldMk cId="3078543907" sldId="274"/>
            <ac:grpSpMk id="3080" creationId="{90A61547-2555-4DE2-A37F-A53E54917441}"/>
          </ac:grpSpMkLst>
        </pc:gr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OneDrive\Documents\GitHub\Project1\DataSets\Cattle_YearlyFul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OneDrive\Documents\GitHub\Project1\DataSets\Cattle_YearlyFull.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Total Exports</c:v>
                </c:pt>
                <c:pt idx="1">
                  <c:v>Total Imports</c:v>
                </c:pt>
              </c:strCache>
            </c:strRef>
          </c:cat>
          <c:val>
            <c:numRef>
              <c:f>Sheet1!$B$2:$B$3</c:f>
              <c:numCache>
                <c:formatCode>General</c:formatCode>
                <c:ptCount val="2"/>
                <c:pt idx="0">
                  <c:v>6071759414.8703899</c:v>
                </c:pt>
                <c:pt idx="1">
                  <c:v>1213648827.6335101</c:v>
                </c:pt>
              </c:numCache>
            </c:numRef>
          </c:val>
          <c:extLst>
            <c:ext xmlns:c16="http://schemas.microsoft.com/office/drawing/2014/chart" uri="{C3380CC4-5D6E-409C-BE32-E72D297353CC}">
              <c16:uniqueId val="{00000000-0F98-407C-B118-454837371B63}"/>
            </c:ext>
          </c:extLst>
        </c:ser>
        <c:dLbls>
          <c:showLegendKey val="0"/>
          <c:showVal val="0"/>
          <c:showCatName val="0"/>
          <c:showSerName val="0"/>
          <c:showPercent val="0"/>
          <c:showBubbleSize val="0"/>
        </c:dLbls>
        <c:gapWidth val="219"/>
        <c:overlap val="-27"/>
        <c:axId val="445436319"/>
        <c:axId val="815713455"/>
      </c:barChart>
      <c:catAx>
        <c:axId val="44543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15713455"/>
        <c:crosses val="autoZero"/>
        <c:auto val="1"/>
        <c:lblAlgn val="ctr"/>
        <c:lblOffset val="100"/>
        <c:noMultiLvlLbl val="0"/>
      </c:catAx>
      <c:valAx>
        <c:axId val="815713455"/>
        <c:scaling>
          <c:orientation val="minMax"/>
        </c:scaling>
        <c:delete val="1"/>
        <c:axPos val="l"/>
        <c:numFmt formatCode="General" sourceLinked="1"/>
        <c:majorTickMark val="none"/>
        <c:minorTickMark val="none"/>
        <c:tickLblPos val="nextTo"/>
        <c:crossAx val="445436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Beef Percent Changes</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Sheet2!$A$2</c:f>
              <c:strCache>
                <c:ptCount val="1"/>
                <c:pt idx="0">
                  <c:v>Mexico imports</c:v>
                </c:pt>
              </c:strCache>
            </c:strRef>
          </c:tx>
          <c:spPr>
            <a:ln w="28575" cap="rnd">
              <a:solidFill>
                <a:schemeClr val="accent2"/>
              </a:solidFill>
              <a:round/>
            </a:ln>
            <a:effectLst/>
          </c:spPr>
          <c:marker>
            <c:symbol val="none"/>
          </c:marker>
          <c:cat>
            <c:numRef>
              <c:f>Sheet2!$B$1:$AD$1</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Sheet2!$B$2:$AD$2</c:f>
              <c:numCache>
                <c:formatCode>General</c:formatCode>
                <c:ptCount val="29"/>
                <c:pt idx="0">
                  <c:v>44.376853070803044</c:v>
                </c:pt>
                <c:pt idx="1">
                  <c:v>-17.995423420794733</c:v>
                </c:pt>
                <c:pt idx="2">
                  <c:v>-5.0478368278309302</c:v>
                </c:pt>
                <c:pt idx="3">
                  <c:v>32.032467175404619</c:v>
                </c:pt>
                <c:pt idx="4">
                  <c:v>-17.313083589578664</c:v>
                </c:pt>
                <c:pt idx="5">
                  <c:v>54.217694562019766</c:v>
                </c:pt>
                <c:pt idx="6">
                  <c:v>-72.405721999651632</c:v>
                </c:pt>
                <c:pt idx="7">
                  <c:v>46.721067143602355</c:v>
                </c:pt>
                <c:pt idx="8">
                  <c:v>7.623142204541618</c:v>
                </c:pt>
                <c:pt idx="9">
                  <c:v>33.229877893895249</c:v>
                </c:pt>
                <c:pt idx="10">
                  <c:v>27.372166194365729</c:v>
                </c:pt>
                <c:pt idx="11">
                  <c:v>-7.5579374252087206</c:v>
                </c:pt>
                <c:pt idx="12">
                  <c:v>-27.757643111466614</c:v>
                </c:pt>
                <c:pt idx="13">
                  <c:v>51.817725301913136</c:v>
                </c:pt>
                <c:pt idx="14">
                  <c:v>10.5640762514209</c:v>
                </c:pt>
                <c:pt idx="15">
                  <c:v>-8.3235313861753149</c:v>
                </c:pt>
                <c:pt idx="16">
                  <c:v>4.5287980617699404E-2</c:v>
                </c:pt>
                <c:pt idx="17">
                  <c:v>-13.276259712818016</c:v>
                </c:pt>
                <c:pt idx="18">
                  <c:v>-35.541246901643348</c:v>
                </c:pt>
                <c:pt idx="19">
                  <c:v>33.900842653854419</c:v>
                </c:pt>
                <c:pt idx="20">
                  <c:v>29.78544303192049</c:v>
                </c:pt>
                <c:pt idx="21">
                  <c:v>16.384915048672887</c:v>
                </c:pt>
                <c:pt idx="22">
                  <c:v>3.3070900492474964</c:v>
                </c:pt>
                <c:pt idx="23">
                  <c:v>-32.610447292548848</c:v>
                </c:pt>
                <c:pt idx="24">
                  <c:v>12.780294439289836</c:v>
                </c:pt>
                <c:pt idx="25">
                  <c:v>3.4561838231669886</c:v>
                </c:pt>
                <c:pt idx="26">
                  <c:v>-18.310304472978228</c:v>
                </c:pt>
                <c:pt idx="27">
                  <c:v>23.434986527655685</c:v>
                </c:pt>
                <c:pt idx="28">
                  <c:v>8.9510285255295106</c:v>
                </c:pt>
              </c:numCache>
            </c:numRef>
          </c:val>
          <c:smooth val="0"/>
          <c:extLst>
            <c:ext xmlns:c16="http://schemas.microsoft.com/office/drawing/2014/chart" uri="{C3380CC4-5D6E-409C-BE32-E72D297353CC}">
              <c16:uniqueId val="{00000000-1812-4EEA-9E31-3858BA921E6A}"/>
            </c:ext>
          </c:extLst>
        </c:ser>
        <c:ser>
          <c:idx val="2"/>
          <c:order val="2"/>
          <c:tx>
            <c:strRef>
              <c:f>Sheet2!$A$3</c:f>
              <c:strCache>
                <c:ptCount val="1"/>
                <c:pt idx="0">
                  <c:v>Canada imports</c:v>
                </c:pt>
              </c:strCache>
            </c:strRef>
          </c:tx>
          <c:spPr>
            <a:ln w="28575" cap="rnd">
              <a:solidFill>
                <a:schemeClr val="accent3"/>
              </a:solidFill>
              <a:round/>
            </a:ln>
            <a:effectLst/>
          </c:spPr>
          <c:marker>
            <c:symbol val="none"/>
          </c:marker>
          <c:cat>
            <c:numRef>
              <c:f>Sheet2!$B$1:$AD$1</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Sheet2!$B$3:$AD$3</c:f>
              <c:numCache>
                <c:formatCode>General</c:formatCode>
                <c:ptCount val="29"/>
                <c:pt idx="0">
                  <c:v>49.434441761353916</c:v>
                </c:pt>
                <c:pt idx="1">
                  <c:v>3.5359714165057778</c:v>
                </c:pt>
                <c:pt idx="2">
                  <c:v>40.736474895212496</c:v>
                </c:pt>
                <c:pt idx="3">
                  <c:v>-5.5728519524420648</c:v>
                </c:pt>
                <c:pt idx="4">
                  <c:v>-15.967448270814151</c:v>
                </c:pt>
                <c:pt idx="5">
                  <c:v>12.114433449899485</c:v>
                </c:pt>
                <c:pt idx="6">
                  <c:v>33.234571476245506</c:v>
                </c:pt>
                <c:pt idx="7">
                  <c:v>-8.7680633156985195</c:v>
                </c:pt>
                <c:pt idx="8">
                  <c:v>-4.6003309088954643</c:v>
                </c:pt>
                <c:pt idx="9">
                  <c:v>-24.978073447858964</c:v>
                </c:pt>
                <c:pt idx="10">
                  <c:v>-2.1182368491823076</c:v>
                </c:pt>
                <c:pt idx="11">
                  <c:v>35.423038562106413</c:v>
                </c:pt>
                <c:pt idx="12">
                  <c:v>29.117085252089097</c:v>
                </c:pt>
                <c:pt idx="13">
                  <c:v>-69.620482084875974</c:v>
                </c:pt>
                <c:pt idx="14">
                  <c:v>-99.973650978914932</c:v>
                </c:pt>
                <c:pt idx="15">
                  <c:v>414073.33333333331</c:v>
                </c:pt>
                <c:pt idx="16">
                  <c:v>84.547890130094032</c:v>
                </c:pt>
                <c:pt idx="17">
                  <c:v>36.148061286790004</c:v>
                </c:pt>
                <c:pt idx="18">
                  <c:v>12.558590788762812</c:v>
                </c:pt>
                <c:pt idx="19">
                  <c:v>-32.903118504170294</c:v>
                </c:pt>
                <c:pt idx="20">
                  <c:v>0.16672871475629239</c:v>
                </c:pt>
                <c:pt idx="21">
                  <c:v>-35.441213277705323</c:v>
                </c:pt>
                <c:pt idx="22">
                  <c:v>18.726479856117205</c:v>
                </c:pt>
                <c:pt idx="23">
                  <c:v>28.126476953691327</c:v>
                </c:pt>
                <c:pt idx="24">
                  <c:v>19.046829744078135</c:v>
                </c:pt>
                <c:pt idx="25">
                  <c:v>-33.202415751316686</c:v>
                </c:pt>
                <c:pt idx="26">
                  <c:v>-7.8312657837410597</c:v>
                </c:pt>
                <c:pt idx="27">
                  <c:v>-16.010672299995687</c:v>
                </c:pt>
                <c:pt idx="28">
                  <c:v>-1.830056000522962</c:v>
                </c:pt>
              </c:numCache>
            </c:numRef>
          </c:val>
          <c:smooth val="0"/>
          <c:extLst>
            <c:ext xmlns:c16="http://schemas.microsoft.com/office/drawing/2014/chart" uri="{C3380CC4-5D6E-409C-BE32-E72D297353CC}">
              <c16:uniqueId val="{00000001-1812-4EEA-9E31-3858BA921E6A}"/>
            </c:ext>
          </c:extLst>
        </c:ser>
        <c:ser>
          <c:idx val="3"/>
          <c:order val="3"/>
          <c:tx>
            <c:strRef>
              <c:f>Sheet2!$A$4</c:f>
              <c:strCache>
                <c:ptCount val="1"/>
                <c:pt idx="0">
                  <c:v>Canada exports</c:v>
                </c:pt>
              </c:strCache>
            </c:strRef>
          </c:tx>
          <c:spPr>
            <a:ln w="28575" cap="rnd">
              <a:solidFill>
                <a:schemeClr val="accent4"/>
              </a:solidFill>
              <a:round/>
            </a:ln>
            <a:effectLst/>
          </c:spPr>
          <c:marker>
            <c:symbol val="none"/>
          </c:marker>
          <c:cat>
            <c:numRef>
              <c:f>Sheet2!$B$1:$AD$1</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Sheet2!$B$4:$AD$4</c:f>
              <c:numCache>
                <c:formatCode>General</c:formatCode>
                <c:ptCount val="29"/>
                <c:pt idx="0">
                  <c:v>46.241014799154335</c:v>
                </c:pt>
                <c:pt idx="1">
                  <c:v>154.86613080437172</c:v>
                </c:pt>
                <c:pt idx="2">
                  <c:v>-35.822707265054227</c:v>
                </c:pt>
                <c:pt idx="3">
                  <c:v>19.372116455427694</c:v>
                </c:pt>
                <c:pt idx="4">
                  <c:v>36.776247593662077</c:v>
                </c:pt>
                <c:pt idx="5">
                  <c:v>-26.9831646186326</c:v>
                </c:pt>
                <c:pt idx="6">
                  <c:v>-39.619228374010262</c:v>
                </c:pt>
                <c:pt idx="7">
                  <c:v>1.1468002553902068</c:v>
                </c:pt>
                <c:pt idx="8">
                  <c:v>183.47859865498069</c:v>
                </c:pt>
                <c:pt idx="9">
                  <c:v>91.016769154348168</c:v>
                </c:pt>
                <c:pt idx="10">
                  <c:v>56.805882484811804</c:v>
                </c:pt>
                <c:pt idx="11">
                  <c:v>-14.899980556540436</c:v>
                </c:pt>
                <c:pt idx="12">
                  <c:v>-54.902527366928517</c:v>
                </c:pt>
                <c:pt idx="13">
                  <c:v>-49.043361645060351</c:v>
                </c:pt>
                <c:pt idx="14">
                  <c:v>-79.170687487206479</c:v>
                </c:pt>
                <c:pt idx="15">
                  <c:v>36.220693528007864</c:v>
                </c:pt>
                <c:pt idx="16">
                  <c:v>90.24013191796351</c:v>
                </c:pt>
                <c:pt idx="17">
                  <c:v>19.44850750311501</c:v>
                </c:pt>
                <c:pt idx="18">
                  <c:v>-13.755725883260013</c:v>
                </c:pt>
                <c:pt idx="19">
                  <c:v>-28.625893984013462</c:v>
                </c:pt>
                <c:pt idx="20">
                  <c:v>53.715233007920425</c:v>
                </c:pt>
                <c:pt idx="21">
                  <c:v>81.086133346115133</c:v>
                </c:pt>
                <c:pt idx="22">
                  <c:v>-19.941768131286395</c:v>
                </c:pt>
                <c:pt idx="23">
                  <c:v>-21.287112345434107</c:v>
                </c:pt>
                <c:pt idx="24">
                  <c:v>4.4712800588049983</c:v>
                </c:pt>
                <c:pt idx="25">
                  <c:v>-22.426825345770343</c:v>
                </c:pt>
                <c:pt idx="26">
                  <c:v>-5.1129884938322796</c:v>
                </c:pt>
                <c:pt idx="27">
                  <c:v>297.00669124675682</c:v>
                </c:pt>
                <c:pt idx="28">
                  <c:v>36.093530722874988</c:v>
                </c:pt>
              </c:numCache>
            </c:numRef>
          </c:val>
          <c:smooth val="0"/>
          <c:extLst>
            <c:ext xmlns:c16="http://schemas.microsoft.com/office/drawing/2014/chart" uri="{C3380CC4-5D6E-409C-BE32-E72D297353CC}">
              <c16:uniqueId val="{00000002-1812-4EEA-9E31-3858BA921E6A}"/>
            </c:ext>
          </c:extLst>
        </c:ser>
        <c:ser>
          <c:idx val="4"/>
          <c:order val="4"/>
          <c:tx>
            <c:strRef>
              <c:f>Sheet2!$A$5</c:f>
              <c:strCache>
                <c:ptCount val="1"/>
                <c:pt idx="0">
                  <c:v>Mexico exports</c:v>
                </c:pt>
              </c:strCache>
            </c:strRef>
          </c:tx>
          <c:spPr>
            <a:ln w="28575" cap="rnd">
              <a:solidFill>
                <a:schemeClr val="accent5"/>
              </a:solidFill>
              <a:round/>
            </a:ln>
            <a:effectLst/>
          </c:spPr>
          <c:marker>
            <c:symbol val="none"/>
          </c:marker>
          <c:cat>
            <c:numRef>
              <c:f>Sheet2!$B$1:$AD$1</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Sheet2!$B$5:$AD$5</c:f>
              <c:numCache>
                <c:formatCode>General</c:formatCode>
                <c:ptCount val="29"/>
                <c:pt idx="0">
                  <c:v>-48.593291018673412</c:v>
                </c:pt>
                <c:pt idx="1">
                  <c:v>227.08716096284994</c:v>
                </c:pt>
                <c:pt idx="2">
                  <c:v>19.722004046173986</c:v>
                </c:pt>
                <c:pt idx="3">
                  <c:v>-69.442478509459022</c:v>
                </c:pt>
                <c:pt idx="4">
                  <c:v>67.377104639966689</c:v>
                </c:pt>
                <c:pt idx="5">
                  <c:v>-88.618271712428864</c:v>
                </c:pt>
                <c:pt idx="6">
                  <c:v>687.16617717369036</c:v>
                </c:pt>
                <c:pt idx="7">
                  <c:v>104.01131463179723</c:v>
                </c:pt>
                <c:pt idx="8">
                  <c:v>-31.748333836620294</c:v>
                </c:pt>
                <c:pt idx="9">
                  <c:v>-37.274574074304873</c:v>
                </c:pt>
                <c:pt idx="10">
                  <c:v>26.043632895547297</c:v>
                </c:pt>
                <c:pt idx="11">
                  <c:v>13.515878082807216</c:v>
                </c:pt>
                <c:pt idx="12">
                  <c:v>-26.38642975677158</c:v>
                </c:pt>
                <c:pt idx="13">
                  <c:v>-78.836812269498864</c:v>
                </c:pt>
                <c:pt idx="14">
                  <c:v>-93.916298970450597</c:v>
                </c:pt>
                <c:pt idx="15">
                  <c:v>-26.520146520146522</c:v>
                </c:pt>
                <c:pt idx="16">
                  <c:v>-27.517447657028914</c:v>
                </c:pt>
                <c:pt idx="17">
                  <c:v>1795.3232462173314</c:v>
                </c:pt>
                <c:pt idx="18">
                  <c:v>257.08687132593076</c:v>
                </c:pt>
                <c:pt idx="19">
                  <c:v>-62.703493689409186</c:v>
                </c:pt>
                <c:pt idx="20">
                  <c:v>12.789493760558008</c:v>
                </c:pt>
                <c:pt idx="21">
                  <c:v>-37.965020774954105</c:v>
                </c:pt>
                <c:pt idx="22">
                  <c:v>-54.501557632398757</c:v>
                </c:pt>
                <c:pt idx="23">
                  <c:v>458.55871276959942</c:v>
                </c:pt>
                <c:pt idx="24">
                  <c:v>-15.120590849192485</c:v>
                </c:pt>
                <c:pt idx="25">
                  <c:v>-26.811568039859914</c:v>
                </c:pt>
                <c:pt idx="26">
                  <c:v>41.300379852991959</c:v>
                </c:pt>
                <c:pt idx="27">
                  <c:v>3.7565897426945503</c:v>
                </c:pt>
                <c:pt idx="28">
                  <c:v>-26.25593054948013</c:v>
                </c:pt>
              </c:numCache>
            </c:numRef>
          </c:val>
          <c:smooth val="0"/>
          <c:extLst>
            <c:ext xmlns:c16="http://schemas.microsoft.com/office/drawing/2014/chart" uri="{C3380CC4-5D6E-409C-BE32-E72D297353CC}">
              <c16:uniqueId val="{00000003-1812-4EEA-9E31-3858BA921E6A}"/>
            </c:ext>
          </c:extLst>
        </c:ser>
        <c:dLbls>
          <c:showLegendKey val="0"/>
          <c:showVal val="0"/>
          <c:showCatName val="0"/>
          <c:showSerName val="0"/>
          <c:showPercent val="0"/>
          <c:showBubbleSize val="0"/>
        </c:dLbls>
        <c:smooth val="0"/>
        <c:axId val="1869371759"/>
        <c:axId val="1703821615"/>
        <c:extLst>
          <c:ext xmlns:c15="http://schemas.microsoft.com/office/drawing/2012/chart" uri="{02D57815-91ED-43cb-92C2-25804820EDAC}">
            <c15:filteredLineSeries>
              <c15:ser>
                <c:idx val="0"/>
                <c:order val="0"/>
                <c:tx>
                  <c:strRef>
                    <c:extLst>
                      <c:ext uri="{02D57815-91ED-43cb-92C2-25804820EDAC}">
                        <c15:formulaRef>
                          <c15:sqref>Sheet2!$A$1</c15:sqref>
                        </c15:formulaRef>
                      </c:ext>
                    </c:extLst>
                    <c:strCache>
                      <c:ptCount val="1"/>
                      <c:pt idx="0">
                        <c:v>Country</c:v>
                      </c:pt>
                    </c:strCache>
                  </c:strRef>
                </c:tx>
                <c:spPr>
                  <a:ln w="28575" cap="rnd">
                    <a:solidFill>
                      <a:schemeClr val="accent1"/>
                    </a:solidFill>
                    <a:round/>
                  </a:ln>
                  <a:effectLst/>
                </c:spPr>
                <c:marker>
                  <c:symbol val="none"/>
                </c:marker>
                <c:cat>
                  <c:numRef>
                    <c:extLst>
                      <c:ext uri="{02D57815-91ED-43cb-92C2-25804820EDAC}">
                        <c15:formulaRef>
                          <c15:sqref>Sheet2!$B$1:$AD$1</c15:sqref>
                        </c15:formulaRef>
                      </c:ext>
                    </c:extLst>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extLst>
                      <c:ext uri="{02D57815-91ED-43cb-92C2-25804820EDAC}">
                        <c15:formulaRef>
                          <c15:sqref>Sheet2!$B$1:$AD$1</c15:sqref>
                        </c15:formulaRef>
                      </c:ext>
                    </c:extLst>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val>
                <c:smooth val="0"/>
                <c:extLst>
                  <c:ext xmlns:c16="http://schemas.microsoft.com/office/drawing/2014/chart" uri="{C3380CC4-5D6E-409C-BE32-E72D297353CC}">
                    <c16:uniqueId val="{00000004-1812-4EEA-9E31-3858BA921E6A}"/>
                  </c:ext>
                </c:extLst>
              </c15:ser>
            </c15:filteredLineSeries>
          </c:ext>
        </c:extLst>
      </c:lineChart>
      <c:catAx>
        <c:axId val="18693717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700" b="0" i="0" u="none" strike="noStrike" kern="1200" baseline="0">
                <a:solidFill>
                  <a:schemeClr val="tx1">
                    <a:lumMod val="65000"/>
                    <a:lumOff val="35000"/>
                  </a:schemeClr>
                </a:solidFill>
                <a:latin typeface="+mn-lt"/>
                <a:ea typeface="+mn-ea"/>
                <a:cs typeface="+mn-cs"/>
              </a:defRPr>
            </a:pPr>
            <a:endParaRPr lang="en-US"/>
          </a:p>
        </c:txPr>
        <c:crossAx val="1703821615"/>
        <c:crosses val="autoZero"/>
        <c:auto val="1"/>
        <c:lblAlgn val="ctr"/>
        <c:lblOffset val="100"/>
        <c:noMultiLvlLbl val="0"/>
      </c:catAx>
      <c:valAx>
        <c:axId val="1703821615"/>
        <c:scaling>
          <c:orientation val="minMax"/>
          <c:max val="1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37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Total Volume Beef</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Cattle_YearlyFull!$A$2</c:f>
              <c:strCache>
                <c:ptCount val="1"/>
                <c:pt idx="0">
                  <c:v>Mexico imports</c:v>
                </c:pt>
              </c:strCache>
            </c:strRef>
          </c:tx>
          <c:spPr>
            <a:ln w="28575" cap="rnd">
              <a:solidFill>
                <a:schemeClr val="accent1"/>
              </a:solidFill>
              <a:round/>
            </a:ln>
            <a:effectLst/>
          </c:spPr>
          <c:marker>
            <c:symbol val="none"/>
          </c:marker>
          <c:cat>
            <c:strRef>
              <c:f>Cattle_YearlyFull!$B$1:$AG$1</c:f>
              <c:strCache>
                <c:ptCount val="32"/>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Jan-Nov 18</c:v>
                </c:pt>
                <c:pt idx="31">
                  <c:v>Jan-Nov 19</c:v>
                </c:pt>
              </c:strCache>
            </c:strRef>
          </c:cat>
          <c:val>
            <c:numRef>
              <c:f>Cattle_YearlyFull!$B$2:$AG$2</c:f>
              <c:numCache>
                <c:formatCode>#,##0</c:formatCode>
                <c:ptCount val="32"/>
                <c:pt idx="0">
                  <c:v>873550</c:v>
                </c:pt>
                <c:pt idx="1">
                  <c:v>1261204</c:v>
                </c:pt>
                <c:pt idx="2">
                  <c:v>1034245</c:v>
                </c:pt>
                <c:pt idx="3">
                  <c:v>982038</c:v>
                </c:pt>
                <c:pt idx="4">
                  <c:v>1296609</c:v>
                </c:pt>
                <c:pt idx="5">
                  <c:v>1072126</c:v>
                </c:pt>
                <c:pt idx="6">
                  <c:v>1653408</c:v>
                </c:pt>
                <c:pt idx="7">
                  <c:v>456246</c:v>
                </c:pt>
                <c:pt idx="8">
                  <c:v>669409</c:v>
                </c:pt>
                <c:pt idx="9">
                  <c:v>720439</c:v>
                </c:pt>
                <c:pt idx="10">
                  <c:v>959840</c:v>
                </c:pt>
                <c:pt idx="11">
                  <c:v>1222569</c:v>
                </c:pt>
                <c:pt idx="12">
                  <c:v>1130168</c:v>
                </c:pt>
                <c:pt idx="13">
                  <c:v>816460</c:v>
                </c:pt>
                <c:pt idx="14">
                  <c:v>1239531</c:v>
                </c:pt>
                <c:pt idx="15">
                  <c:v>1370476</c:v>
                </c:pt>
                <c:pt idx="16">
                  <c:v>1256404</c:v>
                </c:pt>
                <c:pt idx="17">
                  <c:v>1256973</c:v>
                </c:pt>
                <c:pt idx="18">
                  <c:v>1090094</c:v>
                </c:pt>
                <c:pt idx="19">
                  <c:v>702661</c:v>
                </c:pt>
                <c:pt idx="20">
                  <c:v>940869</c:v>
                </c:pt>
                <c:pt idx="21">
                  <c:v>1221111</c:v>
                </c:pt>
                <c:pt idx="22">
                  <c:v>1421189</c:v>
                </c:pt>
                <c:pt idx="23">
                  <c:v>1468189</c:v>
                </c:pt>
                <c:pt idx="24">
                  <c:v>989406</c:v>
                </c:pt>
                <c:pt idx="25">
                  <c:v>1115855</c:v>
                </c:pt>
                <c:pt idx="26">
                  <c:v>1154421</c:v>
                </c:pt>
                <c:pt idx="27">
                  <c:v>943043</c:v>
                </c:pt>
                <c:pt idx="28">
                  <c:v>1164045</c:v>
                </c:pt>
                <c:pt idx="29">
                  <c:v>1268239</c:v>
                </c:pt>
                <c:pt idx="30">
                  <c:v>1106996</c:v>
                </c:pt>
                <c:pt idx="31">
                  <c:v>1160697</c:v>
                </c:pt>
              </c:numCache>
            </c:numRef>
          </c:val>
          <c:smooth val="0"/>
          <c:extLst>
            <c:ext xmlns:c16="http://schemas.microsoft.com/office/drawing/2014/chart" uri="{C3380CC4-5D6E-409C-BE32-E72D297353CC}">
              <c16:uniqueId val="{00000000-C80A-481D-A311-92A46EF6E498}"/>
            </c:ext>
          </c:extLst>
        </c:ser>
        <c:ser>
          <c:idx val="1"/>
          <c:order val="1"/>
          <c:tx>
            <c:strRef>
              <c:f>Cattle_YearlyFull!$A$3</c:f>
              <c:strCache>
                <c:ptCount val="1"/>
                <c:pt idx="0">
                  <c:v>Canada imports</c:v>
                </c:pt>
              </c:strCache>
            </c:strRef>
          </c:tx>
          <c:spPr>
            <a:ln w="28575" cap="rnd">
              <a:solidFill>
                <a:schemeClr val="accent2"/>
              </a:solidFill>
              <a:round/>
            </a:ln>
            <a:effectLst/>
          </c:spPr>
          <c:marker>
            <c:symbol val="none"/>
          </c:marker>
          <c:cat>
            <c:strRef>
              <c:f>Cattle_YearlyFull!$B$1:$AG$1</c:f>
              <c:strCache>
                <c:ptCount val="32"/>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Jan-Nov 18</c:v>
                </c:pt>
                <c:pt idx="31">
                  <c:v>Jan-Nov 19</c:v>
                </c:pt>
              </c:strCache>
            </c:strRef>
          </c:cat>
          <c:val>
            <c:numRef>
              <c:f>Cattle_YearlyFull!$B$3:$AG$3</c:f>
              <c:numCache>
                <c:formatCode>#,##0</c:formatCode>
                <c:ptCount val="32"/>
                <c:pt idx="0">
                  <c:v>584732</c:v>
                </c:pt>
                <c:pt idx="1">
                  <c:v>873791</c:v>
                </c:pt>
                <c:pt idx="2">
                  <c:v>904688</c:v>
                </c:pt>
                <c:pt idx="3">
                  <c:v>1273226</c:v>
                </c:pt>
                <c:pt idx="4">
                  <c:v>1202271</c:v>
                </c:pt>
                <c:pt idx="5">
                  <c:v>1010299</c:v>
                </c:pt>
                <c:pt idx="6">
                  <c:v>1132691</c:v>
                </c:pt>
                <c:pt idx="7">
                  <c:v>1509136</c:v>
                </c:pt>
                <c:pt idx="8">
                  <c:v>1376814</c:v>
                </c:pt>
                <c:pt idx="9">
                  <c:v>1313476</c:v>
                </c:pt>
                <c:pt idx="10">
                  <c:v>985395</c:v>
                </c:pt>
                <c:pt idx="11">
                  <c:v>964522</c:v>
                </c:pt>
                <c:pt idx="12">
                  <c:v>1306185</c:v>
                </c:pt>
                <c:pt idx="13">
                  <c:v>1686508</c:v>
                </c:pt>
                <c:pt idx="14">
                  <c:v>512353</c:v>
                </c:pt>
                <c:pt idx="15" formatCode="General">
                  <c:v>135</c:v>
                </c:pt>
                <c:pt idx="16">
                  <c:v>559134</c:v>
                </c:pt>
                <c:pt idx="17">
                  <c:v>1031870</c:v>
                </c:pt>
                <c:pt idx="18">
                  <c:v>1404871</c:v>
                </c:pt>
                <c:pt idx="19">
                  <c:v>1581303</c:v>
                </c:pt>
                <c:pt idx="20">
                  <c:v>1061005</c:v>
                </c:pt>
                <c:pt idx="21">
                  <c:v>1062774</c:v>
                </c:pt>
                <c:pt idx="22">
                  <c:v>686114</c:v>
                </c:pt>
                <c:pt idx="23">
                  <c:v>814599</c:v>
                </c:pt>
                <c:pt idx="24">
                  <c:v>1043717</c:v>
                </c:pt>
                <c:pt idx="25">
                  <c:v>1242512</c:v>
                </c:pt>
                <c:pt idx="26">
                  <c:v>829968</c:v>
                </c:pt>
                <c:pt idx="27">
                  <c:v>764971</c:v>
                </c:pt>
                <c:pt idx="28">
                  <c:v>642494</c:v>
                </c:pt>
                <c:pt idx="29">
                  <c:v>630736</c:v>
                </c:pt>
                <c:pt idx="30">
                  <c:v>597345</c:v>
                </c:pt>
                <c:pt idx="31">
                  <c:v>669431</c:v>
                </c:pt>
              </c:numCache>
            </c:numRef>
          </c:val>
          <c:smooth val="0"/>
          <c:extLst>
            <c:ext xmlns:c16="http://schemas.microsoft.com/office/drawing/2014/chart" uri="{C3380CC4-5D6E-409C-BE32-E72D297353CC}">
              <c16:uniqueId val="{00000001-C80A-481D-A311-92A46EF6E498}"/>
            </c:ext>
          </c:extLst>
        </c:ser>
        <c:ser>
          <c:idx val="2"/>
          <c:order val="2"/>
          <c:tx>
            <c:strRef>
              <c:f>Cattle_YearlyFull!$A$4</c:f>
              <c:strCache>
                <c:ptCount val="1"/>
                <c:pt idx="0">
                  <c:v>Canada exports</c:v>
                </c:pt>
              </c:strCache>
            </c:strRef>
          </c:tx>
          <c:spPr>
            <a:ln w="28575" cap="rnd">
              <a:solidFill>
                <a:schemeClr val="accent3"/>
              </a:solidFill>
              <a:round/>
            </a:ln>
            <a:effectLst/>
          </c:spPr>
          <c:marker>
            <c:symbol val="none"/>
          </c:marker>
          <c:cat>
            <c:strRef>
              <c:f>Cattle_YearlyFull!$B$1:$AG$1</c:f>
              <c:strCache>
                <c:ptCount val="32"/>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Jan-Nov 18</c:v>
                </c:pt>
                <c:pt idx="31">
                  <c:v>Jan-Nov 19</c:v>
                </c:pt>
              </c:strCache>
            </c:strRef>
          </c:cat>
          <c:val>
            <c:numRef>
              <c:f>Cattle_YearlyFull!$B$4:$AG$4</c:f>
              <c:numCache>
                <c:formatCode>#,##0</c:formatCode>
                <c:ptCount val="32"/>
                <c:pt idx="0">
                  <c:v>23650</c:v>
                </c:pt>
                <c:pt idx="1">
                  <c:v>34586</c:v>
                </c:pt>
                <c:pt idx="2">
                  <c:v>88148</c:v>
                </c:pt>
                <c:pt idx="3">
                  <c:v>56571</c:v>
                </c:pt>
                <c:pt idx="4">
                  <c:v>67530</c:v>
                </c:pt>
                <c:pt idx="5">
                  <c:v>92365</c:v>
                </c:pt>
                <c:pt idx="6">
                  <c:v>67442</c:v>
                </c:pt>
                <c:pt idx="7">
                  <c:v>40722</c:v>
                </c:pt>
                <c:pt idx="8">
                  <c:v>41189</c:v>
                </c:pt>
                <c:pt idx="9">
                  <c:v>116762</c:v>
                </c:pt>
                <c:pt idx="10">
                  <c:v>223035</c:v>
                </c:pt>
                <c:pt idx="11">
                  <c:v>349732</c:v>
                </c:pt>
                <c:pt idx="12">
                  <c:v>297622</c:v>
                </c:pt>
                <c:pt idx="13">
                  <c:v>134220</c:v>
                </c:pt>
                <c:pt idx="14">
                  <c:v>68394</c:v>
                </c:pt>
                <c:pt idx="15">
                  <c:v>14246</c:v>
                </c:pt>
                <c:pt idx="16">
                  <c:v>19406</c:v>
                </c:pt>
                <c:pt idx="17">
                  <c:v>36918</c:v>
                </c:pt>
                <c:pt idx="18">
                  <c:v>44098</c:v>
                </c:pt>
                <c:pt idx="19">
                  <c:v>38032</c:v>
                </c:pt>
                <c:pt idx="20">
                  <c:v>27145</c:v>
                </c:pt>
                <c:pt idx="21">
                  <c:v>41726</c:v>
                </c:pt>
                <c:pt idx="22">
                  <c:v>75560</c:v>
                </c:pt>
                <c:pt idx="23">
                  <c:v>60492</c:v>
                </c:pt>
                <c:pt idx="24">
                  <c:v>47615</c:v>
                </c:pt>
                <c:pt idx="25">
                  <c:v>49744</c:v>
                </c:pt>
                <c:pt idx="26">
                  <c:v>38588</c:v>
                </c:pt>
                <c:pt idx="27">
                  <c:v>36615</c:v>
                </c:pt>
                <c:pt idx="28">
                  <c:v>145364</c:v>
                </c:pt>
                <c:pt idx="29">
                  <c:v>197831</c:v>
                </c:pt>
                <c:pt idx="30">
                  <c:v>180192</c:v>
                </c:pt>
                <c:pt idx="31">
                  <c:v>247136</c:v>
                </c:pt>
              </c:numCache>
            </c:numRef>
          </c:val>
          <c:smooth val="0"/>
          <c:extLst>
            <c:ext xmlns:c16="http://schemas.microsoft.com/office/drawing/2014/chart" uri="{C3380CC4-5D6E-409C-BE32-E72D297353CC}">
              <c16:uniqueId val="{00000002-C80A-481D-A311-92A46EF6E498}"/>
            </c:ext>
          </c:extLst>
        </c:ser>
        <c:ser>
          <c:idx val="3"/>
          <c:order val="3"/>
          <c:tx>
            <c:strRef>
              <c:f>Cattle_YearlyFull!$A$5</c:f>
              <c:strCache>
                <c:ptCount val="1"/>
                <c:pt idx="0">
                  <c:v>Mexico exports</c:v>
                </c:pt>
              </c:strCache>
            </c:strRef>
          </c:tx>
          <c:spPr>
            <a:ln w="28575" cap="rnd">
              <a:solidFill>
                <a:schemeClr val="accent4"/>
              </a:solidFill>
              <a:round/>
            </a:ln>
            <a:effectLst/>
          </c:spPr>
          <c:marker>
            <c:symbol val="none"/>
          </c:marker>
          <c:cat>
            <c:strRef>
              <c:f>Cattle_YearlyFull!$B$1:$AG$1</c:f>
              <c:strCache>
                <c:ptCount val="32"/>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Jan-Nov 18</c:v>
                </c:pt>
                <c:pt idx="31">
                  <c:v>Jan-Nov 19</c:v>
                </c:pt>
              </c:strCache>
            </c:strRef>
          </c:cat>
          <c:val>
            <c:numRef>
              <c:f>Cattle_YearlyFull!$B$5:$AG$5</c:f>
              <c:numCache>
                <c:formatCode>#,##0</c:formatCode>
                <c:ptCount val="32"/>
                <c:pt idx="0">
                  <c:v>124937</c:v>
                </c:pt>
                <c:pt idx="1">
                  <c:v>64226</c:v>
                </c:pt>
                <c:pt idx="2">
                  <c:v>210075</c:v>
                </c:pt>
                <c:pt idx="3">
                  <c:v>251506</c:v>
                </c:pt>
                <c:pt idx="4">
                  <c:v>76854</c:v>
                </c:pt>
                <c:pt idx="5">
                  <c:v>128636</c:v>
                </c:pt>
                <c:pt idx="6">
                  <c:v>14641</c:v>
                </c:pt>
                <c:pt idx="7">
                  <c:v>115249</c:v>
                </c:pt>
                <c:pt idx="8">
                  <c:v>235121</c:v>
                </c:pt>
                <c:pt idx="9">
                  <c:v>160474</c:v>
                </c:pt>
                <c:pt idx="10">
                  <c:v>100658</c:v>
                </c:pt>
                <c:pt idx="11">
                  <c:v>126873</c:v>
                </c:pt>
                <c:pt idx="12">
                  <c:v>144021</c:v>
                </c:pt>
                <c:pt idx="13">
                  <c:v>106019</c:v>
                </c:pt>
                <c:pt idx="14">
                  <c:v>22437</c:v>
                </c:pt>
                <c:pt idx="15">
                  <c:v>1365</c:v>
                </c:pt>
                <c:pt idx="16">
                  <c:v>1003</c:v>
                </c:pt>
                <c:pt idx="17" formatCode="General">
                  <c:v>727</c:v>
                </c:pt>
                <c:pt idx="18">
                  <c:v>13779</c:v>
                </c:pt>
                <c:pt idx="19">
                  <c:v>49203</c:v>
                </c:pt>
                <c:pt idx="20">
                  <c:v>18351</c:v>
                </c:pt>
                <c:pt idx="21">
                  <c:v>20698</c:v>
                </c:pt>
                <c:pt idx="22">
                  <c:v>12840</c:v>
                </c:pt>
                <c:pt idx="23">
                  <c:v>5842</c:v>
                </c:pt>
                <c:pt idx="24">
                  <c:v>32631</c:v>
                </c:pt>
                <c:pt idx="25">
                  <c:v>27697</c:v>
                </c:pt>
                <c:pt idx="26">
                  <c:v>20271</c:v>
                </c:pt>
                <c:pt idx="27">
                  <c:v>28643</c:v>
                </c:pt>
                <c:pt idx="28">
                  <c:v>29719</c:v>
                </c:pt>
                <c:pt idx="29">
                  <c:v>21916</c:v>
                </c:pt>
                <c:pt idx="30">
                  <c:v>20810</c:v>
                </c:pt>
                <c:pt idx="31">
                  <c:v>20552</c:v>
                </c:pt>
              </c:numCache>
            </c:numRef>
          </c:val>
          <c:smooth val="0"/>
          <c:extLst>
            <c:ext xmlns:c16="http://schemas.microsoft.com/office/drawing/2014/chart" uri="{C3380CC4-5D6E-409C-BE32-E72D297353CC}">
              <c16:uniqueId val="{00000003-C80A-481D-A311-92A46EF6E498}"/>
            </c:ext>
          </c:extLst>
        </c:ser>
        <c:dLbls>
          <c:showLegendKey val="0"/>
          <c:showVal val="0"/>
          <c:showCatName val="0"/>
          <c:showSerName val="0"/>
          <c:showPercent val="0"/>
          <c:showBubbleSize val="0"/>
        </c:dLbls>
        <c:smooth val="0"/>
        <c:axId val="1863168255"/>
        <c:axId val="1704131487"/>
      </c:lineChart>
      <c:catAx>
        <c:axId val="186316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704131487"/>
        <c:crosses val="autoZero"/>
        <c:auto val="1"/>
        <c:lblAlgn val="ctr"/>
        <c:lblOffset val="100"/>
        <c:noMultiLvlLbl val="0"/>
      </c:catAx>
      <c:valAx>
        <c:axId val="17041314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16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61AE04-FED2-4F95-AB2D-7FCC3E55DA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93A046-EE03-4593-8FFC-302842E00557}">
      <dgm:prSet/>
      <dgm:spPr/>
      <dgm:t>
        <a:bodyPr/>
        <a:lstStyle/>
        <a:p>
          <a:r>
            <a:rPr lang="en-US" dirty="0"/>
            <a:t>In what way did the 2008 financial crisis affect the overall volume of livestock imports and exports?</a:t>
          </a:r>
        </a:p>
      </dgm:t>
    </dgm:pt>
    <dgm:pt modelId="{CC53AE62-4AD8-4E7B-B89B-38CD5390264D}" type="parTrans" cxnId="{8ABA56AB-ED47-4C46-BF54-F8E2C95A8DF4}">
      <dgm:prSet/>
      <dgm:spPr/>
      <dgm:t>
        <a:bodyPr/>
        <a:lstStyle/>
        <a:p>
          <a:endParaRPr lang="en-US"/>
        </a:p>
      </dgm:t>
    </dgm:pt>
    <dgm:pt modelId="{885EFB8A-9E4D-4037-8293-2B0FEE5F6F0A}" type="sibTrans" cxnId="{8ABA56AB-ED47-4C46-BF54-F8E2C95A8DF4}">
      <dgm:prSet/>
      <dgm:spPr/>
      <dgm:t>
        <a:bodyPr/>
        <a:lstStyle/>
        <a:p>
          <a:endParaRPr lang="en-US"/>
        </a:p>
      </dgm:t>
    </dgm:pt>
    <dgm:pt modelId="{18EE597B-8299-4411-BFDC-DB5C3FC9B8E1}">
      <dgm:prSet/>
      <dgm:spPr/>
      <dgm:t>
        <a:bodyPr/>
        <a:lstStyle/>
        <a:p>
          <a:r>
            <a:rPr lang="en-US" dirty="0"/>
            <a:t>Which commodities were most affected by the crisis? Which were least affected?</a:t>
          </a:r>
        </a:p>
      </dgm:t>
    </dgm:pt>
    <dgm:pt modelId="{4F8AA64A-EC3B-4641-B3F9-F1228CBC5F1C}" type="parTrans" cxnId="{37315DBC-65D2-40F5-846A-69740CE2E7EF}">
      <dgm:prSet/>
      <dgm:spPr/>
      <dgm:t>
        <a:bodyPr/>
        <a:lstStyle/>
        <a:p>
          <a:endParaRPr lang="en-US"/>
        </a:p>
      </dgm:t>
    </dgm:pt>
    <dgm:pt modelId="{335B1F04-F058-4311-9F2E-5454192B40F4}" type="sibTrans" cxnId="{37315DBC-65D2-40F5-846A-69740CE2E7EF}">
      <dgm:prSet/>
      <dgm:spPr/>
      <dgm:t>
        <a:bodyPr/>
        <a:lstStyle/>
        <a:p>
          <a:endParaRPr lang="en-US"/>
        </a:p>
      </dgm:t>
    </dgm:pt>
    <dgm:pt modelId="{75BAB563-B627-439E-8E8B-444C9C631B4D}">
      <dgm:prSet/>
      <dgm:spPr/>
      <dgm:t>
        <a:bodyPr/>
        <a:lstStyle/>
        <a:p>
          <a:r>
            <a:rPr lang="en-US" dirty="0"/>
            <a:t>How did a country’s GDP relate to the impact the crisis had on its livestock exports and imports?</a:t>
          </a:r>
        </a:p>
      </dgm:t>
    </dgm:pt>
    <dgm:pt modelId="{5513A1A1-6C22-40F1-A1C7-57FC7E8C2E67}" type="parTrans" cxnId="{24B541AD-4987-4DA1-B15D-0458BE843582}">
      <dgm:prSet/>
      <dgm:spPr/>
      <dgm:t>
        <a:bodyPr/>
        <a:lstStyle/>
        <a:p>
          <a:endParaRPr lang="en-US"/>
        </a:p>
      </dgm:t>
    </dgm:pt>
    <dgm:pt modelId="{599F7747-A827-4A89-89BC-B68A80BC4099}" type="sibTrans" cxnId="{24B541AD-4987-4DA1-B15D-0458BE843582}">
      <dgm:prSet/>
      <dgm:spPr/>
      <dgm:t>
        <a:bodyPr/>
        <a:lstStyle/>
        <a:p>
          <a:endParaRPr lang="en-US"/>
        </a:p>
      </dgm:t>
    </dgm:pt>
    <dgm:pt modelId="{72BD614F-84FE-4525-AC87-C404FE96AF9A}" type="pres">
      <dgm:prSet presAssocID="{2D61AE04-FED2-4F95-AB2D-7FCC3E55DA3B}" presName="root" presStyleCnt="0">
        <dgm:presLayoutVars>
          <dgm:dir/>
          <dgm:resizeHandles val="exact"/>
        </dgm:presLayoutVars>
      </dgm:prSet>
      <dgm:spPr/>
    </dgm:pt>
    <dgm:pt modelId="{C30C14CB-7F03-41F1-A643-D63C89959F31}" type="pres">
      <dgm:prSet presAssocID="{4593A046-EE03-4593-8FFC-302842E00557}" presName="compNode" presStyleCnt="0"/>
      <dgm:spPr/>
    </dgm:pt>
    <dgm:pt modelId="{67658D8E-5D0C-45E7-9F50-91C0B8BDE3DA}" type="pres">
      <dgm:prSet presAssocID="{4593A046-EE03-4593-8FFC-302842E00557}" presName="bgRect" presStyleLbl="bgShp" presStyleIdx="0" presStyleCnt="3"/>
      <dgm:spPr/>
    </dgm:pt>
    <dgm:pt modelId="{0E607642-4B0A-4D85-A546-A2E0A1EFAD88}" type="pres">
      <dgm:prSet presAssocID="{4593A046-EE03-4593-8FFC-302842E005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441455B-05A8-4FA0-BE49-2A70150D5282}" type="pres">
      <dgm:prSet presAssocID="{4593A046-EE03-4593-8FFC-302842E00557}" presName="spaceRect" presStyleCnt="0"/>
      <dgm:spPr/>
    </dgm:pt>
    <dgm:pt modelId="{82FB7E2E-56C7-4044-A83C-8324C072D9DD}" type="pres">
      <dgm:prSet presAssocID="{4593A046-EE03-4593-8FFC-302842E00557}" presName="parTx" presStyleLbl="revTx" presStyleIdx="0" presStyleCnt="3">
        <dgm:presLayoutVars>
          <dgm:chMax val="0"/>
          <dgm:chPref val="0"/>
        </dgm:presLayoutVars>
      </dgm:prSet>
      <dgm:spPr/>
    </dgm:pt>
    <dgm:pt modelId="{B91FEB77-2F84-419A-9FD4-31CA6CE739F5}" type="pres">
      <dgm:prSet presAssocID="{885EFB8A-9E4D-4037-8293-2B0FEE5F6F0A}" presName="sibTrans" presStyleCnt="0"/>
      <dgm:spPr/>
    </dgm:pt>
    <dgm:pt modelId="{5BE5F448-0B58-42C3-A203-F327413E6551}" type="pres">
      <dgm:prSet presAssocID="{18EE597B-8299-4411-BFDC-DB5C3FC9B8E1}" presName="compNode" presStyleCnt="0"/>
      <dgm:spPr/>
    </dgm:pt>
    <dgm:pt modelId="{2B37454D-B27F-4A38-9D61-13312A464DBB}" type="pres">
      <dgm:prSet presAssocID="{18EE597B-8299-4411-BFDC-DB5C3FC9B8E1}" presName="bgRect" presStyleLbl="bgShp" presStyleIdx="1" presStyleCnt="3"/>
      <dgm:spPr/>
    </dgm:pt>
    <dgm:pt modelId="{863D6619-57D1-4D92-8A07-E3DF848EF515}" type="pres">
      <dgm:prSet presAssocID="{18EE597B-8299-4411-BFDC-DB5C3FC9B8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ooster"/>
        </a:ext>
      </dgm:extLst>
    </dgm:pt>
    <dgm:pt modelId="{5F503CF0-B60E-48CC-A977-F312B8D6AC04}" type="pres">
      <dgm:prSet presAssocID="{18EE597B-8299-4411-BFDC-DB5C3FC9B8E1}" presName="spaceRect" presStyleCnt="0"/>
      <dgm:spPr/>
    </dgm:pt>
    <dgm:pt modelId="{AF267BB0-896E-4814-B04F-30F9B2050D50}" type="pres">
      <dgm:prSet presAssocID="{18EE597B-8299-4411-BFDC-DB5C3FC9B8E1}" presName="parTx" presStyleLbl="revTx" presStyleIdx="1" presStyleCnt="3">
        <dgm:presLayoutVars>
          <dgm:chMax val="0"/>
          <dgm:chPref val="0"/>
        </dgm:presLayoutVars>
      </dgm:prSet>
      <dgm:spPr/>
    </dgm:pt>
    <dgm:pt modelId="{64AD69F9-ADCF-4A0B-84A5-7A453E3E6CBC}" type="pres">
      <dgm:prSet presAssocID="{335B1F04-F058-4311-9F2E-5454192B40F4}" presName="sibTrans" presStyleCnt="0"/>
      <dgm:spPr/>
    </dgm:pt>
    <dgm:pt modelId="{6ED6DE7D-3094-4B96-B1F4-72D2E3F3C9BC}" type="pres">
      <dgm:prSet presAssocID="{75BAB563-B627-439E-8E8B-444C9C631B4D}" presName="compNode" presStyleCnt="0"/>
      <dgm:spPr/>
    </dgm:pt>
    <dgm:pt modelId="{E745E43F-A550-4D97-9AEB-DD743F1A5AE7}" type="pres">
      <dgm:prSet presAssocID="{75BAB563-B627-439E-8E8B-444C9C631B4D}" presName="bgRect" presStyleLbl="bgShp" presStyleIdx="2" presStyleCnt="3"/>
      <dgm:spPr/>
    </dgm:pt>
    <dgm:pt modelId="{960D499F-C93E-40DB-9A79-A9E1A3C8D34B}" type="pres">
      <dgm:prSet presAssocID="{75BAB563-B627-439E-8E8B-444C9C631B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61C06805-DBC1-4ABF-BBCE-1EF7807B70FB}" type="pres">
      <dgm:prSet presAssocID="{75BAB563-B627-439E-8E8B-444C9C631B4D}" presName="spaceRect" presStyleCnt="0"/>
      <dgm:spPr/>
    </dgm:pt>
    <dgm:pt modelId="{68415AFC-4443-4428-963F-B0834035CB85}" type="pres">
      <dgm:prSet presAssocID="{75BAB563-B627-439E-8E8B-444C9C631B4D}" presName="parTx" presStyleLbl="revTx" presStyleIdx="2" presStyleCnt="3">
        <dgm:presLayoutVars>
          <dgm:chMax val="0"/>
          <dgm:chPref val="0"/>
        </dgm:presLayoutVars>
      </dgm:prSet>
      <dgm:spPr/>
    </dgm:pt>
  </dgm:ptLst>
  <dgm:cxnLst>
    <dgm:cxn modelId="{0555802A-A914-4F86-A27A-ADE1F0434685}" type="presOf" srcId="{4593A046-EE03-4593-8FFC-302842E00557}" destId="{82FB7E2E-56C7-4044-A83C-8324C072D9DD}" srcOrd="0" destOrd="0" presId="urn:microsoft.com/office/officeart/2018/2/layout/IconVerticalSolidList"/>
    <dgm:cxn modelId="{37CFE749-B6BC-4782-A9FE-E1F7A0FED9B4}" type="presOf" srcId="{18EE597B-8299-4411-BFDC-DB5C3FC9B8E1}" destId="{AF267BB0-896E-4814-B04F-30F9B2050D50}" srcOrd="0" destOrd="0" presId="urn:microsoft.com/office/officeart/2018/2/layout/IconVerticalSolidList"/>
    <dgm:cxn modelId="{AB6F2898-C0E3-4CBA-A029-DC6C6629BB1D}" type="presOf" srcId="{2D61AE04-FED2-4F95-AB2D-7FCC3E55DA3B}" destId="{72BD614F-84FE-4525-AC87-C404FE96AF9A}" srcOrd="0" destOrd="0" presId="urn:microsoft.com/office/officeart/2018/2/layout/IconVerticalSolidList"/>
    <dgm:cxn modelId="{F241C49D-8551-4EC7-BBC3-E8668CEE8D31}" type="presOf" srcId="{75BAB563-B627-439E-8E8B-444C9C631B4D}" destId="{68415AFC-4443-4428-963F-B0834035CB85}" srcOrd="0" destOrd="0" presId="urn:microsoft.com/office/officeart/2018/2/layout/IconVerticalSolidList"/>
    <dgm:cxn modelId="{8ABA56AB-ED47-4C46-BF54-F8E2C95A8DF4}" srcId="{2D61AE04-FED2-4F95-AB2D-7FCC3E55DA3B}" destId="{4593A046-EE03-4593-8FFC-302842E00557}" srcOrd="0" destOrd="0" parTransId="{CC53AE62-4AD8-4E7B-B89B-38CD5390264D}" sibTransId="{885EFB8A-9E4D-4037-8293-2B0FEE5F6F0A}"/>
    <dgm:cxn modelId="{24B541AD-4987-4DA1-B15D-0458BE843582}" srcId="{2D61AE04-FED2-4F95-AB2D-7FCC3E55DA3B}" destId="{75BAB563-B627-439E-8E8B-444C9C631B4D}" srcOrd="2" destOrd="0" parTransId="{5513A1A1-6C22-40F1-A1C7-57FC7E8C2E67}" sibTransId="{599F7747-A827-4A89-89BC-B68A80BC4099}"/>
    <dgm:cxn modelId="{37315DBC-65D2-40F5-846A-69740CE2E7EF}" srcId="{2D61AE04-FED2-4F95-AB2D-7FCC3E55DA3B}" destId="{18EE597B-8299-4411-BFDC-DB5C3FC9B8E1}" srcOrd="1" destOrd="0" parTransId="{4F8AA64A-EC3B-4641-B3F9-F1228CBC5F1C}" sibTransId="{335B1F04-F058-4311-9F2E-5454192B40F4}"/>
    <dgm:cxn modelId="{DBA2C0A3-B3A0-47A4-AC53-45146A40786A}" type="presParOf" srcId="{72BD614F-84FE-4525-AC87-C404FE96AF9A}" destId="{C30C14CB-7F03-41F1-A643-D63C89959F31}" srcOrd="0" destOrd="0" presId="urn:microsoft.com/office/officeart/2018/2/layout/IconVerticalSolidList"/>
    <dgm:cxn modelId="{F9D6BFB4-E7F6-4CF9-BB65-4D33D94F9D80}" type="presParOf" srcId="{C30C14CB-7F03-41F1-A643-D63C89959F31}" destId="{67658D8E-5D0C-45E7-9F50-91C0B8BDE3DA}" srcOrd="0" destOrd="0" presId="urn:microsoft.com/office/officeart/2018/2/layout/IconVerticalSolidList"/>
    <dgm:cxn modelId="{26B52E4A-D498-46E7-8F44-4490E2BED03D}" type="presParOf" srcId="{C30C14CB-7F03-41F1-A643-D63C89959F31}" destId="{0E607642-4B0A-4D85-A546-A2E0A1EFAD88}" srcOrd="1" destOrd="0" presId="urn:microsoft.com/office/officeart/2018/2/layout/IconVerticalSolidList"/>
    <dgm:cxn modelId="{541A3620-1BC2-4BC3-9972-10087688760A}" type="presParOf" srcId="{C30C14CB-7F03-41F1-A643-D63C89959F31}" destId="{0441455B-05A8-4FA0-BE49-2A70150D5282}" srcOrd="2" destOrd="0" presId="urn:microsoft.com/office/officeart/2018/2/layout/IconVerticalSolidList"/>
    <dgm:cxn modelId="{4EB78DEC-1A10-4B86-B580-3D8403874036}" type="presParOf" srcId="{C30C14CB-7F03-41F1-A643-D63C89959F31}" destId="{82FB7E2E-56C7-4044-A83C-8324C072D9DD}" srcOrd="3" destOrd="0" presId="urn:microsoft.com/office/officeart/2018/2/layout/IconVerticalSolidList"/>
    <dgm:cxn modelId="{151F741F-6FEB-4594-A293-012642A556A1}" type="presParOf" srcId="{72BD614F-84FE-4525-AC87-C404FE96AF9A}" destId="{B91FEB77-2F84-419A-9FD4-31CA6CE739F5}" srcOrd="1" destOrd="0" presId="urn:microsoft.com/office/officeart/2018/2/layout/IconVerticalSolidList"/>
    <dgm:cxn modelId="{DEDD1147-542A-4125-A4A3-605A148807B2}" type="presParOf" srcId="{72BD614F-84FE-4525-AC87-C404FE96AF9A}" destId="{5BE5F448-0B58-42C3-A203-F327413E6551}" srcOrd="2" destOrd="0" presId="urn:microsoft.com/office/officeart/2018/2/layout/IconVerticalSolidList"/>
    <dgm:cxn modelId="{CE55C708-3977-4388-A782-4E1CADA415A5}" type="presParOf" srcId="{5BE5F448-0B58-42C3-A203-F327413E6551}" destId="{2B37454D-B27F-4A38-9D61-13312A464DBB}" srcOrd="0" destOrd="0" presId="urn:microsoft.com/office/officeart/2018/2/layout/IconVerticalSolidList"/>
    <dgm:cxn modelId="{43B3D474-41AB-48FB-A4FE-55C56E885CB4}" type="presParOf" srcId="{5BE5F448-0B58-42C3-A203-F327413E6551}" destId="{863D6619-57D1-4D92-8A07-E3DF848EF515}" srcOrd="1" destOrd="0" presId="urn:microsoft.com/office/officeart/2018/2/layout/IconVerticalSolidList"/>
    <dgm:cxn modelId="{9EAD4E6B-DC8B-4135-962A-4EED809290D1}" type="presParOf" srcId="{5BE5F448-0B58-42C3-A203-F327413E6551}" destId="{5F503CF0-B60E-48CC-A977-F312B8D6AC04}" srcOrd="2" destOrd="0" presId="urn:microsoft.com/office/officeart/2018/2/layout/IconVerticalSolidList"/>
    <dgm:cxn modelId="{3A401A9A-EBEF-4739-A2F2-E8A7D29A8827}" type="presParOf" srcId="{5BE5F448-0B58-42C3-A203-F327413E6551}" destId="{AF267BB0-896E-4814-B04F-30F9B2050D50}" srcOrd="3" destOrd="0" presId="urn:microsoft.com/office/officeart/2018/2/layout/IconVerticalSolidList"/>
    <dgm:cxn modelId="{296D445E-E241-4E13-9D39-32E78F76B50D}" type="presParOf" srcId="{72BD614F-84FE-4525-AC87-C404FE96AF9A}" destId="{64AD69F9-ADCF-4A0B-84A5-7A453E3E6CBC}" srcOrd="3" destOrd="0" presId="urn:microsoft.com/office/officeart/2018/2/layout/IconVerticalSolidList"/>
    <dgm:cxn modelId="{CF601720-3661-47AC-867F-09330370798E}" type="presParOf" srcId="{72BD614F-84FE-4525-AC87-C404FE96AF9A}" destId="{6ED6DE7D-3094-4B96-B1F4-72D2E3F3C9BC}" srcOrd="4" destOrd="0" presId="urn:microsoft.com/office/officeart/2018/2/layout/IconVerticalSolidList"/>
    <dgm:cxn modelId="{9BF9010C-9547-43D7-A3A5-F9F2AA4DCA93}" type="presParOf" srcId="{6ED6DE7D-3094-4B96-B1F4-72D2E3F3C9BC}" destId="{E745E43F-A550-4D97-9AEB-DD743F1A5AE7}" srcOrd="0" destOrd="0" presId="urn:microsoft.com/office/officeart/2018/2/layout/IconVerticalSolidList"/>
    <dgm:cxn modelId="{09D2A6EF-826C-4C37-9669-EB095AEC3D1F}" type="presParOf" srcId="{6ED6DE7D-3094-4B96-B1F4-72D2E3F3C9BC}" destId="{960D499F-C93E-40DB-9A79-A9E1A3C8D34B}" srcOrd="1" destOrd="0" presId="urn:microsoft.com/office/officeart/2018/2/layout/IconVerticalSolidList"/>
    <dgm:cxn modelId="{1ED93248-AE89-4230-BF7F-102E7D6E8358}" type="presParOf" srcId="{6ED6DE7D-3094-4B96-B1F4-72D2E3F3C9BC}" destId="{61C06805-DBC1-4ABF-BBCE-1EF7807B70FB}" srcOrd="2" destOrd="0" presId="urn:microsoft.com/office/officeart/2018/2/layout/IconVerticalSolidList"/>
    <dgm:cxn modelId="{CB102E0F-5567-42F8-BA92-6236EF8EDE62}" type="presParOf" srcId="{6ED6DE7D-3094-4B96-B1F4-72D2E3F3C9BC}" destId="{68415AFC-4443-4428-963F-B0834035CB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58D8E-5D0C-45E7-9F50-91C0B8BDE3DA}">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07642-4B0A-4D85-A546-A2E0A1EFAD88}">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FB7E2E-56C7-4044-A83C-8324C072D9DD}">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en-US" sz="2300" kern="1200" dirty="0"/>
            <a:t>In what way did the 2008 financial crisis affect the overall volume of livestock imports and exports?</a:t>
          </a:r>
        </a:p>
      </dsp:txBody>
      <dsp:txXfrm>
        <a:off x="1642860" y="607"/>
        <a:ext cx="4985943" cy="1422390"/>
      </dsp:txXfrm>
    </dsp:sp>
    <dsp:sp modelId="{2B37454D-B27F-4A38-9D61-13312A464DBB}">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D6619-57D1-4D92-8A07-E3DF848EF515}">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267BB0-896E-4814-B04F-30F9B2050D50}">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en-US" sz="2300" kern="1200" dirty="0"/>
            <a:t>Which commodities were most affected by the crisis? Which were least affected?</a:t>
          </a:r>
        </a:p>
      </dsp:txBody>
      <dsp:txXfrm>
        <a:off x="1642860" y="1778595"/>
        <a:ext cx="4985943" cy="1422390"/>
      </dsp:txXfrm>
    </dsp:sp>
    <dsp:sp modelId="{E745E43F-A550-4D97-9AEB-DD743F1A5AE7}">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D499F-C93E-40DB-9A79-A9E1A3C8D34B}">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415AFC-4443-4428-963F-B0834035CB85}">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022350">
            <a:lnSpc>
              <a:spcPct val="90000"/>
            </a:lnSpc>
            <a:spcBef>
              <a:spcPct val="0"/>
            </a:spcBef>
            <a:spcAft>
              <a:spcPct val="35000"/>
            </a:spcAft>
            <a:buNone/>
          </a:pPr>
          <a:r>
            <a:rPr lang="en-US" sz="2300" kern="1200" dirty="0"/>
            <a:t>How did a country’s GDP relate to the impact the crisis had on its livestock exports and imports?</a:t>
          </a:r>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CD2A6-62DF-4049-AAAE-7DF4E86C7CE1}"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F5D5E-4610-4C67-BBDE-2B7774B8C244}" type="slidenum">
              <a:rPr lang="en-US" smtClean="0"/>
              <a:t>‹#›</a:t>
            </a:fld>
            <a:endParaRPr lang="en-US"/>
          </a:p>
        </p:txBody>
      </p:sp>
    </p:spTree>
    <p:extLst>
      <p:ext uri="{BB962C8B-B14F-4D97-AF65-F5344CB8AC3E}">
        <p14:creationId xmlns:p14="http://schemas.microsoft.com/office/powerpoint/2010/main" val="360985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 for Economic Cooperation and Development</a:t>
            </a:r>
          </a:p>
        </p:txBody>
      </p:sp>
      <p:sp>
        <p:nvSpPr>
          <p:cNvPr id="4" name="Slide Number Placeholder 3"/>
          <p:cNvSpPr>
            <a:spLocks noGrp="1"/>
          </p:cNvSpPr>
          <p:nvPr>
            <p:ph type="sldNum" sz="quarter" idx="5"/>
          </p:nvPr>
        </p:nvSpPr>
        <p:spPr/>
        <p:txBody>
          <a:bodyPr/>
          <a:lstStyle/>
          <a:p>
            <a:fld id="{4B3F5D5E-4610-4C67-BBDE-2B7774B8C244}" type="slidenum">
              <a:rPr lang="en-US" smtClean="0"/>
              <a:t>3</a:t>
            </a:fld>
            <a:endParaRPr lang="en-US"/>
          </a:p>
        </p:txBody>
      </p:sp>
    </p:spTree>
    <p:extLst>
      <p:ext uri="{BB962C8B-B14F-4D97-AF65-F5344CB8AC3E}">
        <p14:creationId xmlns:p14="http://schemas.microsoft.com/office/powerpoint/2010/main" val="427971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409409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136736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269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203550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348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1357407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1948871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352552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264393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13F39-7D65-4126-8A84-9C389C1E0C4E}"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283061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13F39-7D65-4126-8A84-9C389C1E0C4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395298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13F39-7D65-4126-8A84-9C389C1E0C4E}"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372996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13F39-7D65-4126-8A84-9C389C1E0C4E}"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369417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13F39-7D65-4126-8A84-9C389C1E0C4E}"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6218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13F39-7D65-4126-8A84-9C389C1E0C4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393338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13F39-7D65-4126-8A84-9C389C1E0C4E}"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1B3CE-96FE-4602-BCAF-978FA82799B2}" type="slidenum">
              <a:rPr lang="en-US" smtClean="0"/>
              <a:t>‹#›</a:t>
            </a:fld>
            <a:endParaRPr lang="en-US"/>
          </a:p>
        </p:txBody>
      </p:sp>
    </p:spTree>
    <p:extLst>
      <p:ext uri="{BB962C8B-B14F-4D97-AF65-F5344CB8AC3E}">
        <p14:creationId xmlns:p14="http://schemas.microsoft.com/office/powerpoint/2010/main" val="171950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13F39-7D65-4126-8A84-9C389C1E0C4E}" type="datetimeFigureOut">
              <a:rPr lang="en-US" smtClean="0"/>
              <a:t>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91B3CE-96FE-4602-BCAF-978FA82799B2}" type="slidenum">
              <a:rPr lang="en-US" smtClean="0"/>
              <a:t>‹#›</a:t>
            </a:fld>
            <a:endParaRPr lang="en-US"/>
          </a:p>
        </p:txBody>
      </p:sp>
    </p:spTree>
    <p:extLst>
      <p:ext uri="{BB962C8B-B14F-4D97-AF65-F5344CB8AC3E}">
        <p14:creationId xmlns:p14="http://schemas.microsoft.com/office/powerpoint/2010/main" val="3687775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livestock-meat-international-trade-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data.oecd.org/gdp/gross-domestic-product-gdp.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CE1-8D14-4DBA-BEDA-C5EC3F9D327E}"/>
              </a:ext>
            </a:extLst>
          </p:cNvPr>
          <p:cNvSpPr>
            <a:spLocks noGrp="1"/>
          </p:cNvSpPr>
          <p:nvPr>
            <p:ph type="ctrTitle"/>
          </p:nvPr>
        </p:nvSpPr>
        <p:spPr/>
        <p:txBody>
          <a:bodyPr/>
          <a:lstStyle/>
          <a:p>
            <a:r>
              <a:rPr lang="en-US" dirty="0"/>
              <a:t>Effect of the Financial Crash on U.S. Livestock Exports and Imports</a:t>
            </a:r>
          </a:p>
        </p:txBody>
      </p:sp>
      <p:sp>
        <p:nvSpPr>
          <p:cNvPr id="3" name="Subtitle 2">
            <a:extLst>
              <a:ext uri="{FF2B5EF4-FFF2-40B4-BE49-F238E27FC236}">
                <a16:creationId xmlns:a16="http://schemas.microsoft.com/office/drawing/2014/main" id="{8303D25A-7042-4A57-8597-02F29ADE0148}"/>
              </a:ext>
            </a:extLst>
          </p:cNvPr>
          <p:cNvSpPr>
            <a:spLocks noGrp="1"/>
          </p:cNvSpPr>
          <p:nvPr>
            <p:ph type="subTitle" idx="1"/>
          </p:nvPr>
        </p:nvSpPr>
        <p:spPr/>
        <p:txBody>
          <a:bodyPr/>
          <a:lstStyle/>
          <a:p>
            <a:endParaRPr lang="en-US" i="1" dirty="0"/>
          </a:p>
          <a:p>
            <a:r>
              <a:rPr lang="en-US" i="1" dirty="0"/>
              <a:t>Curt Boone, Marianne Burchard, Philip Harmon, Jimmy Brawner</a:t>
            </a:r>
          </a:p>
        </p:txBody>
      </p:sp>
    </p:spTree>
    <p:extLst>
      <p:ext uri="{BB962C8B-B14F-4D97-AF65-F5344CB8AC3E}">
        <p14:creationId xmlns:p14="http://schemas.microsoft.com/office/powerpoint/2010/main" val="202261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screenshot of a cell phone&#10;&#10;Description automatically generated">
            <a:extLst>
              <a:ext uri="{FF2B5EF4-FFF2-40B4-BE49-F238E27FC236}">
                <a16:creationId xmlns:a16="http://schemas.microsoft.com/office/drawing/2014/main" id="{56E4C992-FC08-4C7B-B900-4EB5B52C9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21" y="850192"/>
            <a:ext cx="3645387" cy="2430257"/>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AE86D04-0C0D-4E7C-963B-7D489D3E5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950" y="850193"/>
            <a:ext cx="3645386" cy="243025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2EB0E9C-20E7-450A-9D59-A1740285A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4878" y="866219"/>
            <a:ext cx="3647196" cy="2431463"/>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34CF4F47-3EA5-46ED-8E06-9774F872F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3949" y="3560318"/>
            <a:ext cx="3645387" cy="2430257"/>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4470DC1F-1E8E-4DAE-8FA4-AD72F6C728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021" y="3560319"/>
            <a:ext cx="3645387" cy="243025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852A11B8-B16D-4FC3-903B-B24D21CBD2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4878" y="3560318"/>
            <a:ext cx="3647196" cy="2431463"/>
          </a:xfrm>
          <a:prstGeom prst="rect">
            <a:avLst/>
          </a:prstGeom>
        </p:spPr>
      </p:pic>
      <p:sp>
        <p:nvSpPr>
          <p:cNvPr id="30" name="Title 1">
            <a:extLst>
              <a:ext uri="{FF2B5EF4-FFF2-40B4-BE49-F238E27FC236}">
                <a16:creationId xmlns:a16="http://schemas.microsoft.com/office/drawing/2014/main" id="{743299AA-12E3-459E-8139-576485DE264C}"/>
              </a:ext>
            </a:extLst>
          </p:cNvPr>
          <p:cNvSpPr txBox="1">
            <a:spLocks/>
          </p:cNvSpPr>
          <p:nvPr/>
        </p:nvSpPr>
        <p:spPr>
          <a:xfrm>
            <a:off x="1100666" y="-114599"/>
            <a:ext cx="8227669" cy="9647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US GDP / Livestock Imports and Exports</a:t>
            </a:r>
          </a:p>
        </p:txBody>
      </p:sp>
      <p:sp>
        <p:nvSpPr>
          <p:cNvPr id="33" name="Title 1">
            <a:extLst>
              <a:ext uri="{FF2B5EF4-FFF2-40B4-BE49-F238E27FC236}">
                <a16:creationId xmlns:a16="http://schemas.microsoft.com/office/drawing/2014/main" id="{320886DA-ECA7-402E-A94E-2FE6DF097F10}"/>
              </a:ext>
            </a:extLst>
          </p:cNvPr>
          <p:cNvSpPr>
            <a:spLocks noGrp="1"/>
          </p:cNvSpPr>
          <p:nvPr>
            <p:ph type="title"/>
          </p:nvPr>
        </p:nvSpPr>
        <p:spPr>
          <a:xfrm>
            <a:off x="540449" y="6146438"/>
            <a:ext cx="9528343" cy="821567"/>
          </a:xfrm>
        </p:spPr>
        <p:txBody>
          <a:bodyPr vert="horz" lIns="91440" tIns="45720" rIns="91440" bIns="45720" rtlCol="0" anchor="b">
            <a:normAutofit/>
          </a:bodyPr>
          <a:lstStyle/>
          <a:p>
            <a:pPr>
              <a:lnSpc>
                <a:spcPct val="90000"/>
              </a:lnSpc>
            </a:pPr>
            <a:r>
              <a:rPr lang="en-US" sz="1400" b="1" u="sng" dirty="0"/>
              <a:t>No Clear Correlation Between Yearly Fluctuations in GDP and Livestock Imports/Exports.</a:t>
            </a:r>
            <a:br>
              <a:rPr lang="en-US" sz="1600" b="1" u="sng" dirty="0"/>
            </a:br>
            <a:br>
              <a:rPr lang="en-US" sz="1600" b="1" u="sng" dirty="0"/>
            </a:br>
            <a:endParaRPr lang="en-US" sz="1300" dirty="0"/>
          </a:p>
        </p:txBody>
      </p:sp>
    </p:spTree>
    <p:extLst>
      <p:ext uri="{BB962C8B-B14F-4D97-AF65-F5344CB8AC3E}">
        <p14:creationId xmlns:p14="http://schemas.microsoft.com/office/powerpoint/2010/main" val="188791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91BEEAA9-2CEE-4FA0-94BF-24BCA4405226}"/>
              </a:ext>
            </a:extLst>
          </p:cNvPr>
          <p:cNvGraphicFramePr>
            <a:graphicFrameLocks/>
          </p:cNvGraphicFramePr>
          <p:nvPr>
            <p:extLst>
              <p:ext uri="{D42A27DB-BD31-4B8C-83A1-F6EECF244321}">
                <p14:modId xmlns:p14="http://schemas.microsoft.com/office/powerpoint/2010/main" val="3631026244"/>
              </p:ext>
            </p:extLst>
          </p:nvPr>
        </p:nvGraphicFramePr>
        <p:xfrm>
          <a:off x="251581" y="965268"/>
          <a:ext cx="4968490" cy="1591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762D15E0-3F9E-41F6-A98A-9D6C4D8B0640}"/>
              </a:ext>
            </a:extLst>
          </p:cNvPr>
          <p:cNvGraphicFramePr>
            <a:graphicFrameLocks/>
          </p:cNvGraphicFramePr>
          <p:nvPr>
            <p:extLst>
              <p:ext uri="{D42A27DB-BD31-4B8C-83A1-F6EECF244321}">
                <p14:modId xmlns:p14="http://schemas.microsoft.com/office/powerpoint/2010/main" val="3421188081"/>
              </p:ext>
            </p:extLst>
          </p:nvPr>
        </p:nvGraphicFramePr>
        <p:xfrm>
          <a:off x="217973" y="2640743"/>
          <a:ext cx="5002097" cy="1917957"/>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a:extLst>
              <a:ext uri="{FF2B5EF4-FFF2-40B4-BE49-F238E27FC236}">
                <a16:creationId xmlns:a16="http://schemas.microsoft.com/office/drawing/2014/main" id="{E6456E19-AA84-418B-9442-8B585D2A6555}"/>
              </a:ext>
            </a:extLst>
          </p:cNvPr>
          <p:cNvSpPr txBox="1">
            <a:spLocks/>
          </p:cNvSpPr>
          <p:nvPr/>
        </p:nvSpPr>
        <p:spPr>
          <a:xfrm>
            <a:off x="251580" y="477"/>
            <a:ext cx="4968490" cy="88063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Checking the Effect of Missing Data</a:t>
            </a:r>
          </a:p>
        </p:txBody>
      </p:sp>
      <p:sp>
        <p:nvSpPr>
          <p:cNvPr id="17" name="Title 1">
            <a:extLst>
              <a:ext uri="{FF2B5EF4-FFF2-40B4-BE49-F238E27FC236}">
                <a16:creationId xmlns:a16="http://schemas.microsoft.com/office/drawing/2014/main" id="{BF9DD9C4-6A49-403C-839A-03050B70E248}"/>
              </a:ext>
            </a:extLst>
          </p:cNvPr>
          <p:cNvSpPr>
            <a:spLocks noGrp="1"/>
          </p:cNvSpPr>
          <p:nvPr>
            <p:ph type="title"/>
          </p:nvPr>
        </p:nvSpPr>
        <p:spPr>
          <a:xfrm>
            <a:off x="251580" y="4718829"/>
            <a:ext cx="4968490" cy="1173903"/>
          </a:xfrm>
        </p:spPr>
        <p:txBody>
          <a:bodyPr vert="horz" lIns="91440" tIns="45720" rIns="91440" bIns="45720" rtlCol="0" anchor="b">
            <a:normAutofit fontScale="90000"/>
          </a:bodyPr>
          <a:lstStyle/>
          <a:p>
            <a:pPr algn="ctr">
              <a:lnSpc>
                <a:spcPct val="90000"/>
              </a:lnSpc>
            </a:pPr>
            <a:r>
              <a:rPr lang="en-US" sz="1400" b="1" dirty="0">
                <a:solidFill>
                  <a:schemeClr val="accent2">
                    <a:lumMod val="75000"/>
                  </a:schemeClr>
                </a:solidFill>
              </a:rPr>
              <a:t>Using most complete data sets (Mexico and Canada) for full timeframe available still did not show any discernable change after the 2008 financial crisis, or any relationship to GDP.</a:t>
            </a:r>
            <a:br>
              <a:rPr lang="en-US" sz="1600" b="1" u="sng" dirty="0">
                <a:solidFill>
                  <a:schemeClr val="accent2">
                    <a:lumMod val="75000"/>
                  </a:schemeClr>
                </a:solidFill>
              </a:rPr>
            </a:br>
            <a:br>
              <a:rPr lang="en-US" sz="1600" b="1" u="sng" dirty="0"/>
            </a:br>
            <a:endParaRPr lang="en-US" sz="1300" dirty="0"/>
          </a:p>
        </p:txBody>
      </p:sp>
      <p:sp>
        <p:nvSpPr>
          <p:cNvPr id="8" name="Title 1">
            <a:extLst>
              <a:ext uri="{FF2B5EF4-FFF2-40B4-BE49-F238E27FC236}">
                <a16:creationId xmlns:a16="http://schemas.microsoft.com/office/drawing/2014/main" id="{072D3DBB-AAC8-4FAD-980E-9E01A27EF953}"/>
              </a:ext>
            </a:extLst>
          </p:cNvPr>
          <p:cNvSpPr txBox="1">
            <a:spLocks/>
          </p:cNvSpPr>
          <p:nvPr/>
        </p:nvSpPr>
        <p:spPr>
          <a:xfrm>
            <a:off x="4931592" y="477"/>
            <a:ext cx="4968490" cy="88063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Results/ Post-Mortem</a:t>
            </a:r>
          </a:p>
        </p:txBody>
      </p:sp>
      <p:sp>
        <p:nvSpPr>
          <p:cNvPr id="9" name="Content Placeholder 2">
            <a:extLst>
              <a:ext uri="{FF2B5EF4-FFF2-40B4-BE49-F238E27FC236}">
                <a16:creationId xmlns:a16="http://schemas.microsoft.com/office/drawing/2014/main" id="{549F6FC6-E95E-4260-A635-E26763F60462}"/>
              </a:ext>
            </a:extLst>
          </p:cNvPr>
          <p:cNvSpPr>
            <a:spLocks noGrp="1"/>
          </p:cNvSpPr>
          <p:nvPr>
            <p:ph idx="1"/>
          </p:nvPr>
        </p:nvSpPr>
        <p:spPr>
          <a:xfrm>
            <a:off x="5372893" y="881115"/>
            <a:ext cx="4792039" cy="5546318"/>
          </a:xfrm>
        </p:spPr>
        <p:txBody>
          <a:bodyPr>
            <a:normAutofit fontScale="85000" lnSpcReduction="20000"/>
          </a:bodyPr>
          <a:lstStyle/>
          <a:p>
            <a:pPr indent="457200">
              <a:lnSpc>
                <a:spcPct val="120000"/>
              </a:lnSpc>
              <a:spcBef>
                <a:spcPts val="600"/>
              </a:spcBef>
              <a:spcAft>
                <a:spcPts val="600"/>
              </a:spcAft>
            </a:pPr>
            <a:r>
              <a:rPr lang="en-US" sz="1700" dirty="0">
                <a:latin typeface="Calibri" panose="020F0502020204030204" pitchFamily="34" charset="0"/>
                <a:cs typeface="Calibri" panose="020F0502020204030204" pitchFamily="34" charset="0"/>
              </a:rPr>
              <a:t>There appears to be no correlation between the market crash of 2008 and imports and exports of U.S. livestock</a:t>
            </a:r>
          </a:p>
          <a:p>
            <a:pPr indent="0">
              <a:lnSpc>
                <a:spcPct val="120000"/>
              </a:lnSpc>
              <a:spcBef>
                <a:spcPts val="600"/>
              </a:spcBef>
              <a:spcAft>
                <a:spcPts val="600"/>
              </a:spcAft>
              <a:buNone/>
            </a:pPr>
            <a:r>
              <a:rPr lang="en-US" sz="1700" b="1" u="sng" dirty="0">
                <a:latin typeface="Calibri" panose="020F0502020204030204" pitchFamily="34" charset="0"/>
                <a:ea typeface="Calibri" panose="020F0502020204030204" pitchFamily="34" charset="0"/>
                <a:cs typeface="Calibri" panose="020F0502020204030204" pitchFamily="34" charset="0"/>
              </a:rPr>
              <a:t>Other variables to consider</a:t>
            </a:r>
            <a:endParaRPr lang="en-US" sz="1700" b="1" u="sng"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Currency fluctuation</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Other pricing fluctuations cushion market</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Slow response time in livestock market</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Shifts in purchasing within consumer markets</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Trade agreements</a:t>
            </a:r>
          </a:p>
          <a:p>
            <a:pPr indent="0">
              <a:lnSpc>
                <a:spcPct val="120000"/>
              </a:lnSpc>
              <a:spcBef>
                <a:spcPts val="600"/>
              </a:spcBef>
              <a:spcAft>
                <a:spcPts val="600"/>
              </a:spcAft>
              <a:buNone/>
            </a:pPr>
            <a:r>
              <a:rPr lang="en-US" sz="1600" b="1" u="sng" dirty="0">
                <a:latin typeface="Calibri" panose="020F0502020204030204" pitchFamily="34" charset="0"/>
                <a:ea typeface="Calibri" panose="020F0502020204030204" pitchFamily="34" charset="0"/>
                <a:cs typeface="Times New Roman" panose="02020603050405020304" pitchFamily="18" charset="0"/>
              </a:rPr>
              <a:t>Future considerations:</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Account for more variables</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Use currency instead of volume and set a price index</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Find a variable that eliminates fluctuations due to trade agreements</a:t>
            </a:r>
          </a:p>
          <a:p>
            <a:pPr indent="457200">
              <a:lnSpc>
                <a:spcPct val="120000"/>
              </a:lnSpc>
              <a:spcBef>
                <a:spcPts val="600"/>
              </a:spcBef>
              <a:spcAft>
                <a:spcPts val="600"/>
              </a:spcAft>
            </a:pPr>
            <a:r>
              <a:rPr lang="en-US" sz="1700" dirty="0">
                <a:latin typeface="Calibri" panose="020F0502020204030204" pitchFamily="34" charset="0"/>
                <a:ea typeface="Calibri" panose="020F0502020204030204" pitchFamily="34" charset="0"/>
                <a:cs typeface="Times New Roman" panose="02020603050405020304" pitchFamily="18" charset="0"/>
              </a:rPr>
              <a:t>Build a model that uses API data to be more dynamic in analysis</a:t>
            </a:r>
          </a:p>
          <a:p>
            <a:pPr indent="0">
              <a:lnSpc>
                <a:spcPct val="120000"/>
              </a:lnSpc>
              <a:spcBef>
                <a:spcPts val="600"/>
              </a:spcBef>
              <a:spcAft>
                <a:spcPts val="600"/>
              </a:spcAft>
              <a:buNone/>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20000"/>
              </a:lnSpc>
            </a:pPr>
            <a:endParaRPr lang="en-US" dirty="0"/>
          </a:p>
        </p:txBody>
      </p:sp>
    </p:spTree>
    <p:extLst>
      <p:ext uri="{BB962C8B-B14F-4D97-AF65-F5344CB8AC3E}">
        <p14:creationId xmlns:p14="http://schemas.microsoft.com/office/powerpoint/2010/main" val="95974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704A0-C033-4A93-B44B-7366EA137EC2}"/>
              </a:ext>
            </a:extLst>
          </p:cNvPr>
          <p:cNvSpPr>
            <a:spLocks noGrp="1"/>
          </p:cNvSpPr>
          <p:nvPr>
            <p:ph type="title"/>
          </p:nvPr>
        </p:nvSpPr>
        <p:spPr>
          <a:xfrm>
            <a:off x="652481" y="1382486"/>
            <a:ext cx="3547581" cy="4093028"/>
          </a:xfrm>
        </p:spPr>
        <p:txBody>
          <a:bodyPr anchor="ctr">
            <a:normAutofit/>
          </a:bodyPr>
          <a:lstStyle/>
          <a:p>
            <a:r>
              <a:rPr lang="en-US" sz="4400"/>
              <a:t>Key Questions</a:t>
            </a:r>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93CB9B96-6EBB-4596-8913-C982E2C61332}"/>
              </a:ext>
            </a:extLst>
          </p:cNvPr>
          <p:cNvGraphicFramePr>
            <a:graphicFrameLocks noGrp="1"/>
          </p:cNvGraphicFramePr>
          <p:nvPr>
            <p:ph idx="1"/>
            <p:extLst>
              <p:ext uri="{D42A27DB-BD31-4B8C-83A1-F6EECF244321}">
                <p14:modId xmlns:p14="http://schemas.microsoft.com/office/powerpoint/2010/main" val="1149073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15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F69C-7FB8-4E68-ABAC-1B278DD9418F}"/>
              </a:ext>
            </a:extLst>
          </p:cNvPr>
          <p:cNvSpPr>
            <a:spLocks noGrp="1"/>
          </p:cNvSpPr>
          <p:nvPr>
            <p:ph type="title"/>
          </p:nvPr>
        </p:nvSpPr>
        <p:spPr>
          <a:xfrm>
            <a:off x="219930" y="156238"/>
            <a:ext cx="8596668" cy="1320800"/>
          </a:xfrm>
        </p:spPr>
        <p:txBody>
          <a:bodyPr/>
          <a:lstStyle/>
          <a:p>
            <a:r>
              <a:rPr lang="en-US" dirty="0"/>
              <a:t>Data Collection</a:t>
            </a:r>
          </a:p>
        </p:txBody>
      </p:sp>
      <p:sp>
        <p:nvSpPr>
          <p:cNvPr id="3" name="Content Placeholder 2">
            <a:extLst>
              <a:ext uri="{FF2B5EF4-FFF2-40B4-BE49-F238E27FC236}">
                <a16:creationId xmlns:a16="http://schemas.microsoft.com/office/drawing/2014/main" id="{B43A0097-95B8-440B-A863-6A021544DE75}"/>
              </a:ext>
            </a:extLst>
          </p:cNvPr>
          <p:cNvSpPr>
            <a:spLocks noGrp="1"/>
          </p:cNvSpPr>
          <p:nvPr>
            <p:ph idx="1"/>
          </p:nvPr>
        </p:nvSpPr>
        <p:spPr>
          <a:xfrm>
            <a:off x="4643020" y="2160589"/>
            <a:ext cx="4630981" cy="3880773"/>
          </a:xfrm>
        </p:spPr>
        <p:txBody>
          <a:bodyPr/>
          <a:lstStyle/>
          <a:p>
            <a:r>
              <a:rPr lang="en-US" dirty="0">
                <a:hlinkClick r:id="rId3"/>
              </a:rPr>
              <a:t>https://catalog.data.gov/dataset/livestock-meat-international-trade-data</a:t>
            </a:r>
            <a:endParaRPr lang="en-US" dirty="0"/>
          </a:p>
          <a:p>
            <a:endParaRPr lang="en-US" dirty="0">
              <a:hlinkClick r:id="rId4"/>
            </a:endParaRPr>
          </a:p>
          <a:p>
            <a:endParaRPr lang="en-US" dirty="0">
              <a:hlinkClick r:id="rId4"/>
            </a:endParaRPr>
          </a:p>
          <a:p>
            <a:endParaRPr lang="en-US" dirty="0">
              <a:hlinkClick r:id="rId4"/>
            </a:endParaRPr>
          </a:p>
          <a:p>
            <a:r>
              <a:rPr lang="en-US" dirty="0">
                <a:hlinkClick r:id="rId4"/>
              </a:rPr>
              <a:t>https://data.oecd.org/gdp/gross-domestic-product-gdp.htm</a:t>
            </a:r>
            <a:endParaRPr lang="en-US" dirty="0"/>
          </a:p>
        </p:txBody>
      </p:sp>
      <p:pic>
        <p:nvPicPr>
          <p:cNvPr id="4" name="Picture 3">
            <a:extLst>
              <a:ext uri="{FF2B5EF4-FFF2-40B4-BE49-F238E27FC236}">
                <a16:creationId xmlns:a16="http://schemas.microsoft.com/office/drawing/2014/main" id="{86128C0E-AB89-48C1-A41D-F29DF3FE33B5}"/>
              </a:ext>
            </a:extLst>
          </p:cNvPr>
          <p:cNvPicPr>
            <a:picLocks noChangeAspect="1"/>
          </p:cNvPicPr>
          <p:nvPr/>
        </p:nvPicPr>
        <p:blipFill>
          <a:blip r:embed="rId5"/>
          <a:stretch>
            <a:fillRect/>
          </a:stretch>
        </p:blipFill>
        <p:spPr>
          <a:xfrm>
            <a:off x="1565751" y="1806108"/>
            <a:ext cx="2882053" cy="942828"/>
          </a:xfrm>
          <a:prstGeom prst="rect">
            <a:avLst/>
          </a:prstGeom>
        </p:spPr>
      </p:pic>
      <p:pic>
        <p:nvPicPr>
          <p:cNvPr id="5" name="Picture 8" descr="Image result for oecd data logo">
            <a:extLst>
              <a:ext uri="{FF2B5EF4-FFF2-40B4-BE49-F238E27FC236}">
                <a16:creationId xmlns:a16="http://schemas.microsoft.com/office/drawing/2014/main" id="{85CEF3FC-B14C-426B-BEF5-640FFD23A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974" y="3469375"/>
            <a:ext cx="3200534" cy="160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A9D5F1-B6E2-4E9E-9A15-C7D82319517E}"/>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dirty="0"/>
              <a:t>Data Cleanup</a:t>
            </a:r>
          </a:p>
        </p:txBody>
      </p:sp>
    </p:spTree>
    <p:extLst>
      <p:ext uri="{BB962C8B-B14F-4D97-AF65-F5344CB8AC3E}">
        <p14:creationId xmlns:p14="http://schemas.microsoft.com/office/powerpoint/2010/main" val="258744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2113C2D0-D79F-4857-9005-7568D3577757}"/>
              </a:ext>
            </a:extLst>
          </p:cNvPr>
          <p:cNvSpPr>
            <a:spLocks noGrp="1"/>
          </p:cNvSpPr>
          <p:nvPr>
            <p:ph type="title"/>
          </p:nvPr>
        </p:nvSpPr>
        <p:spPr>
          <a:xfrm>
            <a:off x="36446" y="4733572"/>
            <a:ext cx="9079926" cy="1644613"/>
          </a:xfrm>
        </p:spPr>
        <p:txBody>
          <a:bodyPr vert="horz" lIns="91440" tIns="45720" rIns="91440" bIns="45720" rtlCol="0" anchor="b">
            <a:normAutofit/>
          </a:bodyPr>
          <a:lstStyle/>
          <a:p>
            <a:pPr algn="r">
              <a:lnSpc>
                <a:spcPct val="90000"/>
              </a:lnSpc>
            </a:pPr>
            <a:r>
              <a:rPr lang="en-US" sz="1600" b="1" u="sng" dirty="0"/>
              <a:t>What does the GDP of each country reveal for the 2006 to 2016 timeframe?</a:t>
            </a:r>
            <a:br>
              <a:rPr lang="en-US" sz="1600" b="1" u="sng" dirty="0"/>
            </a:br>
            <a:r>
              <a:rPr lang="en-US" sz="1600" b="1" u="sng" dirty="0"/>
              <a:t>How can that information be used to make comparisons with livestock imports and exports?</a:t>
            </a:r>
            <a:br>
              <a:rPr lang="en-US" sz="1600" b="1" u="sng" dirty="0"/>
            </a:br>
            <a:br>
              <a:rPr lang="en-US" sz="1600" b="1" u="sng" dirty="0"/>
            </a:br>
            <a:r>
              <a:rPr lang="en-US" sz="1300" dirty="0"/>
              <a:t>After initial data exploration, there were some interesting differences in overall GDP and GDP per capita. For instance, while China has a high overall GDP, it ranks much lower on GDP per capita. Looking at the change in GDP volume did not show a dramatic decline in 2008. However, comparing the percentage by which GDP rose or fell year-to-year clearly showed the decline occurring between the years of 2008 and 2009. The year-to-year percentage change was the best metric for comparing GDP to livestock imports and exports over time, as the following slides will show.</a:t>
            </a:r>
          </a:p>
        </p:txBody>
      </p:sp>
      <p:sp>
        <p:nvSpPr>
          <p:cNvPr id="44" name="Title 1">
            <a:extLst>
              <a:ext uri="{FF2B5EF4-FFF2-40B4-BE49-F238E27FC236}">
                <a16:creationId xmlns:a16="http://schemas.microsoft.com/office/drawing/2014/main" id="{AB5645D1-61AB-446D-BA6D-879E8E042269}"/>
              </a:ext>
            </a:extLst>
          </p:cNvPr>
          <p:cNvSpPr txBox="1">
            <a:spLocks/>
          </p:cNvSpPr>
          <p:nvPr/>
        </p:nvSpPr>
        <p:spPr>
          <a:xfrm>
            <a:off x="3834245" y="-191463"/>
            <a:ext cx="4021282" cy="9647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GDP 2006-2016</a:t>
            </a:r>
          </a:p>
        </p:txBody>
      </p:sp>
      <p:pic>
        <p:nvPicPr>
          <p:cNvPr id="4" name="Picture 3">
            <a:extLst>
              <a:ext uri="{FF2B5EF4-FFF2-40B4-BE49-F238E27FC236}">
                <a16:creationId xmlns:a16="http://schemas.microsoft.com/office/drawing/2014/main" id="{191D175C-2D25-4CFE-8E43-0FEFFCD436C8}"/>
              </a:ext>
            </a:extLst>
          </p:cNvPr>
          <p:cNvPicPr>
            <a:picLocks noChangeAspect="1"/>
          </p:cNvPicPr>
          <p:nvPr/>
        </p:nvPicPr>
        <p:blipFill>
          <a:blip r:embed="rId2"/>
          <a:stretch>
            <a:fillRect/>
          </a:stretch>
        </p:blipFill>
        <p:spPr>
          <a:xfrm>
            <a:off x="9153539" y="2331695"/>
            <a:ext cx="3047532" cy="2230620"/>
          </a:xfrm>
          <a:prstGeom prst="rect">
            <a:avLst/>
          </a:prstGeom>
        </p:spPr>
      </p:pic>
      <p:pic>
        <p:nvPicPr>
          <p:cNvPr id="11" name="Picture 10">
            <a:extLst>
              <a:ext uri="{FF2B5EF4-FFF2-40B4-BE49-F238E27FC236}">
                <a16:creationId xmlns:a16="http://schemas.microsoft.com/office/drawing/2014/main" id="{6E08E8AD-2BA1-4F95-B84C-271E7D8F78A8}"/>
              </a:ext>
            </a:extLst>
          </p:cNvPr>
          <p:cNvPicPr>
            <a:picLocks noChangeAspect="1"/>
          </p:cNvPicPr>
          <p:nvPr/>
        </p:nvPicPr>
        <p:blipFill>
          <a:blip r:embed="rId3"/>
          <a:stretch>
            <a:fillRect/>
          </a:stretch>
        </p:blipFill>
        <p:spPr>
          <a:xfrm>
            <a:off x="7474005" y="690549"/>
            <a:ext cx="1517975" cy="3408524"/>
          </a:xfrm>
          <a:prstGeom prst="rect">
            <a:avLst/>
          </a:prstGeom>
        </p:spPr>
      </p:pic>
      <p:pic>
        <p:nvPicPr>
          <p:cNvPr id="12" name="Picture 11">
            <a:extLst>
              <a:ext uri="{FF2B5EF4-FFF2-40B4-BE49-F238E27FC236}">
                <a16:creationId xmlns:a16="http://schemas.microsoft.com/office/drawing/2014/main" id="{64A0FF53-9613-4B07-9C0B-E4EE59BE8957}"/>
              </a:ext>
            </a:extLst>
          </p:cNvPr>
          <p:cNvPicPr>
            <a:picLocks noChangeAspect="1"/>
          </p:cNvPicPr>
          <p:nvPr/>
        </p:nvPicPr>
        <p:blipFill>
          <a:blip r:embed="rId4"/>
          <a:stretch>
            <a:fillRect/>
          </a:stretch>
        </p:blipFill>
        <p:spPr>
          <a:xfrm>
            <a:off x="3109866" y="734717"/>
            <a:ext cx="4332951" cy="3320189"/>
          </a:xfrm>
          <a:prstGeom prst="rect">
            <a:avLst/>
          </a:prstGeom>
        </p:spPr>
      </p:pic>
      <p:pic>
        <p:nvPicPr>
          <p:cNvPr id="43" name="Picture 42">
            <a:extLst>
              <a:ext uri="{FF2B5EF4-FFF2-40B4-BE49-F238E27FC236}">
                <a16:creationId xmlns:a16="http://schemas.microsoft.com/office/drawing/2014/main" id="{B54386C2-0BE8-45D1-85CA-CBDCD769232A}"/>
              </a:ext>
            </a:extLst>
          </p:cNvPr>
          <p:cNvPicPr>
            <a:picLocks noChangeAspect="1"/>
          </p:cNvPicPr>
          <p:nvPr/>
        </p:nvPicPr>
        <p:blipFill>
          <a:blip r:embed="rId5"/>
          <a:stretch>
            <a:fillRect/>
          </a:stretch>
        </p:blipFill>
        <p:spPr>
          <a:xfrm>
            <a:off x="81417" y="32272"/>
            <a:ext cx="3004458" cy="2714172"/>
          </a:xfrm>
          <a:prstGeom prst="rect">
            <a:avLst/>
          </a:prstGeom>
        </p:spPr>
      </p:pic>
      <p:pic>
        <p:nvPicPr>
          <p:cNvPr id="10" name="Picture 9">
            <a:extLst>
              <a:ext uri="{FF2B5EF4-FFF2-40B4-BE49-F238E27FC236}">
                <a16:creationId xmlns:a16="http://schemas.microsoft.com/office/drawing/2014/main" id="{2D18E60E-9219-4B2C-A0E8-1AF10D355DB8}"/>
              </a:ext>
            </a:extLst>
          </p:cNvPr>
          <p:cNvPicPr>
            <a:picLocks noChangeAspect="1"/>
          </p:cNvPicPr>
          <p:nvPr/>
        </p:nvPicPr>
        <p:blipFill>
          <a:blip r:embed="rId6"/>
          <a:stretch>
            <a:fillRect/>
          </a:stretch>
        </p:blipFill>
        <p:spPr>
          <a:xfrm>
            <a:off x="217085" y="2718480"/>
            <a:ext cx="2886932" cy="1834148"/>
          </a:xfrm>
          <a:prstGeom prst="rect">
            <a:avLst/>
          </a:prstGeom>
        </p:spPr>
      </p:pic>
      <p:pic>
        <p:nvPicPr>
          <p:cNvPr id="13" name="Picture 12">
            <a:extLst>
              <a:ext uri="{FF2B5EF4-FFF2-40B4-BE49-F238E27FC236}">
                <a16:creationId xmlns:a16="http://schemas.microsoft.com/office/drawing/2014/main" id="{E35D5519-CF78-43AF-8EA8-E99C43ADECA3}"/>
              </a:ext>
            </a:extLst>
          </p:cNvPr>
          <p:cNvPicPr>
            <a:picLocks noChangeAspect="1"/>
          </p:cNvPicPr>
          <p:nvPr/>
        </p:nvPicPr>
        <p:blipFill>
          <a:blip r:embed="rId7"/>
          <a:stretch>
            <a:fillRect/>
          </a:stretch>
        </p:blipFill>
        <p:spPr>
          <a:xfrm>
            <a:off x="8998844" y="85289"/>
            <a:ext cx="3105150" cy="2152650"/>
          </a:xfrm>
          <a:prstGeom prst="rect">
            <a:avLst/>
          </a:prstGeom>
        </p:spPr>
      </p:pic>
    </p:spTree>
    <p:extLst>
      <p:ext uri="{BB962C8B-B14F-4D97-AF65-F5344CB8AC3E}">
        <p14:creationId xmlns:p14="http://schemas.microsoft.com/office/powerpoint/2010/main" val="263751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3BF4-AA19-400C-9ED1-162F87B6F46A}"/>
              </a:ext>
            </a:extLst>
          </p:cNvPr>
          <p:cNvSpPr>
            <a:spLocks noGrp="1"/>
          </p:cNvSpPr>
          <p:nvPr>
            <p:ph type="title"/>
          </p:nvPr>
        </p:nvSpPr>
        <p:spPr>
          <a:xfrm>
            <a:off x="366615" y="254493"/>
            <a:ext cx="8596668" cy="801950"/>
          </a:xfrm>
        </p:spPr>
        <p:txBody>
          <a:bodyPr/>
          <a:lstStyle/>
          <a:p>
            <a:r>
              <a:rPr lang="en-US" dirty="0"/>
              <a:t>Comparing Aggregate Trade with GDP</a:t>
            </a:r>
          </a:p>
        </p:txBody>
      </p:sp>
      <p:pic>
        <p:nvPicPr>
          <p:cNvPr id="2050" name="Picture 2">
            <a:extLst>
              <a:ext uri="{FF2B5EF4-FFF2-40B4-BE49-F238E27FC236}">
                <a16:creationId xmlns:a16="http://schemas.microsoft.com/office/drawing/2014/main" id="{3303DECF-122C-4539-B3BB-2C3E903CD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49" y="1540275"/>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A39183-06BB-46EE-B73D-0BF371E47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432" y="1540275"/>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ell phone&#10;&#10;Description automatically generated">
            <a:extLst>
              <a:ext uri="{FF2B5EF4-FFF2-40B4-BE49-F238E27FC236}">
                <a16:creationId xmlns:a16="http://schemas.microsoft.com/office/drawing/2014/main" id="{70ADFA57-139D-4C1E-BA42-D9D5D5D36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860" y="4767308"/>
            <a:ext cx="8473144" cy="1587761"/>
          </a:xfrm>
          <a:prstGeom prst="rect">
            <a:avLst/>
          </a:prstGeom>
        </p:spPr>
      </p:pic>
    </p:spTree>
    <p:extLst>
      <p:ext uri="{BB962C8B-B14F-4D97-AF65-F5344CB8AC3E}">
        <p14:creationId xmlns:p14="http://schemas.microsoft.com/office/powerpoint/2010/main" val="152729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DC2D-05F7-4131-8F58-A6EA26748DCE}"/>
              </a:ext>
            </a:extLst>
          </p:cNvPr>
          <p:cNvSpPr>
            <a:spLocks noGrp="1"/>
          </p:cNvSpPr>
          <p:nvPr>
            <p:ph type="title"/>
          </p:nvPr>
        </p:nvSpPr>
        <p:spPr>
          <a:xfrm>
            <a:off x="3284764" y="-8468"/>
            <a:ext cx="6246206" cy="990670"/>
          </a:xfrm>
        </p:spPr>
        <p:txBody>
          <a:bodyPr vert="horz" lIns="91440" tIns="45720" rIns="91440" bIns="45720" rtlCol="0" anchor="b">
            <a:normAutofit/>
          </a:bodyPr>
          <a:lstStyle/>
          <a:p>
            <a:pPr>
              <a:lnSpc>
                <a:spcPct val="90000"/>
              </a:lnSpc>
            </a:pPr>
            <a:r>
              <a:rPr lang="en-US" sz="3400" dirty="0"/>
              <a:t>Gross Import/Export Data</a:t>
            </a:r>
            <a:br>
              <a:rPr lang="en-US" sz="3400" dirty="0"/>
            </a:br>
            <a:r>
              <a:rPr lang="en-US" sz="2200" dirty="0"/>
              <a:t>Percent Change per country</a:t>
            </a:r>
            <a:endParaRPr lang="en-US" sz="3400" dirty="0"/>
          </a:p>
        </p:txBody>
      </p:sp>
      <p:sp>
        <p:nvSpPr>
          <p:cNvPr id="21" name="Title 1">
            <a:extLst>
              <a:ext uri="{FF2B5EF4-FFF2-40B4-BE49-F238E27FC236}">
                <a16:creationId xmlns:a16="http://schemas.microsoft.com/office/drawing/2014/main" id="{3B56F05B-1B77-40F9-9256-CC84D0D08ED2}"/>
              </a:ext>
            </a:extLst>
          </p:cNvPr>
          <p:cNvSpPr txBox="1">
            <a:spLocks/>
          </p:cNvSpPr>
          <p:nvPr/>
        </p:nvSpPr>
        <p:spPr>
          <a:xfrm>
            <a:off x="540449" y="6146438"/>
            <a:ext cx="9528343" cy="8215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400" b="1" u="sng" dirty="0"/>
              <a:t>The financial crash did not appear to have a clear effect on gross livestock exports or imports.</a:t>
            </a:r>
            <a:br>
              <a:rPr lang="en-US" sz="1600" b="1" u="sng" dirty="0"/>
            </a:br>
            <a:br>
              <a:rPr lang="en-US" sz="1600" b="1" u="sng" dirty="0"/>
            </a:br>
            <a:endParaRPr lang="en-US" sz="1300" dirty="0"/>
          </a:p>
        </p:txBody>
      </p:sp>
      <p:pic>
        <p:nvPicPr>
          <p:cNvPr id="4" name="Picture 3" descr="A screenshot of a cell phone&#10;&#10;Description automatically generated">
            <a:extLst>
              <a:ext uri="{FF2B5EF4-FFF2-40B4-BE49-F238E27FC236}">
                <a16:creationId xmlns:a16="http://schemas.microsoft.com/office/drawing/2014/main" id="{8C295902-3570-8045-B082-5AACBB5C9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42" y="982202"/>
            <a:ext cx="5125278" cy="1753363"/>
          </a:xfrm>
          <a:prstGeom prst="rect">
            <a:avLst/>
          </a:prstGeom>
        </p:spPr>
      </p:pic>
      <p:pic>
        <p:nvPicPr>
          <p:cNvPr id="6" name="Picture 5" descr="A picture containing map, clock&#10;&#10;Description automatically generated">
            <a:extLst>
              <a:ext uri="{FF2B5EF4-FFF2-40B4-BE49-F238E27FC236}">
                <a16:creationId xmlns:a16="http://schemas.microsoft.com/office/drawing/2014/main" id="{0FBE9EE1-01B2-974C-81E1-B24A40D18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65" y="2735565"/>
            <a:ext cx="5058316" cy="1753363"/>
          </a:xfrm>
          <a:prstGeom prst="rect">
            <a:avLst/>
          </a:prstGeom>
        </p:spPr>
      </p:pic>
      <p:pic>
        <p:nvPicPr>
          <p:cNvPr id="8" name="Picture 7" descr="A picture containing map&#10;&#10;Description automatically generated">
            <a:extLst>
              <a:ext uri="{FF2B5EF4-FFF2-40B4-BE49-F238E27FC236}">
                <a16:creationId xmlns:a16="http://schemas.microsoft.com/office/drawing/2014/main" id="{A28DEB91-7508-7B48-8E18-CFA85D318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82" y="4394041"/>
            <a:ext cx="5125278" cy="1659783"/>
          </a:xfrm>
          <a:prstGeom prst="rect">
            <a:avLst/>
          </a:prstGeom>
        </p:spPr>
      </p:pic>
      <p:pic>
        <p:nvPicPr>
          <p:cNvPr id="11" name="Picture 10" descr="A screenshot of a map&#10;&#10;Description automatically generated">
            <a:extLst>
              <a:ext uri="{FF2B5EF4-FFF2-40B4-BE49-F238E27FC236}">
                <a16:creationId xmlns:a16="http://schemas.microsoft.com/office/drawing/2014/main" id="{231AE9D8-E07E-F147-9D4B-0D65731659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155" y="1042864"/>
            <a:ext cx="5184076" cy="1688430"/>
          </a:xfrm>
          <a:prstGeom prst="rect">
            <a:avLst/>
          </a:prstGeom>
        </p:spPr>
      </p:pic>
      <p:pic>
        <p:nvPicPr>
          <p:cNvPr id="13" name="Picture 12" descr="A close up of a map&#10;&#10;Description automatically generated">
            <a:extLst>
              <a:ext uri="{FF2B5EF4-FFF2-40B4-BE49-F238E27FC236}">
                <a16:creationId xmlns:a16="http://schemas.microsoft.com/office/drawing/2014/main" id="{88730E2E-7156-8B43-80E6-D0479BC278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7663" y="2713185"/>
            <a:ext cx="5125278" cy="175336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76AAEBC-7880-914E-B234-E029CE2BB5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8864" y="4404123"/>
            <a:ext cx="5184077" cy="1775363"/>
          </a:xfrm>
          <a:prstGeom prst="rect">
            <a:avLst/>
          </a:prstGeom>
        </p:spPr>
      </p:pic>
    </p:spTree>
    <p:extLst>
      <p:ext uri="{BB962C8B-B14F-4D97-AF65-F5344CB8AC3E}">
        <p14:creationId xmlns:p14="http://schemas.microsoft.com/office/powerpoint/2010/main" val="307854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3318-57EE-4E32-A1F0-0FAEA58648E0}"/>
              </a:ext>
            </a:extLst>
          </p:cNvPr>
          <p:cNvSpPr>
            <a:spLocks noGrp="1"/>
          </p:cNvSpPr>
          <p:nvPr>
            <p:ph type="title"/>
          </p:nvPr>
        </p:nvSpPr>
        <p:spPr>
          <a:xfrm>
            <a:off x="0" y="0"/>
            <a:ext cx="8596668" cy="1320800"/>
          </a:xfrm>
        </p:spPr>
        <p:txBody>
          <a:bodyPr>
            <a:normAutofit/>
          </a:bodyPr>
          <a:lstStyle/>
          <a:p>
            <a:r>
              <a:rPr lang="en-US" sz="2800" dirty="0"/>
              <a:t>U.S. Livestock Exports and Imports</a:t>
            </a:r>
            <a:br>
              <a:rPr lang="en-US" sz="2800" dirty="0"/>
            </a:br>
            <a:r>
              <a:rPr lang="en-US" sz="1800" dirty="0"/>
              <a:t>2006 - 2016</a:t>
            </a:r>
            <a:endParaRPr lang="en-US" sz="2800" dirty="0"/>
          </a:p>
        </p:txBody>
      </p:sp>
      <p:graphicFrame>
        <p:nvGraphicFramePr>
          <p:cNvPr id="6" name="Chart 5">
            <a:extLst>
              <a:ext uri="{FF2B5EF4-FFF2-40B4-BE49-F238E27FC236}">
                <a16:creationId xmlns:a16="http://schemas.microsoft.com/office/drawing/2014/main" id="{8E83475C-4A39-4683-9801-061BBA128D7C}"/>
              </a:ext>
            </a:extLst>
          </p:cNvPr>
          <p:cNvGraphicFramePr/>
          <p:nvPr>
            <p:extLst>
              <p:ext uri="{D42A27DB-BD31-4B8C-83A1-F6EECF244321}">
                <p14:modId xmlns:p14="http://schemas.microsoft.com/office/powerpoint/2010/main" val="214846400"/>
              </p:ext>
            </p:extLst>
          </p:nvPr>
        </p:nvGraphicFramePr>
        <p:xfrm>
          <a:off x="0" y="1182490"/>
          <a:ext cx="2929631" cy="213480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09C668D-AA90-4819-9E21-25ED5D10EB41}"/>
              </a:ext>
            </a:extLst>
          </p:cNvPr>
          <p:cNvSpPr txBox="1"/>
          <p:nvPr/>
        </p:nvSpPr>
        <p:spPr>
          <a:xfrm>
            <a:off x="323619" y="1105356"/>
            <a:ext cx="1000680" cy="430887"/>
          </a:xfrm>
          <a:prstGeom prst="rect">
            <a:avLst/>
          </a:prstGeom>
          <a:noFill/>
        </p:spPr>
        <p:txBody>
          <a:bodyPr wrap="square" rtlCol="0">
            <a:spAutoFit/>
          </a:bodyPr>
          <a:lstStyle/>
          <a:p>
            <a:pPr algn="ctr"/>
            <a:r>
              <a:rPr lang="en-US" sz="1100" dirty="0"/>
              <a:t>6.1 billion metric tons </a:t>
            </a:r>
          </a:p>
        </p:txBody>
      </p:sp>
      <p:sp>
        <p:nvSpPr>
          <p:cNvPr id="8" name="TextBox 7">
            <a:extLst>
              <a:ext uri="{FF2B5EF4-FFF2-40B4-BE49-F238E27FC236}">
                <a16:creationId xmlns:a16="http://schemas.microsoft.com/office/drawing/2014/main" id="{67E7FA3A-B100-4E04-B12C-BA6C9E93FA37}"/>
              </a:ext>
            </a:extLst>
          </p:cNvPr>
          <p:cNvSpPr txBox="1"/>
          <p:nvPr/>
        </p:nvSpPr>
        <p:spPr>
          <a:xfrm>
            <a:off x="1643891" y="2210136"/>
            <a:ext cx="976451" cy="430887"/>
          </a:xfrm>
          <a:prstGeom prst="rect">
            <a:avLst/>
          </a:prstGeom>
          <a:noFill/>
        </p:spPr>
        <p:txBody>
          <a:bodyPr wrap="square" rtlCol="0">
            <a:spAutoFit/>
          </a:bodyPr>
          <a:lstStyle/>
          <a:p>
            <a:pPr algn="ctr"/>
            <a:r>
              <a:rPr lang="en-US" sz="1100" dirty="0"/>
              <a:t>1.2 billion metric tons </a:t>
            </a:r>
          </a:p>
        </p:txBody>
      </p:sp>
      <p:pic>
        <p:nvPicPr>
          <p:cNvPr id="4" name="Picture 3" descr="A close up of a map&#10;&#10;Description automatically generated">
            <a:extLst>
              <a:ext uri="{FF2B5EF4-FFF2-40B4-BE49-F238E27FC236}">
                <a16:creationId xmlns:a16="http://schemas.microsoft.com/office/drawing/2014/main" id="{A5EE884D-692C-4FEC-B795-D1E50A734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305" y="852256"/>
            <a:ext cx="4364220" cy="2576744"/>
          </a:xfrm>
          <a:prstGeom prst="rect">
            <a:avLst/>
          </a:prstGeom>
        </p:spPr>
      </p:pic>
      <p:sp>
        <p:nvSpPr>
          <p:cNvPr id="9" name="Title 1">
            <a:extLst>
              <a:ext uri="{FF2B5EF4-FFF2-40B4-BE49-F238E27FC236}">
                <a16:creationId xmlns:a16="http://schemas.microsoft.com/office/drawing/2014/main" id="{2FFD4FC2-4509-4DF3-8E74-54C11F6AE88D}"/>
              </a:ext>
            </a:extLst>
          </p:cNvPr>
          <p:cNvSpPr txBox="1">
            <a:spLocks/>
          </p:cNvSpPr>
          <p:nvPr/>
        </p:nvSpPr>
        <p:spPr>
          <a:xfrm>
            <a:off x="8041211" y="440928"/>
            <a:ext cx="2884688" cy="3562901"/>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400" b="1" u="sng" dirty="0">
                <a:solidFill>
                  <a:schemeClr val="tx1"/>
                </a:solidFill>
              </a:rPr>
              <a:t>Which import/ export was most affected by the 2008-2009 housing market crash?</a:t>
            </a:r>
            <a:br>
              <a:rPr lang="en-US" sz="1400" b="1" u="sng" dirty="0">
                <a:solidFill>
                  <a:schemeClr val="tx1"/>
                </a:solidFill>
              </a:rPr>
            </a:b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U.S. exports in all three markets </a:t>
            </a:r>
            <a:r>
              <a:rPr lang="en-US" sz="1400" b="1" dirty="0">
                <a:solidFill>
                  <a:schemeClr val="tx1"/>
                </a:solidFill>
              </a:rPr>
              <a:t>declined after the 2008 financial crash</a:t>
            </a:r>
            <a:endParaRPr lang="en-US" sz="1400" dirty="0">
              <a:solidFill>
                <a:schemeClr val="tx1"/>
              </a:solidFill>
            </a:endParaRPr>
          </a:p>
          <a:p>
            <a:pPr>
              <a:lnSpc>
                <a:spcPct val="90000"/>
              </a:lnSpc>
            </a:pPr>
            <a:endParaRPr lang="en-US" sz="1400" dirty="0">
              <a:solidFill>
                <a:schemeClr val="tx1"/>
              </a:solidFill>
            </a:endParaRPr>
          </a:p>
          <a:p>
            <a:pPr>
              <a:lnSpc>
                <a:spcPct val="90000"/>
              </a:lnSpc>
            </a:pP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The beef export market decreased sharply during the crash but has stayed very stable in the years following </a:t>
            </a:r>
          </a:p>
          <a:p>
            <a:pPr marL="285750" indent="-285750">
              <a:lnSpc>
                <a:spcPct val="90000"/>
              </a:lnSpc>
              <a:buFont typeface="Arial" panose="020B0604020202020204" pitchFamily="34" charset="0"/>
              <a:buChar char="•"/>
            </a:pPr>
            <a:endParaRPr lang="en-US" sz="1400" dirty="0">
              <a:solidFill>
                <a:schemeClr val="tx1"/>
              </a:solidFill>
            </a:endParaRPr>
          </a:p>
          <a:p>
            <a:pPr marL="285750" indent="-285750">
              <a:lnSpc>
                <a:spcPct val="90000"/>
              </a:lnSpc>
              <a:buFont typeface="Arial" panose="020B0604020202020204" pitchFamily="34" charset="0"/>
              <a:buChar char="•"/>
            </a:pPr>
            <a:r>
              <a:rPr lang="en-US" sz="1400" dirty="0">
                <a:solidFill>
                  <a:schemeClr val="tx1"/>
                </a:solidFill>
              </a:rPr>
              <a:t>The imports market is a fraction of the size of the export market and is far less consistent; the market for U.S. chicken imports in particular has been very volatile since before the crash </a:t>
            </a:r>
          </a:p>
        </p:txBody>
      </p:sp>
      <p:pic>
        <p:nvPicPr>
          <p:cNvPr id="11" name="Picture 10" descr="A screenshot of a cell phone&#10;&#10;Description automatically generated">
            <a:extLst>
              <a:ext uri="{FF2B5EF4-FFF2-40B4-BE49-F238E27FC236}">
                <a16:creationId xmlns:a16="http://schemas.microsoft.com/office/drawing/2014/main" id="{A5A92275-53BF-4683-8143-7D98C8429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04" y="4003829"/>
            <a:ext cx="4170983" cy="2390790"/>
          </a:xfrm>
          <a:prstGeom prst="rect">
            <a:avLst/>
          </a:prstGeom>
        </p:spPr>
      </p:pic>
      <p:pic>
        <p:nvPicPr>
          <p:cNvPr id="12" name="Picture 11">
            <a:extLst>
              <a:ext uri="{FF2B5EF4-FFF2-40B4-BE49-F238E27FC236}">
                <a16:creationId xmlns:a16="http://schemas.microsoft.com/office/drawing/2014/main" id="{669B0194-0774-4948-8999-3358204D307E}"/>
              </a:ext>
            </a:extLst>
          </p:cNvPr>
          <p:cNvPicPr>
            <a:picLocks noChangeAspect="1"/>
          </p:cNvPicPr>
          <p:nvPr/>
        </p:nvPicPr>
        <p:blipFill>
          <a:blip r:embed="rId5"/>
          <a:stretch>
            <a:fillRect/>
          </a:stretch>
        </p:blipFill>
        <p:spPr>
          <a:xfrm>
            <a:off x="5102661" y="4370741"/>
            <a:ext cx="6484135" cy="1513663"/>
          </a:xfrm>
          <a:prstGeom prst="rect">
            <a:avLst/>
          </a:prstGeom>
        </p:spPr>
      </p:pic>
    </p:spTree>
    <p:extLst>
      <p:ext uri="{BB962C8B-B14F-4D97-AF65-F5344CB8AC3E}">
        <p14:creationId xmlns:p14="http://schemas.microsoft.com/office/powerpoint/2010/main" val="345895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3F9B-8614-4468-88CA-1041E3D68BD6}"/>
              </a:ext>
            </a:extLst>
          </p:cNvPr>
          <p:cNvSpPr>
            <a:spLocks noGrp="1"/>
          </p:cNvSpPr>
          <p:nvPr>
            <p:ph type="title"/>
          </p:nvPr>
        </p:nvSpPr>
        <p:spPr>
          <a:xfrm>
            <a:off x="4017616" y="331683"/>
            <a:ext cx="5217538" cy="1320800"/>
          </a:xfrm>
        </p:spPr>
        <p:txBody>
          <a:bodyPr>
            <a:normAutofit/>
          </a:bodyPr>
          <a:lstStyle/>
          <a:p>
            <a:pPr>
              <a:lnSpc>
                <a:spcPct val="90000"/>
              </a:lnSpc>
            </a:pPr>
            <a:r>
              <a:rPr lang="en-US" sz="1600" dirty="0"/>
              <a:t>In summary, there is little evidence to show that any one commodity was more or less affected by the financial crash</a:t>
            </a:r>
          </a:p>
        </p:txBody>
      </p:sp>
      <p:pic>
        <p:nvPicPr>
          <p:cNvPr id="4" name="Picture 3" descr="A screenshot of a cell phone&#10;&#10;Description automatically generated">
            <a:extLst>
              <a:ext uri="{FF2B5EF4-FFF2-40B4-BE49-F238E27FC236}">
                <a16:creationId xmlns:a16="http://schemas.microsoft.com/office/drawing/2014/main" id="{673C9714-B28F-4DC5-ACBA-69895D4123B9}"/>
              </a:ext>
            </a:extLst>
          </p:cNvPr>
          <p:cNvPicPr>
            <a:picLocks noChangeAspect="1"/>
          </p:cNvPicPr>
          <p:nvPr/>
        </p:nvPicPr>
        <p:blipFill rotWithShape="1">
          <a:blip r:embed="rId2">
            <a:extLst>
              <a:ext uri="{28A0092B-C50C-407E-A947-70E740481C1C}">
                <a14:useLocalDpi xmlns:a14="http://schemas.microsoft.com/office/drawing/2010/main" val="0"/>
              </a:ext>
            </a:extLst>
          </a:blip>
          <a:srcRect t="34" r="2" b="5432"/>
          <a:stretch/>
        </p:blipFill>
        <p:spPr>
          <a:xfrm>
            <a:off x="677333" y="609600"/>
            <a:ext cx="3145536" cy="1657807"/>
          </a:xfrm>
          <a:prstGeom prst="rect">
            <a:avLst/>
          </a:prstGeom>
        </p:spPr>
      </p:pic>
      <p:sp>
        <p:nvSpPr>
          <p:cNvPr id="22" name="Isosceles Triangle 8">
            <a:extLst>
              <a:ext uri="{FF2B5EF4-FFF2-40B4-BE49-F238E27FC236}">
                <a16:creationId xmlns:a16="http://schemas.microsoft.com/office/drawing/2014/main" id="{47037EC2-E7BE-462D-8EA7-37A9F4985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map&#10;&#10;Description automatically generated">
            <a:extLst>
              <a:ext uri="{FF2B5EF4-FFF2-40B4-BE49-F238E27FC236}">
                <a16:creationId xmlns:a16="http://schemas.microsoft.com/office/drawing/2014/main" id="{94CB73AB-79DF-4401-929B-F9F95BB2421F}"/>
              </a:ext>
            </a:extLst>
          </p:cNvPr>
          <p:cNvPicPr>
            <a:picLocks noChangeAspect="1"/>
          </p:cNvPicPr>
          <p:nvPr/>
        </p:nvPicPr>
        <p:blipFill rotWithShape="1">
          <a:blip r:embed="rId3">
            <a:extLst>
              <a:ext uri="{28A0092B-C50C-407E-A947-70E740481C1C}">
                <a14:useLocalDpi xmlns:a14="http://schemas.microsoft.com/office/drawing/2010/main" val="0"/>
              </a:ext>
            </a:extLst>
          </a:blip>
          <a:srcRect r="2" b="3298"/>
          <a:stretch/>
        </p:blipFill>
        <p:spPr>
          <a:xfrm>
            <a:off x="677333" y="2496008"/>
            <a:ext cx="3145536" cy="1657807"/>
          </a:xfrm>
          <a:prstGeom prst="rect">
            <a:avLst/>
          </a:prstGeom>
        </p:spPr>
      </p:pic>
      <p:sp>
        <p:nvSpPr>
          <p:cNvPr id="3" name="Content Placeholder 2">
            <a:extLst>
              <a:ext uri="{FF2B5EF4-FFF2-40B4-BE49-F238E27FC236}">
                <a16:creationId xmlns:a16="http://schemas.microsoft.com/office/drawing/2014/main" id="{3D7B98E9-288E-4145-B19F-8E00EC538963}"/>
              </a:ext>
            </a:extLst>
          </p:cNvPr>
          <p:cNvSpPr>
            <a:spLocks noGrp="1"/>
          </p:cNvSpPr>
          <p:nvPr>
            <p:ph idx="1"/>
          </p:nvPr>
        </p:nvSpPr>
        <p:spPr>
          <a:xfrm>
            <a:off x="4017616" y="1235234"/>
            <a:ext cx="5211607" cy="3148322"/>
          </a:xfrm>
        </p:spPr>
        <p:txBody>
          <a:bodyPr>
            <a:normAutofit fontScale="92500"/>
          </a:bodyPr>
          <a:lstStyle/>
          <a:p>
            <a:pPr>
              <a:lnSpc>
                <a:spcPct val="90000"/>
              </a:lnSpc>
            </a:pPr>
            <a:r>
              <a:rPr lang="en-US" sz="1100" dirty="0"/>
              <a:t>Total U.S. exports </a:t>
            </a:r>
            <a:r>
              <a:rPr lang="en-US" sz="1100" b="1" dirty="0"/>
              <a:t>decreased from 2008-2009 by .07%</a:t>
            </a:r>
          </a:p>
          <a:p>
            <a:pPr>
              <a:lnSpc>
                <a:spcPct val="90000"/>
              </a:lnSpc>
            </a:pPr>
            <a:r>
              <a:rPr lang="en-US" sz="1100" dirty="0"/>
              <a:t>Chicken exports showed the least change following the financial crash</a:t>
            </a:r>
          </a:p>
          <a:p>
            <a:pPr lvl="1">
              <a:lnSpc>
                <a:spcPct val="90000"/>
              </a:lnSpc>
            </a:pPr>
            <a:r>
              <a:rPr lang="en-US" sz="1100" dirty="0"/>
              <a:t>Average percent change in exports decreased from 0.6% to 0.1% in 2009</a:t>
            </a:r>
          </a:p>
          <a:p>
            <a:pPr lvl="1">
              <a:lnSpc>
                <a:spcPct val="90000"/>
              </a:lnSpc>
            </a:pPr>
            <a:r>
              <a:rPr lang="en-US" sz="1100" dirty="0"/>
              <a:t>Chicken exports to both high and low countries both showed some volatility from 2006 to 2016</a:t>
            </a:r>
          </a:p>
          <a:p>
            <a:pPr>
              <a:lnSpc>
                <a:spcPct val="90000"/>
              </a:lnSpc>
            </a:pPr>
            <a:r>
              <a:rPr lang="en-US" sz="1100" dirty="0"/>
              <a:t>Beef exports showed the most change following the financial crash</a:t>
            </a:r>
          </a:p>
          <a:p>
            <a:pPr lvl="1">
              <a:lnSpc>
                <a:spcPct val="90000"/>
              </a:lnSpc>
            </a:pPr>
            <a:r>
              <a:rPr lang="en-US" sz="1100" dirty="0"/>
              <a:t>Average percent change in exports decreased from 7.8% to 0.2% in 2009</a:t>
            </a:r>
          </a:p>
          <a:p>
            <a:pPr lvl="1">
              <a:lnSpc>
                <a:spcPct val="90000"/>
              </a:lnSpc>
            </a:pPr>
            <a:r>
              <a:rPr lang="en-US" sz="1100" dirty="0"/>
              <a:t>This volatility was driven by exports to moderate-level GDP countries like Indonesia and Australia – the beef export market was fairly stable for both the high GDP countries and low GDP countries studied</a:t>
            </a:r>
          </a:p>
          <a:p>
            <a:pPr>
              <a:lnSpc>
                <a:spcPct val="90000"/>
              </a:lnSpc>
            </a:pPr>
            <a:r>
              <a:rPr lang="en-US" sz="1100" dirty="0"/>
              <a:t>Pork exports showed the second greatest decrease after the financial crash, and the market for pork exports remained volatile </a:t>
            </a:r>
          </a:p>
          <a:p>
            <a:pPr lvl="1">
              <a:lnSpc>
                <a:spcPct val="90000"/>
              </a:lnSpc>
            </a:pPr>
            <a:r>
              <a:rPr lang="en-US" sz="1100" dirty="0"/>
              <a:t>Average percent change in pork exports decreased from 2.1% to 0.1% in 2009</a:t>
            </a:r>
          </a:p>
        </p:txBody>
      </p:sp>
      <p:pic>
        <p:nvPicPr>
          <p:cNvPr id="5" name="Picture 4" descr="A close up of a map&#10;&#10;Description automatically generated">
            <a:extLst>
              <a:ext uri="{FF2B5EF4-FFF2-40B4-BE49-F238E27FC236}">
                <a16:creationId xmlns:a16="http://schemas.microsoft.com/office/drawing/2014/main" id="{5809C4FA-4B4C-4586-99EE-FF0351CFC30F}"/>
              </a:ext>
            </a:extLst>
          </p:cNvPr>
          <p:cNvPicPr>
            <a:picLocks noChangeAspect="1"/>
          </p:cNvPicPr>
          <p:nvPr/>
        </p:nvPicPr>
        <p:blipFill rotWithShape="1">
          <a:blip r:embed="rId4">
            <a:extLst>
              <a:ext uri="{28A0092B-C50C-407E-A947-70E740481C1C}">
                <a14:useLocalDpi xmlns:a14="http://schemas.microsoft.com/office/drawing/2010/main" val="0"/>
              </a:ext>
            </a:extLst>
          </a:blip>
          <a:srcRect r="2" b="5467"/>
          <a:stretch/>
        </p:blipFill>
        <p:spPr>
          <a:xfrm>
            <a:off x="677333" y="4383555"/>
            <a:ext cx="3145536" cy="1657807"/>
          </a:xfrm>
          <a:prstGeom prst="rect">
            <a:avLst/>
          </a:prstGeom>
        </p:spPr>
      </p:pic>
      <p:pic>
        <p:nvPicPr>
          <p:cNvPr id="7" name="Picture 6">
            <a:extLst>
              <a:ext uri="{FF2B5EF4-FFF2-40B4-BE49-F238E27FC236}">
                <a16:creationId xmlns:a16="http://schemas.microsoft.com/office/drawing/2014/main" id="{F125C703-375E-4C8E-94CF-D8E7CBBB7947}"/>
              </a:ext>
            </a:extLst>
          </p:cNvPr>
          <p:cNvPicPr>
            <a:picLocks noChangeAspect="1"/>
          </p:cNvPicPr>
          <p:nvPr/>
        </p:nvPicPr>
        <p:blipFill>
          <a:blip r:embed="rId5"/>
          <a:stretch>
            <a:fillRect/>
          </a:stretch>
        </p:blipFill>
        <p:spPr>
          <a:xfrm>
            <a:off x="4091265" y="4383555"/>
            <a:ext cx="5661132" cy="828903"/>
          </a:xfrm>
          <a:prstGeom prst="rect">
            <a:avLst/>
          </a:prstGeom>
        </p:spPr>
      </p:pic>
      <p:pic>
        <p:nvPicPr>
          <p:cNvPr id="8" name="Picture 7">
            <a:extLst>
              <a:ext uri="{FF2B5EF4-FFF2-40B4-BE49-F238E27FC236}">
                <a16:creationId xmlns:a16="http://schemas.microsoft.com/office/drawing/2014/main" id="{55E83489-DF77-4A5F-9E98-CA9529BF78C8}"/>
              </a:ext>
            </a:extLst>
          </p:cNvPr>
          <p:cNvPicPr>
            <a:picLocks noChangeAspect="1"/>
          </p:cNvPicPr>
          <p:nvPr/>
        </p:nvPicPr>
        <p:blipFill>
          <a:blip r:embed="rId6"/>
          <a:stretch>
            <a:fillRect/>
          </a:stretch>
        </p:blipFill>
        <p:spPr>
          <a:xfrm>
            <a:off x="4091265" y="5218403"/>
            <a:ext cx="5661132" cy="1536072"/>
          </a:xfrm>
          <a:prstGeom prst="rect">
            <a:avLst/>
          </a:prstGeom>
        </p:spPr>
      </p:pic>
    </p:spTree>
    <p:extLst>
      <p:ext uri="{BB962C8B-B14F-4D97-AF65-F5344CB8AC3E}">
        <p14:creationId xmlns:p14="http://schemas.microsoft.com/office/powerpoint/2010/main" val="3000306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721</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Effect of the Financial Crash on U.S. Livestock Exports and Imports</vt:lpstr>
      <vt:lpstr>Key Questions</vt:lpstr>
      <vt:lpstr>Data Collection</vt:lpstr>
      <vt:lpstr>Data Cleanup</vt:lpstr>
      <vt:lpstr>What does the GDP of each country reveal for the 2006 to 2016 timeframe? How can that information be used to make comparisons with livestock imports and exports?  After initial data exploration, there were some interesting differences in overall GDP and GDP per capita. For instance, while China has a high overall GDP, it ranks much lower on GDP per capita. Looking at the change in GDP volume did not show a dramatic decline in 2008. However, comparing the percentage by which GDP rose or fell year-to-year clearly showed the decline occurring between the years of 2008 and 2009. The year-to-year percentage change was the best metric for comparing GDP to livestock imports and exports over time, as the following slides will show.</vt:lpstr>
      <vt:lpstr>Comparing Aggregate Trade with GDP</vt:lpstr>
      <vt:lpstr>Gross Import/Export Data Percent Change per country</vt:lpstr>
      <vt:lpstr>U.S. Livestock Exports and Imports 2006 - 2016</vt:lpstr>
      <vt:lpstr>In summary, there is little evidence to show that any one commodity was more or less affected by the financial crash</vt:lpstr>
      <vt:lpstr>No Clear Correlation Between Yearly Fluctuations in GDP and Livestock Imports/Exports.  </vt:lpstr>
      <vt:lpstr>Using most complete data sets (Mexico and Canada) for full timeframe available still did not show any discernable change after the 2008 financial crisis, or any relationship to GDP.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the Financial Crash on U.S. Livestock Exports and Imports</dc:title>
  <dc:creator>James Brawner</dc:creator>
  <cp:lastModifiedBy>James Brawner</cp:lastModifiedBy>
  <cp:revision>1</cp:revision>
  <dcterms:created xsi:type="dcterms:W3CDTF">2020-01-18T17:34:17Z</dcterms:created>
  <dcterms:modified xsi:type="dcterms:W3CDTF">2020-01-21T23:50:40Z</dcterms:modified>
</cp:coreProperties>
</file>