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  <p:sldId id="271" r:id="rId6"/>
    <p:sldId id="283" r:id="rId7"/>
    <p:sldId id="299" r:id="rId8"/>
    <p:sldId id="300" r:id="rId9"/>
    <p:sldId id="282" r:id="rId10"/>
    <p:sldId id="269" r:id="rId11"/>
    <p:sldId id="297" r:id="rId12"/>
    <p:sldId id="285" r:id="rId13"/>
    <p:sldId id="273" r:id="rId14"/>
    <p:sldId id="287" r:id="rId15"/>
    <p:sldId id="264" r:id="rId16"/>
    <p:sldId id="272" r:id="rId17"/>
    <p:sldId id="286" r:id="rId18"/>
    <p:sldId id="301" r:id="rId19"/>
    <p:sldId id="288" r:id="rId20"/>
    <p:sldId id="274" r:id="rId21"/>
    <p:sldId id="265" r:id="rId22"/>
    <p:sldId id="290" r:id="rId23"/>
    <p:sldId id="279" r:id="rId24"/>
    <p:sldId id="266" r:id="rId25"/>
    <p:sldId id="277" r:id="rId26"/>
    <p:sldId id="278" r:id="rId27"/>
    <p:sldId id="270" r:id="rId28"/>
    <p:sldId id="298" r:id="rId29"/>
    <p:sldId id="259" r:id="rId30"/>
    <p:sldId id="296" r:id="rId31"/>
    <p:sldId id="262" r:id="rId32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7A"/>
    <a:srgbClr val="343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7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101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058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99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7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3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353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23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09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38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724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07D-130C-1549-A3E6-8C3E8402CBCD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D90D-CDDE-A240-B6B8-D1B4D98BDD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788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9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wright.dev/docs/pom" TargetMode="External"/><Relationship Id="rId3" Type="http://schemas.openxmlformats.org/officeDocument/2006/relationships/hyperlink" Target="https://playwright.dev/docs/getting-started-vscode" TargetMode="External"/><Relationship Id="rId7" Type="http://schemas.openxmlformats.org/officeDocument/2006/relationships/hyperlink" Target="https://playwright.dev/docs/test-assertions" TargetMode="External"/><Relationship Id="rId12" Type="http://schemas.openxmlformats.org/officeDocument/2006/relationships/hyperlink" Target="https://testautomationu.applitools.com/js-playwright-tutoria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wright.dev/docs/selectors" TargetMode="External"/><Relationship Id="rId11" Type="http://schemas.openxmlformats.org/officeDocument/2006/relationships/hyperlink" Target="https://www.youtube.com/watch?v=RwNZTjwhgXc&amp;t=5512s" TargetMode="External"/><Relationship Id="rId5" Type="http://schemas.openxmlformats.org/officeDocument/2006/relationships/hyperlink" Target="https://playwright.dev/docs/locators" TargetMode="External"/><Relationship Id="rId10" Type="http://schemas.openxmlformats.org/officeDocument/2006/relationships/hyperlink" Target="https://www.youtube.com/watch?v=fncL63KRA-0&amp;t=1586s" TargetMode="External"/><Relationship Id="rId4" Type="http://schemas.openxmlformats.org/officeDocument/2006/relationships/hyperlink" Target="https://playwright.dev/docs/locators#locating-elements" TargetMode="External"/><Relationship Id="rId9" Type="http://schemas.openxmlformats.org/officeDocument/2006/relationships/hyperlink" Target="https://www.youtube.com/@Playwrightdev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sbuzz.com/article/async-and-await-playwrigh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pplitools/webinar-cypress-vs-playwright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tekst, licht, verkeer, buiten&#10;&#10;Automatisch gegenereerde beschrijving">
            <a:extLst>
              <a:ext uri="{FF2B5EF4-FFF2-40B4-BE49-F238E27FC236}">
                <a16:creationId xmlns:a16="http://schemas.microsoft.com/office/drawing/2014/main" id="{A87C5635-76BE-7C4B-4FB4-5C2FE64F7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-180531"/>
            <a:ext cx="9599644" cy="5761736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39DA7C3-B2EC-087F-5A38-CEE6FF313275}"/>
              </a:ext>
            </a:extLst>
          </p:cNvPr>
          <p:cNvSpPr txBox="1"/>
          <p:nvPr/>
        </p:nvSpPr>
        <p:spPr>
          <a:xfrm>
            <a:off x="647398" y="1806007"/>
            <a:ext cx="605338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l-NL" sz="3201" b="1" dirty="0">
                <a:solidFill>
                  <a:schemeClr val="bg1"/>
                </a:solidFill>
                <a:latin typeface="Roboto" pitchFamily="2" charset="0"/>
              </a:rPr>
              <a:t>TA café: Playwright</a:t>
            </a:r>
            <a:endParaRPr lang="nl-NL" sz="320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B87E7BF-18C9-A525-1E33-0DDB05AB5035}"/>
              </a:ext>
            </a:extLst>
          </p:cNvPr>
          <p:cNvSpPr txBox="1"/>
          <p:nvPr/>
        </p:nvSpPr>
        <p:spPr>
          <a:xfrm>
            <a:off x="647398" y="2387979"/>
            <a:ext cx="415320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20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14 dec. 2022 | Christian Bos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7A81D97-4985-C747-9933-31A1D020A37B}"/>
              </a:ext>
            </a:extLst>
          </p:cNvPr>
          <p:cNvSpPr txBox="1"/>
          <p:nvPr/>
        </p:nvSpPr>
        <p:spPr>
          <a:xfrm>
            <a:off x="647398" y="3166962"/>
            <a:ext cx="415320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20" i="1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The </a:t>
            </a:r>
            <a:r>
              <a:rPr lang="nl-NL" sz="1920" i="1" dirty="0" err="1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battle</a:t>
            </a:r>
            <a:endParaRPr lang="nl-NL" sz="1920" i="1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9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Testcase syntax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EFEB168-8A2B-C64A-77F8-6E6B01266C22}"/>
              </a:ext>
            </a:extLst>
          </p:cNvPr>
          <p:cNvSpPr txBox="1"/>
          <p:nvPr/>
        </p:nvSpPr>
        <p:spPr>
          <a:xfrm>
            <a:off x="2084090" y="1652050"/>
            <a:ext cx="68835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 </a:t>
            </a:r>
            <a:r>
              <a:rPr lang="nl-NL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 </a:t>
            </a:r>
            <a:r>
              <a:rPr lang="nl-NL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'@</a:t>
            </a:r>
            <a:r>
              <a:rPr lang="nl-NL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playwright</a:t>
            </a:r>
            <a:r>
              <a:rPr lang="nl-NL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/test'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b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'Test case naam'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async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({ </a:t>
            </a:r>
            <a:r>
              <a:rPr lang="nl-NL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}) </a:t>
            </a:r>
            <a:r>
              <a:rPr lang="nl-NL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nl-NL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Test code</a:t>
            </a:r>
            <a:endParaRPr lang="nl-NL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});</a:t>
            </a:r>
          </a:p>
          <a:p>
            <a:b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br>
              <a:rPr lang="nl-NL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nl-NL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6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622981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Testcases runnen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6D239CC-D65F-629C-8315-CF49C86F24CC}"/>
              </a:ext>
            </a:extLst>
          </p:cNvPr>
          <p:cNvSpPr txBox="1"/>
          <p:nvPr/>
        </p:nvSpPr>
        <p:spPr>
          <a:xfrm>
            <a:off x="2136556" y="1577400"/>
            <a:ext cx="6509461" cy="308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Via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command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line</a:t>
            </a:r>
            <a:endParaRPr lang="nl-NL" sz="1494" dirty="0">
              <a:solidFill>
                <a:srgbClr val="00A67A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00A67A"/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nl-NL" sz="1494" dirty="0">
                <a:latin typeface="JetBrains Mono" panose="02000009000000000000" pitchFamily="49" charset="0"/>
                <a:ea typeface="Roboto Lt" pitchFamily="2" charset="0"/>
                <a:cs typeface="JetBrains Mono" panose="02000009000000000000" pitchFamily="49" charset="0"/>
              </a:rPr>
              <a:t>	</a:t>
            </a:r>
            <a:r>
              <a:rPr lang="nl-NL" sz="1494" dirty="0" err="1">
                <a:latin typeface="JetBrains Mono" panose="02000009000000000000" pitchFamily="49" charset="0"/>
                <a:ea typeface="Roboto Lt" pitchFamily="2" charset="0"/>
                <a:cs typeface="JetBrains Mono" panose="02000009000000000000" pitchFamily="49" charset="0"/>
              </a:rPr>
              <a:t>npx</a:t>
            </a:r>
            <a:r>
              <a:rPr lang="nl-NL" sz="1494" dirty="0">
                <a:latin typeface="JetBrains Mono" panose="02000009000000000000" pitchFamily="49" charset="0"/>
                <a:ea typeface="Roboto Lt" pitchFamily="2" charset="0"/>
                <a:cs typeface="JetBrains Mono" panose="02000009000000000000" pitchFamily="49" charset="0"/>
              </a:rPr>
              <a:t> </a:t>
            </a:r>
            <a:r>
              <a:rPr lang="nl-NL" sz="1494" dirty="0" err="1">
                <a:latin typeface="JetBrains Mono" panose="02000009000000000000" pitchFamily="49" charset="0"/>
                <a:ea typeface="Roboto Lt" pitchFamily="2" charset="0"/>
                <a:cs typeface="JetBrains Mono" panose="02000009000000000000" pitchFamily="49" charset="0"/>
              </a:rPr>
              <a:t>playwright</a:t>
            </a:r>
            <a:r>
              <a:rPr lang="nl-NL" sz="1494" dirty="0">
                <a:latin typeface="JetBrains Mono" panose="02000009000000000000" pitchFamily="49" charset="0"/>
                <a:ea typeface="Roboto Lt" pitchFamily="2" charset="0"/>
                <a:cs typeface="JetBrains Mono" panose="02000009000000000000" pitchFamily="49" charset="0"/>
              </a:rPr>
              <a:t>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Via VSCode extensie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Show browser</a:t>
            </a:r>
          </a:p>
          <a:p>
            <a:pPr lvl="1"/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586A209-6CE3-856D-5A67-AABCCAD15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8" y="3011234"/>
            <a:ext cx="1484802" cy="16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3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tekst, persoon&#10;&#10;Automatisch gegenereerde beschrijving">
            <a:extLst>
              <a:ext uri="{FF2B5EF4-FFF2-40B4-BE49-F238E27FC236}">
                <a16:creationId xmlns:a16="http://schemas.microsoft.com/office/drawing/2014/main" id="{FAA153F0-DF48-EED3-9C89-4632DEA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" y="-180531"/>
            <a:ext cx="9599235" cy="575889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93B77C8-D848-D2CE-1335-44AEF809E9F9}"/>
              </a:ext>
            </a:extLst>
          </p:cNvPr>
          <p:cNvSpPr txBox="1"/>
          <p:nvPr/>
        </p:nvSpPr>
        <p:spPr>
          <a:xfrm>
            <a:off x="532108" y="2404819"/>
            <a:ext cx="6436139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3. Element </a:t>
            </a:r>
            <a:r>
              <a:rPr lang="nl-NL" sz="3201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locators</a:t>
            </a:r>
            <a:r>
              <a:rPr lang="nl-NL" sz="3201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en </a:t>
            </a:r>
            <a:r>
              <a:rPr lang="nl-NL" sz="3201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interaction</a:t>
            </a:r>
            <a:endParaRPr lang="nl-NL" sz="3201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0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Element interactie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F8A8C99-2B97-528D-27B5-2D08D3A5C63B}"/>
              </a:ext>
            </a:extLst>
          </p:cNvPr>
          <p:cNvSpPr txBox="1"/>
          <p:nvPr/>
        </p:nvSpPr>
        <p:spPr>
          <a:xfrm>
            <a:off x="2084090" y="1521247"/>
            <a:ext cx="68766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 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'@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playwright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/test'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b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4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'Element interactie'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4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async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({ 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}) </a:t>
            </a:r>
            <a:r>
              <a:rPr lang="nl-NL" sz="14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navigeren naar pagina  </a:t>
            </a:r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goto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'https://www.bol.com/nl/nl/'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click op element</a:t>
            </a:r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element.locator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4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click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input text in text field</a:t>
            </a:r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element.locator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fill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‘text'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4589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2A283FB0-D9C9-5389-A81F-8866A6ED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56" y="2747507"/>
            <a:ext cx="3873859" cy="55681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B3F4B103-C6D3-2D1B-8227-B0368782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32" y="2178844"/>
            <a:ext cx="3923109" cy="52149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567648B-605C-761F-7C87-DE232ACEA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732" y="3819131"/>
            <a:ext cx="4078187" cy="98156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35" y="-180108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Element </a:t>
            </a:r>
            <a:r>
              <a:rPr lang="nl-NL" sz="3201" b="1" dirty="0" err="1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locators</a:t>
            </a:r>
            <a:endParaRPr lang="nl-NL" sz="3201" b="1" dirty="0">
              <a:solidFill>
                <a:srgbClr val="00A67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C85D03E4-8DB4-65E6-D592-9945FEFC305E}"/>
              </a:ext>
            </a:extLst>
          </p:cNvPr>
          <p:cNvSpPr txBox="1"/>
          <p:nvPr/>
        </p:nvSpPr>
        <p:spPr>
          <a:xfrm>
            <a:off x="2084090" y="1566989"/>
            <a:ext cx="6509461" cy="216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CSS/XPath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locators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Chaining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locators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Built-in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locators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Element interactie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F8A8C99-2B97-528D-27B5-2D08D3A5C63B}"/>
              </a:ext>
            </a:extLst>
          </p:cNvPr>
          <p:cNvSpPr txBox="1"/>
          <p:nvPr/>
        </p:nvSpPr>
        <p:spPr>
          <a:xfrm>
            <a:off x="359764" y="2180814"/>
            <a:ext cx="904656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'[data-test="login-form-email"]'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fill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'mijn@emailadres.nl'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getByLabel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'E-mailadres'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fill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'mijn@emailadres.nl’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</a:t>
            </a:r>
          </a:p>
          <a:p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'[data-test="login-form-password"]'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fill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'12345’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getByPlaceholder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'Wachtwoord'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fill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'12345’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'[data-test="login-form-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submit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"]'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4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click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getByRole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'button'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{ 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name: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'Inloggen'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}).</a:t>
            </a:r>
            <a:r>
              <a:rPr lang="nl-NL" sz="14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click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4980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A5433CEA-2478-DBC5-2486-25A66BA4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59" y="1420993"/>
            <a:ext cx="5150934" cy="363739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Element </a:t>
            </a:r>
            <a:r>
              <a:rPr lang="nl-NL" sz="3201" b="1" dirty="0" err="1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locators</a:t>
            </a:r>
            <a:endParaRPr lang="nl-NL" sz="3201" b="1" dirty="0">
              <a:solidFill>
                <a:srgbClr val="00A67A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6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622657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Element interactie - </a:t>
            </a:r>
            <a:r>
              <a:rPr lang="nl-NL" sz="3201" b="1" dirty="0" err="1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dropdown</a:t>
            </a:r>
            <a:endParaRPr lang="nl-NL" sz="3201" b="1" dirty="0">
              <a:solidFill>
                <a:srgbClr val="00A67A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6300371-753B-C043-0847-28B3E7E74803}"/>
              </a:ext>
            </a:extLst>
          </p:cNvPr>
          <p:cNvSpPr txBox="1"/>
          <p:nvPr/>
        </p:nvSpPr>
        <p:spPr>
          <a:xfrm>
            <a:off x="2084090" y="1647219"/>
            <a:ext cx="72739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 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'@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playwright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/test'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b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4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Dropdown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4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async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({ 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}) </a:t>
            </a:r>
            <a:r>
              <a:rPr lang="nl-NL" sz="14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Select </a:t>
            </a:r>
            <a:r>
              <a:rPr lang="nl-NL" sz="14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by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value</a:t>
            </a:r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selectOption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id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dropdown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{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'Option 1'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});</a:t>
            </a:r>
          </a:p>
          <a:p>
            <a:b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Select </a:t>
            </a:r>
            <a:r>
              <a:rPr lang="nl-NL" sz="14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by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label</a:t>
            </a:r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selectOption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id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dropdown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{ 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label: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'Option 1'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});</a:t>
            </a:r>
          </a:p>
          <a:p>
            <a:b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Select </a:t>
            </a:r>
            <a:r>
              <a:rPr lang="nl-NL" sz="14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by</a:t>
            </a:r>
            <a:r>
              <a:rPr lang="nl-NL" sz="14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index </a:t>
            </a:r>
            <a:r>
              <a:rPr lang="nl-NL" sz="14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number</a:t>
            </a:r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4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4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4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selectOption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id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nl-NL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dropdown</a:t>
            </a:r>
            <a:r>
              <a:rPr lang="nl-NL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{ </a:t>
            </a:r>
            <a:r>
              <a:rPr lang="nl-NL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index: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4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});</a:t>
            </a:r>
          </a:p>
          <a:p>
            <a: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6406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tekst, persoon&#10;&#10;Automatisch gegenereerde beschrijving">
            <a:extLst>
              <a:ext uri="{FF2B5EF4-FFF2-40B4-BE49-F238E27FC236}">
                <a16:creationId xmlns:a16="http://schemas.microsoft.com/office/drawing/2014/main" id="{FAA153F0-DF48-EED3-9C89-4632DEA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" y="-180531"/>
            <a:ext cx="9599235" cy="575889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93B77C8-D848-D2CE-1335-44AEF809E9F9}"/>
              </a:ext>
            </a:extLst>
          </p:cNvPr>
          <p:cNvSpPr txBox="1"/>
          <p:nvPr/>
        </p:nvSpPr>
        <p:spPr>
          <a:xfrm>
            <a:off x="532108" y="2404819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4. Assertions</a:t>
            </a:r>
          </a:p>
        </p:txBody>
      </p:sp>
    </p:spTree>
    <p:extLst>
      <p:ext uri="{BB962C8B-B14F-4D97-AF65-F5344CB8AC3E}">
        <p14:creationId xmlns:p14="http://schemas.microsoft.com/office/powerpoint/2010/main" val="1089296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7CD493B-1F1D-0251-B3D7-7B0E3569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37" y="946825"/>
            <a:ext cx="1949708" cy="417316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Assertions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C85D03E4-8DB4-65E6-D592-9945FEFC305E}"/>
              </a:ext>
            </a:extLst>
          </p:cNvPr>
          <p:cNvSpPr txBox="1"/>
          <p:nvPr/>
        </p:nvSpPr>
        <p:spPr>
          <a:xfrm>
            <a:off x="2084090" y="1495062"/>
            <a:ext cx="6372487" cy="4001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Assertions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Playwright wacht op succesvol resultaat tot time-out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maken gebruik van </a:t>
            </a:r>
            <a:r>
              <a:rPr lang="nl-NL" sz="1494" dirty="0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.</a:t>
            </a:r>
            <a:r>
              <a:rPr lang="nl-NL" sz="1494" dirty="0" err="1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to</a:t>
            </a:r>
            <a:r>
              <a:rPr lang="nl-NL" sz="1494" dirty="0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…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keywords</a:t>
            </a:r>
          </a:p>
          <a:p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Soft assertions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niet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by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uitvoer stopt niet bij een falende assertion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uiteindelijk faalt de testcase wel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Custom error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messages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meegeven als 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rapportage leesbaar houden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Negating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matchers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gebruik </a:t>
            </a:r>
            <a:r>
              <a:rPr lang="nl-NL" sz="1494" dirty="0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.</a:t>
            </a:r>
            <a:r>
              <a:rPr lang="nl-NL" sz="1494" dirty="0" err="1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not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00A67A"/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5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5">
            <a:extLst>
              <a:ext uri="{FF2B5EF4-FFF2-40B4-BE49-F238E27FC236}">
                <a16:creationId xmlns:a16="http://schemas.microsoft.com/office/drawing/2014/main" id="{462BD0CD-43A9-98AB-B2FB-86E692983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54" y="741790"/>
            <a:ext cx="2847975" cy="42862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28649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Christian Bos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AA45C11-E542-A542-1F54-EE9F0158BF0E}"/>
              </a:ext>
            </a:extLst>
          </p:cNvPr>
          <p:cNvSpPr txBox="1"/>
          <p:nvPr/>
        </p:nvSpPr>
        <p:spPr>
          <a:xfrm>
            <a:off x="2084090" y="1332825"/>
            <a:ext cx="455839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20" i="1" dirty="0">
                <a:solidFill>
                  <a:srgbClr val="343A64"/>
                </a:solidFill>
                <a:latin typeface="Roboto Th" pitchFamily="2" charset="0"/>
                <a:ea typeface="Roboto Th" pitchFamily="2" charset="0"/>
              </a:rPr>
              <a:t>Even voorstellen…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F0E1EE6-17C9-03D9-3DCE-5F47F0E92AEE}"/>
              </a:ext>
            </a:extLst>
          </p:cNvPr>
          <p:cNvSpPr txBox="1"/>
          <p:nvPr/>
        </p:nvSpPr>
        <p:spPr>
          <a:xfrm>
            <a:off x="2084091" y="2120875"/>
            <a:ext cx="6509461" cy="239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94" b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Test automation </a:t>
            </a:r>
            <a:r>
              <a:rPr lang="nl-NL" sz="1494" b="1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developer</a:t>
            </a:r>
            <a:r>
              <a:rPr lang="nl-NL" sz="1494" b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&amp;&amp; trainer</a:t>
            </a:r>
          </a:p>
          <a:p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5 jaar @ Immune-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it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&gt; 10 jaar @ Sogeti</a:t>
            </a:r>
          </a:p>
          <a:p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software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developer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(Java ||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web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developer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(JavaScript)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test automation specialist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technisch test specialist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(Agile en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DevOps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) coach en Scrum master</a:t>
            </a:r>
          </a:p>
        </p:txBody>
      </p:sp>
    </p:spTree>
    <p:extLst>
      <p:ext uri="{BB962C8B-B14F-4D97-AF65-F5344CB8AC3E}">
        <p14:creationId xmlns:p14="http://schemas.microsoft.com/office/powerpoint/2010/main" val="190125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Assertions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D087A03-7631-5A4C-27D2-FFD0C7DD7EDA}"/>
              </a:ext>
            </a:extLst>
          </p:cNvPr>
          <p:cNvSpPr txBox="1"/>
          <p:nvPr/>
        </p:nvSpPr>
        <p:spPr>
          <a:xfrm>
            <a:off x="2084090" y="1496227"/>
            <a:ext cx="73249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 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2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'@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playwright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/test'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b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2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'Assertions'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2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async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({ 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}) </a:t>
            </a:r>
            <a:r>
              <a:rPr lang="nl-NL" sz="12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check op paginatitel</a:t>
            </a:r>
            <a:endParaRPr lang="nl-NL" sz="12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toHaveTitle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‘Titel’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endParaRPr lang="nl-NL" sz="12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	// check op paginatitel – </a:t>
            </a:r>
            <a:r>
              <a:rPr lang="nl-NL" sz="12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negating</a:t>
            </a:r>
            <a:r>
              <a:rPr lang="nl-NL" sz="12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matcher</a:t>
            </a:r>
            <a:endParaRPr lang="nl-NL" sz="12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2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not</a:t>
            </a:r>
            <a:r>
              <a:rPr lang="nl-NL" sz="12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toHaveTitle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‘Titel'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  <a:endParaRPr lang="nl-NL" sz="1200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b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check </a:t>
            </a:r>
            <a:r>
              <a:rPr lang="nl-NL" sz="12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elementtext</a:t>
            </a:r>
            <a:endParaRPr lang="nl-NL" sz="12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’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)).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toHaveText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text’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endParaRPr lang="nl-NL" sz="12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check </a:t>
            </a:r>
            <a:r>
              <a:rPr lang="nl-NL" sz="1200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elementtext</a:t>
            </a:r>
            <a:r>
              <a:rPr lang="nl-NL" sz="12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– soft assertion</a:t>
            </a:r>
            <a:endParaRPr lang="nl-NL" sz="12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expect.soft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’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)).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toHaveText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text'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  <a:endParaRPr lang="nl-NL" sz="1200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 check element zichtbaar – custom error message</a:t>
            </a:r>
            <a:endParaRPr lang="nl-NL" sz="12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'Mijn error message'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toBeVisible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221139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tekst, persoon&#10;&#10;Automatisch gegenereerde beschrijving">
            <a:extLst>
              <a:ext uri="{FF2B5EF4-FFF2-40B4-BE49-F238E27FC236}">
                <a16:creationId xmlns:a16="http://schemas.microsoft.com/office/drawing/2014/main" id="{FAA153F0-DF48-EED3-9C89-4632DEA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" y="-180531"/>
            <a:ext cx="9599235" cy="575889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93B77C8-D848-D2CE-1335-44AEF809E9F9}"/>
              </a:ext>
            </a:extLst>
          </p:cNvPr>
          <p:cNvSpPr txBox="1"/>
          <p:nvPr/>
        </p:nvSpPr>
        <p:spPr>
          <a:xfrm>
            <a:off x="532108" y="2404819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5. Page object model</a:t>
            </a:r>
          </a:p>
        </p:txBody>
      </p:sp>
    </p:spTree>
    <p:extLst>
      <p:ext uri="{BB962C8B-B14F-4D97-AF65-F5344CB8AC3E}">
        <p14:creationId xmlns:p14="http://schemas.microsoft.com/office/powerpoint/2010/main" val="1649183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Page object – class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CD9DA5D-5C6E-DC71-7A70-321DB1D58952}"/>
              </a:ext>
            </a:extLst>
          </p:cNvPr>
          <p:cNvSpPr txBox="1"/>
          <p:nvPr/>
        </p:nvSpPr>
        <p:spPr>
          <a:xfrm>
            <a:off x="2084090" y="1453650"/>
            <a:ext cx="7283646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 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 </a:t>
            </a:r>
            <a:r>
              <a:rPr lang="nl-NL" sz="11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'@</a:t>
            </a:r>
            <a:r>
              <a:rPr lang="nl-NL" sz="11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playwright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/test'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b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1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export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1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1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LoginPage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nl-NL" sz="1100" b="0" dirty="0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usernameInput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nl-NL" sz="11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passwordInput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nl-NL" sz="11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loginButton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nl-NL" sz="11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b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constructor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nl-NL" sz="1100" b="0" dirty="0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usernameInput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nl-NL" sz="11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id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nl-NL" sz="11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login_email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passwordInput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nl-NL" sz="11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id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nl-NL" sz="11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login_password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loginButton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locator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nl-NL" sz="11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css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=[data-test='login-form-</a:t>
            </a:r>
            <a:r>
              <a:rPr lang="nl-NL" sz="11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submit</a:t>
            </a:r>
            <a:r>
              <a:rPr lang="nl-NL" sz="11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']"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b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async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1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login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username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nl-NL" sz="1100" b="0" dirty="0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password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nl-NL" sz="1100" b="0" dirty="0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nl-NL" sz="11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usernameInput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fill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username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nl-NL" sz="11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passwordInput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fill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1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password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nl-NL" sz="11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1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loginButton</a:t>
            </a:r>
            <a:r>
              <a:rPr lang="nl-NL" sz="11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1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click</a:t>
            </a:r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nl-NL" sz="11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nl-NL" sz="11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171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507222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Page object – test script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8BBF8A9-BC58-A59E-2287-C1682D702FC8}"/>
              </a:ext>
            </a:extLst>
          </p:cNvPr>
          <p:cNvSpPr txBox="1"/>
          <p:nvPr/>
        </p:nvSpPr>
        <p:spPr>
          <a:xfrm>
            <a:off x="2084089" y="1598102"/>
            <a:ext cx="78867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 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2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expect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2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request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'@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playwright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/test'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nl-NL" sz="12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 </a:t>
            </a:r>
            <a:r>
              <a:rPr lang="nl-NL" sz="12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LoginPage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'../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models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LoginPage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b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nl-NL" sz="12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'TC-01: Inloggen met juiste 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credentials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2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async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({ 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}) </a:t>
            </a:r>
            <a:r>
              <a:rPr lang="nl-NL" sz="12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0070C1"/>
                </a:solidFill>
                <a:effectLst/>
                <a:latin typeface="Jetbrains Mono" panose="02000009000000000000" pitchFamily="49" charset="0"/>
              </a:rPr>
              <a:t>loginPage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nl-NL" sz="12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new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LoginPage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page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nl-NL" sz="1200" b="0" dirty="0" err="1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await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nl-NL" sz="1200" b="0" dirty="0" err="1">
                <a:solidFill>
                  <a:srgbClr val="0070C1"/>
                </a:solidFill>
                <a:effectLst/>
                <a:latin typeface="Jetbrains Mono" panose="02000009000000000000" pitchFamily="49" charset="0"/>
              </a:rPr>
              <a:t>loginPage</a:t>
            </a:r>
            <a:r>
              <a:rPr lang="nl-NL" sz="12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nl-NL" sz="12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login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"christian.bos@gmail.com"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“</a:t>
            </a:r>
            <a:r>
              <a:rPr lang="nl-NL" sz="12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w@chtwoord</a:t>
            </a:r>
            <a:r>
              <a:rPr lang="nl-NL" sz="12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!%"</a:t>
            </a:r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nl-NL" sz="12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});</a:t>
            </a:r>
          </a:p>
          <a:p>
            <a:br>
              <a:rPr lang="nl-NL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nl-NL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15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tekst, persoon&#10;&#10;Automatisch gegenereerde beschrijving">
            <a:extLst>
              <a:ext uri="{FF2B5EF4-FFF2-40B4-BE49-F238E27FC236}">
                <a16:creationId xmlns:a16="http://schemas.microsoft.com/office/drawing/2014/main" id="{FAA153F0-DF48-EED3-9C89-4632DEA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" y="-180531"/>
            <a:ext cx="9599235" cy="575889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93B77C8-D848-D2CE-1335-44AEF809E9F9}"/>
              </a:ext>
            </a:extLst>
          </p:cNvPr>
          <p:cNvSpPr txBox="1"/>
          <p:nvPr/>
        </p:nvSpPr>
        <p:spPr>
          <a:xfrm>
            <a:off x="532108" y="2404819"/>
            <a:ext cx="516415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 nu… zelf aan de slag!</a:t>
            </a:r>
          </a:p>
        </p:txBody>
      </p:sp>
    </p:spTree>
    <p:extLst>
      <p:ext uri="{BB962C8B-B14F-4D97-AF65-F5344CB8AC3E}">
        <p14:creationId xmlns:p14="http://schemas.microsoft.com/office/powerpoint/2010/main" val="2728887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 err="1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Github</a:t>
            </a:r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…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4522A4E-AF3B-9515-A99D-76530D1A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90" y="1754221"/>
            <a:ext cx="2494435" cy="249443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C14F6F54-495E-8140-51E4-75889996F68F}"/>
              </a:ext>
            </a:extLst>
          </p:cNvPr>
          <p:cNvSpPr txBox="1"/>
          <p:nvPr/>
        </p:nvSpPr>
        <p:spPr>
          <a:xfrm>
            <a:off x="5204298" y="2393250"/>
            <a:ext cx="3632445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code voorbeelden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handige links </a:t>
            </a:r>
          </a:p>
        </p:txBody>
      </p:sp>
    </p:spTree>
    <p:extLst>
      <p:ext uri="{BB962C8B-B14F-4D97-AF65-F5344CB8AC3E}">
        <p14:creationId xmlns:p14="http://schemas.microsoft.com/office/powerpoint/2010/main" val="49828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Handige links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F0E1EE6-17C9-03D9-3DCE-5F47F0E92AEE}"/>
              </a:ext>
            </a:extLst>
          </p:cNvPr>
          <p:cNvSpPr txBox="1"/>
          <p:nvPr/>
        </p:nvSpPr>
        <p:spPr>
          <a:xfrm>
            <a:off x="2084090" y="1394543"/>
            <a:ext cx="6509461" cy="423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94" b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Playwright documentatie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3"/>
              </a:rPr>
              <a:t>https://playwright.dev/docs/getting-started-vscode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4"/>
              </a:rPr>
              <a:t>https://playwright.dev/docs/intro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4"/>
              </a:rPr>
              <a:t>https://playwright.dev/docs/writing-tests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4"/>
              </a:rPr>
              <a:t>https://playwright.dev/docs/running-tests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5"/>
              </a:rPr>
              <a:t>https://playwright.dev/docs/locators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6"/>
              </a:rPr>
              <a:t>https://playwright.dev/docs/selectors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7"/>
              </a:rPr>
              <a:t>https://playwright.dev/docs/test-assertions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8"/>
              </a:rPr>
              <a:t>https://playwright.dev/docs/pom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nl-NL" sz="1494" b="1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Youtube</a:t>
            </a:r>
            <a:endParaRPr lang="nl-NL" sz="1494" b="1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9"/>
              </a:rPr>
              <a:t>https://www.youtube.com/@Playwrightdev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10"/>
              </a:rPr>
              <a:t>https://www.youtube.com/watch?v=fncL63KRA-0&amp;t=1586s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11"/>
              </a:rPr>
              <a:t>https://www.youtube.com/watch?v=RwNZTjwhgXc&amp;t=5512s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nl-NL" sz="1494" b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Test automation </a:t>
            </a:r>
            <a:r>
              <a:rPr lang="nl-NL" sz="1494" b="1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university</a:t>
            </a:r>
            <a:endParaRPr lang="nl-NL" sz="1494" b="1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12"/>
              </a:rPr>
              <a:t>https://testautomationu.applitools.com/js-playwright-tutorial/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b="1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63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Handige links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F0E1EE6-17C9-03D9-3DCE-5F47F0E92AEE}"/>
              </a:ext>
            </a:extLst>
          </p:cNvPr>
          <p:cNvSpPr txBox="1"/>
          <p:nvPr/>
        </p:nvSpPr>
        <p:spPr>
          <a:xfrm>
            <a:off x="2084090" y="1394543"/>
            <a:ext cx="6509461" cy="1931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94" b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Overige documentatie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3"/>
              </a:rPr>
              <a:t>https://testguild.com/what-is-microsoft-playwright-js/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3"/>
              </a:rPr>
              <a:t>https://www.programsbuzz.com/article/async-and-await-playwright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nl-NL" sz="1494" b="1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Github</a:t>
            </a:r>
            <a:endParaRPr lang="nl-NL" sz="1494" b="1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4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  <a:hlinkClick r:id="rId4"/>
              </a:rPr>
              <a:t>https://github.com/applitools/webinar-cypress-vs-playwright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b="1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25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7F0B063C-6A96-706E-4DC1-F5F80B41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531"/>
            <a:ext cx="9603979" cy="57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9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tekst, persoon&#10;&#10;Automatisch gegenereerde beschrijving">
            <a:extLst>
              <a:ext uri="{FF2B5EF4-FFF2-40B4-BE49-F238E27FC236}">
                <a16:creationId xmlns:a16="http://schemas.microsoft.com/office/drawing/2014/main" id="{FAA153F0-DF48-EED3-9C89-4632DEA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" y="-180531"/>
            <a:ext cx="9599235" cy="575889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93B77C8-D848-D2CE-1335-44AEF809E9F9}"/>
              </a:ext>
            </a:extLst>
          </p:cNvPr>
          <p:cNvSpPr txBox="1"/>
          <p:nvPr/>
        </p:nvSpPr>
        <p:spPr>
          <a:xfrm>
            <a:off x="532108" y="2404819"/>
            <a:ext cx="5433977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1. Playwright introductie</a:t>
            </a:r>
          </a:p>
        </p:txBody>
      </p:sp>
    </p:spTree>
    <p:extLst>
      <p:ext uri="{BB962C8B-B14F-4D97-AF65-F5344CB8AC3E}">
        <p14:creationId xmlns:p14="http://schemas.microsoft.com/office/powerpoint/2010/main" val="167880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622981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Playwright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6D239CC-D65F-629C-8315-CF49C86F24CC}"/>
              </a:ext>
            </a:extLst>
          </p:cNvPr>
          <p:cNvSpPr txBox="1"/>
          <p:nvPr/>
        </p:nvSpPr>
        <p:spPr>
          <a:xfrm>
            <a:off x="2084090" y="1621522"/>
            <a:ext cx="6509461" cy="308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Framework voor web testing en 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ontwikkeld door Microsoft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‘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clone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’ van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Puppeteer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Ondersteunt testen op web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Chromium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Firefox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WebKit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(Safari)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Mobile web emulatie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Google Chrome (Android)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mobile Safari</a:t>
            </a:r>
          </a:p>
          <a:p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1026" name="Picture 2" descr="Afbeelding">
            <a:extLst>
              <a:ext uri="{FF2B5EF4-FFF2-40B4-BE49-F238E27FC236}">
                <a16:creationId xmlns:a16="http://schemas.microsoft.com/office/drawing/2014/main" id="{D879B721-7220-17C3-891F-235AF76B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95" y="2026673"/>
            <a:ext cx="1811311" cy="181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7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622981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Playwright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6D239CC-D65F-629C-8315-CF49C86F24CC}"/>
              </a:ext>
            </a:extLst>
          </p:cNvPr>
          <p:cNvSpPr txBox="1"/>
          <p:nvPr/>
        </p:nvSpPr>
        <p:spPr>
          <a:xfrm>
            <a:off x="2084090" y="1621522"/>
            <a:ext cx="6509461" cy="308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Auto waiting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wachten op elementen (state)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assertions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Ondersteunt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Shadow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Playwright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selectors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Playwright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Inspector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(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pick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locator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Test Generator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Trace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Viewer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3" name="Picture 2" descr="Trace Viewer | Playwright">
            <a:extLst>
              <a:ext uri="{FF2B5EF4-FFF2-40B4-BE49-F238E27FC236}">
                <a16:creationId xmlns:a16="http://schemas.microsoft.com/office/drawing/2014/main" id="{CB295348-B9F2-0640-117F-26AB3B4C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93" y="3162264"/>
            <a:ext cx="2698386" cy="171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ugging Tests | Playwright">
            <a:extLst>
              <a:ext uri="{FF2B5EF4-FFF2-40B4-BE49-F238E27FC236}">
                <a16:creationId xmlns:a16="http://schemas.microsoft.com/office/drawing/2014/main" id="{E9533B91-0463-87A8-DC14-BFA690725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99" y="1206592"/>
            <a:ext cx="2915297" cy="20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4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455839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Twee tools…</a:t>
            </a:r>
          </a:p>
        </p:txBody>
      </p:sp>
      <p:sp>
        <p:nvSpPr>
          <p:cNvPr id="2" name="Tijdelijke aanduiding voor tekst 4">
            <a:extLst>
              <a:ext uri="{FF2B5EF4-FFF2-40B4-BE49-F238E27FC236}">
                <a16:creationId xmlns:a16="http://schemas.microsoft.com/office/drawing/2014/main" id="{5753E1BB-8416-0587-441C-D8BD913514D5}"/>
              </a:ext>
            </a:extLst>
          </p:cNvPr>
          <p:cNvSpPr txBox="1">
            <a:spLocks/>
          </p:cNvSpPr>
          <p:nvPr/>
        </p:nvSpPr>
        <p:spPr>
          <a:xfrm>
            <a:off x="661333" y="2125841"/>
            <a:ext cx="4061757" cy="33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nl-NL" sz="1494" b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Playwright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EC8EDF90-DDDD-EADE-4B99-2C83648092C4}"/>
              </a:ext>
            </a:extLst>
          </p:cNvPr>
          <p:cNvSpPr txBox="1">
            <a:spLocks/>
          </p:cNvSpPr>
          <p:nvPr/>
        </p:nvSpPr>
        <p:spPr>
          <a:xfrm>
            <a:off x="661334" y="2461099"/>
            <a:ext cx="4061757" cy="2413262"/>
          </a:xfrm>
          <a:prstGeom prst="rect">
            <a:avLst/>
          </a:prstGeom>
        </p:spPr>
        <p:txBody>
          <a:bodyPr/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JavaScript (</a:t>
            </a:r>
            <a:r>
              <a:rPr lang="nl-NL" sz="1200" b="1" dirty="0" err="1">
                <a:solidFill>
                  <a:srgbClr val="00B050"/>
                </a:solidFill>
                <a:latin typeface="Roboto Lt" pitchFamily="2" charset="0"/>
                <a:ea typeface="Roboto Lt" pitchFamily="2" charset="0"/>
              </a:rPr>
              <a:t>TypeScript</a:t>
            </a:r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), Java, Python &amp; C#</a:t>
            </a:r>
          </a:p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Browser engines: Chromium, Firefox &amp; Webkit</a:t>
            </a:r>
          </a:p>
          <a:p>
            <a:pPr marL="0" defTabSz="457200"/>
            <a:endParaRPr lang="nl-NL" sz="1200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0" defTabSz="457200"/>
            <a:endParaRPr lang="nl-NL" sz="1200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Default parallel uitvoeren testcases</a:t>
            </a:r>
          </a:p>
          <a:p>
            <a:pPr marL="0" defTabSz="457200"/>
            <a:r>
              <a:rPr lang="nl-NL" sz="1200" i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Zowel browsers, testsuites als testcases</a:t>
            </a:r>
          </a:p>
          <a:p>
            <a:pPr marL="0" defTabSz="457200"/>
            <a:endParaRPr lang="nl-NL" sz="1200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Ondersteunt </a:t>
            </a:r>
            <a:r>
              <a:rPr lang="nl-NL" sz="1200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Mocha</a:t>
            </a:r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, </a:t>
            </a:r>
            <a:r>
              <a:rPr lang="nl-NL" sz="1200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Jest</a:t>
            </a:r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, Jasmine, AVA.</a:t>
            </a:r>
          </a:p>
          <a:p>
            <a:pPr marL="0" defTabSz="457200"/>
            <a:r>
              <a:rPr lang="nl-NL" sz="1200" i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Default: Playwright Test</a:t>
            </a:r>
          </a:p>
          <a:p>
            <a:pPr marL="0" indent="0" defTabSz="457200">
              <a:buNone/>
            </a:pPr>
            <a:endParaRPr lang="nl-NL" sz="1200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A30BC053-A709-ED42-88FE-027CB78A8D14}"/>
              </a:ext>
            </a:extLst>
          </p:cNvPr>
          <p:cNvSpPr txBox="1">
            <a:spLocks/>
          </p:cNvSpPr>
          <p:nvPr/>
        </p:nvSpPr>
        <p:spPr>
          <a:xfrm>
            <a:off x="4858105" y="2125841"/>
            <a:ext cx="4081761" cy="335258"/>
          </a:xfrm>
          <a:prstGeom prst="rect">
            <a:avLst/>
          </a:prstGeom>
        </p:spPr>
        <p:txBody>
          <a:bodyPr/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nl-NL" sz="1494" b="1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Cypress</a:t>
            </a:r>
            <a:endParaRPr lang="nl-NL" sz="1494" b="1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9" name="Tijdelijke aanduiding voor inhoud 7">
            <a:extLst>
              <a:ext uri="{FF2B5EF4-FFF2-40B4-BE49-F238E27FC236}">
                <a16:creationId xmlns:a16="http://schemas.microsoft.com/office/drawing/2014/main" id="{FF33EABD-07BA-9466-D611-4BD4FF3BFD12}"/>
              </a:ext>
            </a:extLst>
          </p:cNvPr>
          <p:cNvSpPr txBox="1">
            <a:spLocks/>
          </p:cNvSpPr>
          <p:nvPr/>
        </p:nvSpPr>
        <p:spPr>
          <a:xfrm>
            <a:off x="4860607" y="2461099"/>
            <a:ext cx="4081761" cy="2413262"/>
          </a:xfrm>
          <a:prstGeom prst="rect">
            <a:avLst/>
          </a:prstGeom>
        </p:spPr>
        <p:txBody>
          <a:bodyPr/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JavaScript (</a:t>
            </a:r>
            <a:r>
              <a:rPr lang="nl-NL" sz="1200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TypeScript</a:t>
            </a:r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)</a:t>
            </a:r>
          </a:p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Chrome, Firefox, </a:t>
            </a:r>
            <a:r>
              <a:rPr lang="nl-NL" sz="1200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Edge</a:t>
            </a:r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, </a:t>
            </a:r>
            <a:r>
              <a:rPr lang="nl-NL" sz="1200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Electron</a:t>
            </a:r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&amp; Brave</a:t>
            </a:r>
          </a:p>
          <a:p>
            <a:pPr marL="0" defTabSz="457200"/>
            <a:r>
              <a:rPr lang="nl-NL" sz="1200" i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Webkit (Safari) </a:t>
            </a:r>
            <a:r>
              <a:rPr lang="nl-NL" sz="1200" i="1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experimental</a:t>
            </a:r>
            <a:endParaRPr lang="nl-NL" sz="1200" i="1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0" defTabSz="457200"/>
            <a:endParaRPr lang="nl-NL" sz="1200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Parallel uitvoeren testcases alleen met betaald product</a:t>
            </a:r>
          </a:p>
          <a:p>
            <a:pPr marL="0" defTabSz="457200"/>
            <a:r>
              <a:rPr lang="nl-NL" sz="1200" i="1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Alleen testsuites</a:t>
            </a:r>
          </a:p>
          <a:p>
            <a:pPr marL="0" defTabSz="457200"/>
            <a:endParaRPr lang="nl-NL" sz="1200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0" defTabSz="457200"/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Alleen </a:t>
            </a:r>
            <a:r>
              <a:rPr lang="nl-NL" sz="1200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Mocha</a:t>
            </a:r>
            <a:r>
              <a:rPr lang="nl-NL" sz="1200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wordt ondersteund </a:t>
            </a:r>
          </a:p>
          <a:p>
            <a:pPr marL="0" defTabSz="457200"/>
            <a:endParaRPr lang="nl-NL" sz="1200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4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tekst, persoon&#10;&#10;Automatisch gegenereerde beschrijving">
            <a:extLst>
              <a:ext uri="{FF2B5EF4-FFF2-40B4-BE49-F238E27FC236}">
                <a16:creationId xmlns:a16="http://schemas.microsoft.com/office/drawing/2014/main" id="{FAA153F0-DF48-EED3-9C89-4632DEA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" y="-180531"/>
            <a:ext cx="9599235" cy="575889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93B77C8-D848-D2CE-1335-44AEF809E9F9}"/>
              </a:ext>
            </a:extLst>
          </p:cNvPr>
          <p:cNvSpPr txBox="1"/>
          <p:nvPr/>
        </p:nvSpPr>
        <p:spPr>
          <a:xfrm>
            <a:off x="532108" y="2404819"/>
            <a:ext cx="6267526" cy="89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2. Playwright Test</a:t>
            </a:r>
          </a:p>
          <a:p>
            <a:r>
              <a:rPr lang="nl-NL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(Project setup en eerste script)</a:t>
            </a:r>
          </a:p>
        </p:txBody>
      </p:sp>
    </p:spTree>
    <p:extLst>
      <p:ext uri="{BB962C8B-B14F-4D97-AF65-F5344CB8AC3E}">
        <p14:creationId xmlns:p14="http://schemas.microsoft.com/office/powerpoint/2010/main" val="273676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622981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Playwright Test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6D239CC-D65F-629C-8315-CF49C86F24CC}"/>
              </a:ext>
            </a:extLst>
          </p:cNvPr>
          <p:cNvSpPr txBox="1"/>
          <p:nvPr/>
        </p:nvSpPr>
        <p:spPr>
          <a:xfrm>
            <a:off x="2084090" y="1621522"/>
            <a:ext cx="6509461" cy="308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Default testrunner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configurabel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(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headless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, viewport,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Ondersteunt parallel runnen van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default test files parallel, test cases in 1 file serieel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gebruik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hooks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(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before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/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after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(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each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aantal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workers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configurabel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Default aantal reporters meegeleverd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line, list,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json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, dot,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combinatie van meerdere opties mogelijk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Automatisch test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retry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1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4747F1C-9209-D928-5A77-B8BE219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80530"/>
            <a:ext cx="9596965" cy="57608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23E5C0-7942-3EB0-727F-8EED74A0C895}"/>
              </a:ext>
            </a:extLst>
          </p:cNvPr>
          <p:cNvSpPr txBox="1"/>
          <p:nvPr/>
        </p:nvSpPr>
        <p:spPr>
          <a:xfrm>
            <a:off x="2084090" y="741790"/>
            <a:ext cx="622981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1" b="1" dirty="0">
                <a:solidFill>
                  <a:srgbClr val="00A67A"/>
                </a:solidFill>
                <a:latin typeface="Roboto" pitchFamily="2" charset="0"/>
                <a:ea typeface="Roboto" pitchFamily="2" charset="0"/>
              </a:rPr>
              <a:t>Playwright setup en configuratie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6D239CC-D65F-629C-8315-CF49C86F24CC}"/>
              </a:ext>
            </a:extLst>
          </p:cNvPr>
          <p:cNvSpPr txBox="1"/>
          <p:nvPr/>
        </p:nvSpPr>
        <p:spPr>
          <a:xfrm>
            <a:off x="2084091" y="2120875"/>
            <a:ext cx="6509461" cy="285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Installatie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mbv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VSCode extensie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standaard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TypeScript</a:t>
            </a: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default folder structuur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Configuratie in </a:t>
            </a:r>
            <a:r>
              <a:rPr lang="nl-NL" sz="1494" dirty="0" err="1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playwright.config.ts</a:t>
            </a:r>
            <a:endParaRPr lang="nl-NL" sz="1494" dirty="0">
              <a:solidFill>
                <a:srgbClr val="00A67A"/>
              </a:solidFill>
              <a:latin typeface="Roboto Lt" pitchFamily="2" charset="0"/>
              <a:ea typeface="Roboto Lt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alleen suites in </a:t>
            </a:r>
            <a:r>
              <a:rPr lang="nl-NL" sz="1494" dirty="0" err="1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testDir</a:t>
            </a: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 worden herkend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94" dirty="0">
              <a:solidFill>
                <a:srgbClr val="343A64"/>
              </a:solidFill>
              <a:latin typeface="Roboto Lt" pitchFamily="2" charset="0"/>
              <a:ea typeface="Roboto L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94" dirty="0">
                <a:solidFill>
                  <a:srgbClr val="343A64"/>
                </a:solidFill>
                <a:latin typeface="Roboto Lt" pitchFamily="2" charset="0"/>
                <a:ea typeface="Roboto Lt" pitchFamily="2" charset="0"/>
              </a:rPr>
              <a:t>Test suites moeten eindigen op </a:t>
            </a:r>
            <a:r>
              <a:rPr lang="nl-NL" sz="1494" dirty="0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.</a:t>
            </a:r>
            <a:r>
              <a:rPr lang="nl-NL" sz="1494" dirty="0" err="1">
                <a:solidFill>
                  <a:srgbClr val="00A67A"/>
                </a:solidFill>
                <a:latin typeface="Roboto Lt" pitchFamily="2" charset="0"/>
                <a:ea typeface="Roboto Lt" pitchFamily="2" charset="0"/>
              </a:rPr>
              <a:t>spec.ts</a:t>
            </a:r>
            <a:endParaRPr lang="nl-NL" sz="1494" dirty="0">
              <a:solidFill>
                <a:srgbClr val="00A67A"/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1A851BE-D318-6B13-F703-46DA033D2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63" y="1633095"/>
            <a:ext cx="1641251" cy="134985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D307FF6-8F4B-1665-D57B-B8B4A9E52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584" y="3598533"/>
            <a:ext cx="2464966" cy="9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469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7ce341f-0c85-43d9-9cc5-a193c1345464">
      <Terms xmlns="http://schemas.microsoft.com/office/infopath/2007/PartnerControls"/>
    </lcf76f155ced4ddcb4097134ff3c332f>
    <TaxCatchAll xmlns="14654804-50e0-4f3b-a125-22f37c30951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772A85D9461A469FC9113C1542A6F6" ma:contentTypeVersion="14" ma:contentTypeDescription="Een nieuw document maken." ma:contentTypeScope="" ma:versionID="3df6b0b501b0a5baeb1216273dfa9a0d">
  <xsd:schema xmlns:xsd="http://www.w3.org/2001/XMLSchema" xmlns:xs="http://www.w3.org/2001/XMLSchema" xmlns:p="http://schemas.microsoft.com/office/2006/metadata/properties" xmlns:ns2="2cbdd62b-f2ac-438a-8c65-d60a7b552d33" xmlns:ns3="47ce341f-0c85-43d9-9cc5-a193c1345464" xmlns:ns4="14654804-50e0-4f3b-a125-22f37c309515" targetNamespace="http://schemas.microsoft.com/office/2006/metadata/properties" ma:root="true" ma:fieldsID="f6219033ca000b283f30156d52d8d27b" ns2:_="" ns3:_="" ns4:_="">
    <xsd:import namespace="2cbdd62b-f2ac-438a-8c65-d60a7b552d33"/>
    <xsd:import namespace="47ce341f-0c85-43d9-9cc5-a193c1345464"/>
    <xsd:import namespace="14654804-50e0-4f3b-a125-22f37c30951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4:TaxCatchAll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d62b-f2ac-438a-8c65-d60a7b552d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e341f-0c85-43d9-9cc5-a193c1345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Afbeeldingtags" ma:readOnly="false" ma:fieldId="{5cf76f15-5ced-4ddc-b409-7134ff3c332f}" ma:taxonomyMulti="true" ma:sspId="28b75746-1828-46fd-a2e1-5641c6e02e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54804-50e0-4f3b-a125-22f37c309515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e74fe253-1c7f-404b-94ff-94ac7a3b669c}" ma:internalName="TaxCatchAll" ma:showField="CatchAllData" ma:web="14654804-50e0-4f3b-a125-22f37c3095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9171CF-A692-44D5-933E-2908A5A373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9D0A4C-A21A-4F0C-AA2B-4B1BD0B8B894}">
  <ds:schemaRefs>
    <ds:schemaRef ds:uri="http://purl.org/dc/elements/1.1/"/>
    <ds:schemaRef ds:uri="2cbdd62b-f2ac-438a-8c65-d60a7b552d33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47ce341f-0c85-43d9-9cc5-a193c1345464"/>
    <ds:schemaRef ds:uri="http://schemas.microsoft.com/office/infopath/2007/PartnerControls"/>
    <ds:schemaRef ds:uri="14654804-50e0-4f3b-a125-22f37c30951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C32B1B3-8F8A-4732-B430-1906063A9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bdd62b-f2ac-438a-8c65-d60a7b552d33"/>
    <ds:schemaRef ds:uri="47ce341f-0c85-43d9-9cc5-a193c1345464"/>
    <ds:schemaRef ds:uri="14654804-50e0-4f3b-a125-22f37c3095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1231</Words>
  <Application>Microsoft Office PowerPoint</Application>
  <PresentationFormat>Aangepast</PresentationFormat>
  <Paragraphs>248</Paragraphs>
  <Slides>28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JetBrains Mono</vt:lpstr>
      <vt:lpstr>JetBrains Mono</vt:lpstr>
      <vt:lpstr>Roboto</vt:lpstr>
      <vt:lpstr>Roboto Lt</vt:lpstr>
      <vt:lpstr>Roboto Th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cbos@immune.it</dc:creator>
  <cp:lastModifiedBy>christian.bos@gmail.com</cp:lastModifiedBy>
  <cp:revision>119</cp:revision>
  <dcterms:created xsi:type="dcterms:W3CDTF">2022-09-21T06:05:43Z</dcterms:created>
  <dcterms:modified xsi:type="dcterms:W3CDTF">2022-12-14T14:02:18Z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0x01010061772A85D9461A469FC9113C1542A6F6</vt:lpwstr>
  </property>
</Properties>
</file>