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767-2F17-4E17-A549-35A98651A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7B9A6-5205-40A3-9870-57F5D9EE1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2804-3C0B-44C2-B903-F8B27D37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89B3-B67F-48A0-8ED4-995F8B46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18F5-12B6-4C4B-B2F6-1365FA07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8CB0-9CF1-4A1F-B88D-2242544F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B12A1-7487-47EA-BDE2-43B476E2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4600-5F2C-4BA1-A253-41508DB5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DAD4-9A59-4272-A484-59129954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26042-DFD3-4EC3-B391-BE2041E9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D8297-1255-4E44-8E80-732C3982D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4AF07-7A64-4063-BA4B-186DE1D2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528D2-369A-4F8A-A3FF-5C9095A8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135D-ADC8-4C79-B97B-557F30BC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6C2D-ACC9-4ED2-BD88-BA97DCDB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212F-309E-421A-9182-1B93DC6D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CEBC-A6FB-4F98-9ED4-38A969C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ECCC-E300-4488-BE4A-D195A814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CB154-3B4E-419A-B6B0-699C75C2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4EE8-3A79-468B-8B13-1E68696F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4682-4722-4569-8491-42599B7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319FE-981F-4A61-B3B3-AEC3301D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52B1-32D8-4FC0-B6E3-ED2D556B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88EB-EA9C-4A28-B9FF-852AF73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DE63-D5F0-4F17-8A1B-61D741F8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49AC-DEFD-479A-BDBA-E112F9BC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093B-03AC-4A09-A4AC-3FFDAA26A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9A050-3D9A-499B-8375-16F4555CE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FA8ED-BB45-491D-AFB3-3D714442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4DC9C-243F-435F-8959-1E3E2E12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1B357-AD07-47B6-9740-D1ABEBEC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214C-4657-4B5E-9C32-82FBE8B3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0124-BEE4-4032-94A5-483DA11A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B46B-0444-4B71-9615-9189D83A1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ECC99-B2F6-40ED-A961-5F4226CAE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9792A-3D36-4AF5-8DC2-F340511AC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6BF22-D845-49E5-A842-58128413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5296B-F8B7-4769-BEC8-26221B3C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B4A56-EE1A-42D6-A92A-214912E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B573-47CD-4501-A9DE-C843DDDF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33D6F-2BA8-4D36-94FE-B3297BED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A10BA-6F84-4107-B43D-F46C89AD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19689-2BB5-4F3D-A7EB-6880B18E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56BB3-69DB-4FEB-AB5E-B172AC8A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BE14A-D3EE-4C46-A96B-F2FB30C8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40DE-1337-45D4-875B-C85F25B9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2D5F-38D4-40C3-A282-E5982FE6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5AEA-D9B4-4CBB-B5A0-06F552CF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1E1D0-E86A-48B5-91E6-1729CA8E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8F425-807E-4E04-84DB-42C433D5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6115D-E15A-403A-87CF-39C45F05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BEFD-E250-4CA6-9267-88775DBA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13EA-1C68-4E9C-A290-00924022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89FA1-4319-4463-B689-2C93B28E1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C3E61-EFD7-4FA9-8FF5-D88B9D5E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B26FB-C375-4474-9846-161AC62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2B52-0E40-46F1-9C7B-28C82C91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AD49-553E-4D5B-B3A2-F31A3D3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4A56F-31BC-442C-B400-353FB2EF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3842A-A0B5-45FE-B84E-9C4588552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6367-7FFE-4B73-9239-C37A04AAE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2C71-A578-456C-8DE6-CE0F43ED84A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8364-0F2D-47B6-8B71-0919D1264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8550-4CAE-4C78-8A3E-4553FB2D1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C5CD-77CC-41CB-BA4C-8D208709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xpeople.com/blog/ways-to-reduce-employee-attrition/" TargetMode="External"/><Relationship Id="rId2" Type="http://schemas.openxmlformats.org/officeDocument/2006/relationships/hyperlink" Target="https://elearning.scranton.edu/resource/health-human-services/4-ways-companies-retain-young-workers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lnt.com/how-commute-issues-can-dramatically-impact-employee-reten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C815-CF96-40EB-AA8B-0E4DEC4D1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739A-4711-4AC1-B3BA-F2F245F85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Gotham-Rounded-Book"/>
              </a:rPr>
              <a:t> </a:t>
            </a:r>
            <a:r>
              <a:rPr lang="en-US" dirty="0">
                <a:latin typeface="Gotham-Rounded-Book"/>
              </a:rPr>
              <a:t>E</a:t>
            </a:r>
            <a:r>
              <a:rPr lang="en-US" b="0" i="0" u="none" strike="noStrike" dirty="0">
                <a:effectLst/>
                <a:latin typeface="Gotham-Rounded-Book"/>
              </a:rPr>
              <a:t>mployee </a:t>
            </a:r>
            <a:r>
              <a:rPr lang="en-US" dirty="0">
                <a:latin typeface="Gotham-Rounded-Book"/>
              </a:rPr>
              <a:t>D</a:t>
            </a:r>
            <a:r>
              <a:rPr lang="en-US" b="0" i="0" u="none" strike="noStrike" dirty="0">
                <a:effectLst/>
                <a:latin typeface="Gotham-Rounded-Book"/>
              </a:rPr>
              <a:t>ata</a:t>
            </a:r>
            <a:r>
              <a:rPr lang="en-US" b="0" i="0" dirty="0">
                <a:effectLst/>
                <a:latin typeface="Gotham-Rounded-Book"/>
              </a:rPr>
              <a:t> </a:t>
            </a:r>
            <a:r>
              <a:rPr lang="en-US" dirty="0">
                <a:solidFill>
                  <a:srgbClr val="333333"/>
                </a:solidFill>
                <a:latin typeface="Gotham-Rounded-Book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latin typeface="Gotham-Rounded-Book"/>
              </a:rPr>
              <a:t>elated to Attrition</a:t>
            </a:r>
          </a:p>
          <a:p>
            <a:endParaRPr lang="en-US" dirty="0">
              <a:solidFill>
                <a:srgbClr val="333333"/>
              </a:solidFill>
              <a:latin typeface="Gotham-Rounded-Book"/>
            </a:endParaRPr>
          </a:p>
          <a:p>
            <a:endParaRPr lang="en-US" dirty="0">
              <a:solidFill>
                <a:srgbClr val="333333"/>
              </a:solidFill>
              <a:latin typeface="Gotham-Rounded-Book"/>
            </a:endParaRPr>
          </a:p>
          <a:p>
            <a:r>
              <a:rPr lang="en-US" dirty="0">
                <a:solidFill>
                  <a:srgbClr val="333333"/>
                </a:solidFill>
                <a:latin typeface="Gotham-Rounded-Book"/>
              </a:rPr>
              <a:t>Clem Mbote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C81C-985C-489C-BCA4-AA51B62F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any trends in employee data that relates to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CCD2-171B-4949-96B7-D1CF5286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277"/>
            <a:ext cx="10515600" cy="3793686"/>
          </a:xfrm>
        </p:spPr>
        <p:txBody>
          <a:bodyPr/>
          <a:lstStyle/>
          <a:p>
            <a:r>
              <a:rPr lang="en-US" dirty="0"/>
              <a:t>To answer this question, I exam three variables and how they relate to attrition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Distance to Work</a:t>
            </a:r>
          </a:p>
        </p:txBody>
      </p:sp>
    </p:spTree>
    <p:extLst>
      <p:ext uri="{BB962C8B-B14F-4D97-AF65-F5344CB8AC3E}">
        <p14:creationId xmlns:p14="http://schemas.microsoft.com/office/powerpoint/2010/main" val="111250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7BAE-F591-4870-8D6E-7ABCE77E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/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Gotham-Rounded-Book"/>
              </a:rPr>
              <a:t>Is there a relationship between employee attrition and the distance they live from work?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20104C-20A3-40E9-B35D-27718F5EE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82" y="2130421"/>
            <a:ext cx="5486411" cy="36576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D037A-0A00-4C50-9EF8-EBF7B566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16063"/>
            <a:ext cx="3932237" cy="949910"/>
          </a:xfrm>
        </p:spPr>
        <p:txBody>
          <a:bodyPr>
            <a:normAutofit/>
          </a:bodyPr>
          <a:lstStyle/>
          <a:p>
            <a:r>
              <a:rPr lang="en-US" sz="2000" dirty="0"/>
              <a:t>Employees who live closer to work are less likely to leave for another job.</a:t>
            </a:r>
          </a:p>
        </p:txBody>
      </p:sp>
    </p:spTree>
    <p:extLst>
      <p:ext uri="{BB962C8B-B14F-4D97-AF65-F5344CB8AC3E}">
        <p14:creationId xmlns:p14="http://schemas.microsoft.com/office/powerpoint/2010/main" val="248219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7BAE-F591-4870-8D6E-7ABCE77E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otham-Rounded-Book"/>
              </a:rPr>
              <a:t>Is there a trend among income and attrition?</a:t>
            </a:r>
            <a:br>
              <a:rPr lang="en-US" b="0" i="0" dirty="0">
                <a:solidFill>
                  <a:srgbClr val="333333"/>
                </a:solidFill>
                <a:effectLst/>
                <a:latin typeface="Gotham-Rounded-Book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D037A-0A00-4C50-9EF8-EBF7B566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53918"/>
            <a:ext cx="3932237" cy="976543"/>
          </a:xfrm>
        </p:spPr>
        <p:txBody>
          <a:bodyPr>
            <a:normAutofit/>
          </a:bodyPr>
          <a:lstStyle/>
          <a:p>
            <a:r>
              <a:rPr lang="en-US" sz="2000" dirty="0"/>
              <a:t>Monthly Income does seem to be a strong predictor on whether or not an employee leaves the company.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AC0382-5FDA-4426-9016-B05B67908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83" y="1897275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31454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7BAE-F591-4870-8D6E-7ABCE77E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otham-Rounded-Book"/>
              </a:rPr>
              <a:t>Is there a trend among </a:t>
            </a:r>
            <a:r>
              <a:rPr lang="en-US" dirty="0">
                <a:solidFill>
                  <a:srgbClr val="333333"/>
                </a:solidFill>
                <a:latin typeface="Gotham-Rounded-Book"/>
              </a:rPr>
              <a:t>age</a:t>
            </a:r>
            <a:r>
              <a:rPr lang="en-US" b="0" i="0" dirty="0">
                <a:solidFill>
                  <a:srgbClr val="333333"/>
                </a:solidFill>
                <a:effectLst/>
                <a:latin typeface="Gotham-Rounded-Book"/>
              </a:rPr>
              <a:t> and attrition?</a:t>
            </a:r>
            <a:br>
              <a:rPr lang="en-US" b="0" i="0" dirty="0">
                <a:solidFill>
                  <a:srgbClr val="333333"/>
                </a:solidFill>
                <a:effectLst/>
                <a:latin typeface="Gotham-Rounded-Book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D037A-0A00-4C50-9EF8-EBF7B566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29632"/>
            <a:ext cx="3932237" cy="128726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Younger employees are more likely to leave the company as compared to their older compadres.</a:t>
            </a: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0E6660-76DB-4DB9-9B9C-A3DF7D3C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83" y="1790743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166168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C81C-985C-489C-BCA4-AA51B62F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employees are at higher risk of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CCD2-171B-4949-96B7-D1CF5286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277"/>
            <a:ext cx="10515600" cy="3793686"/>
          </a:xfrm>
        </p:spPr>
        <p:txBody>
          <a:bodyPr/>
          <a:lstStyle/>
          <a:p>
            <a:r>
              <a:rPr lang="en-US" dirty="0"/>
              <a:t>In Summary, the employee attrition is generally higher among: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Younger employees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Employees who are paid less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Employees who live the farther from work</a:t>
            </a:r>
          </a:p>
        </p:txBody>
      </p:sp>
    </p:spTree>
    <p:extLst>
      <p:ext uri="{BB962C8B-B14F-4D97-AF65-F5344CB8AC3E}">
        <p14:creationId xmlns:p14="http://schemas.microsoft.com/office/powerpoint/2010/main" val="98212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C81C-985C-489C-BCA4-AA51B62F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the data, what steps can HR take to minimize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CCD2-171B-4949-96B7-D1CF5286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90"/>
            <a:ext cx="10515600" cy="438367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HR can take the following steps to minimize attrition: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Create a thriving corporate culture, provide employee benefits, and provide opportunity for young employees to experience new opportunities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hlinkClick r:id="rId2"/>
              </a:rPr>
              <a:t>https://elearning.scranton.edu/resource/health-human-services/4-ways-companies-retain-young-workersO</a:t>
            </a:r>
            <a:endParaRPr lang="en-US" sz="16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endParaRPr lang="en-US" sz="9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</a:rPr>
              <a:t>O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ffer an equivalent salary - Offering a fair and equal compensation may not single-handedly guarantee employee loyalty, but offering salaries lower than the market will surely result in voluntary resignation, leading to staff attrition.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hlinkClick r:id="rId3"/>
              </a:rPr>
              <a:t>https://www.olxpeople.com/blog/ways-to-reduce-employee-attrition/</a:t>
            </a:r>
            <a:endParaRPr lang="en-US" sz="16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5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Flexible work has proven to have a significant impact on commute driven turnover. Consider offering four-day work weeks, flexible job starting times, subsidizing public transportation costs, and allowing remote work options.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hlinkClick r:id="rId4"/>
              </a:rPr>
              <a:t>https://www.tlnt.com/how-commute-issues-can-dramatically-impact-employee-retention/</a:t>
            </a:r>
            <a:endParaRPr lang="en-US" sz="16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5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0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316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Gotham-Rounded-Book</vt:lpstr>
      <vt:lpstr>Roboto</vt:lpstr>
      <vt:lpstr>Office Theme</vt:lpstr>
      <vt:lpstr>Data Analysis Presentation</vt:lpstr>
      <vt:lpstr>Are there any trends in employee data that relates to attrition?</vt:lpstr>
      <vt:lpstr>Is there a relationship between employee attrition and the distance they live from work?</vt:lpstr>
      <vt:lpstr>Is there a trend among income and attrition? </vt:lpstr>
      <vt:lpstr>Is there a trend among age and attrition? </vt:lpstr>
      <vt:lpstr>What types of employees are at higher risk of attrition?</vt:lpstr>
      <vt:lpstr>Based on the data, what steps can HR take to minimize attrition?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Presentation</dc:title>
  <dc:creator>Clem Mbote</dc:creator>
  <cp:lastModifiedBy>Clem Mbote</cp:lastModifiedBy>
  <cp:revision>8</cp:revision>
  <dcterms:created xsi:type="dcterms:W3CDTF">2021-07-04T21:20:20Z</dcterms:created>
  <dcterms:modified xsi:type="dcterms:W3CDTF">2021-07-18T21:57:21Z</dcterms:modified>
</cp:coreProperties>
</file>