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1)</a:t>
            </a:r>
            <a:r>
              <a:rPr lang="en" sz="700">
                <a:solidFill>
                  <a:schemeClr val="dk1"/>
                </a:solidFill>
              </a:rPr>
              <a:t>     </a:t>
            </a:r>
            <a:r>
              <a:rPr lang="en">
                <a:solidFill>
                  <a:schemeClr val="dk1"/>
                </a:solidFill>
              </a:rPr>
              <a:t>My presentation is based on responses to a survey completed by Starbucks customers.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from the responses,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ae65acaad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ae65acaad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the clusters break out per whether or not the surveyor would return as a repeat customer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 we see cluster 1 had the largest population of “no” respondents (50%), followed by cluster 4(25%)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Now we need to identify the traits of each cluster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b065d80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b065d80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) So to do that I graphed every feature by item, by cluster, here are four, but I do them for all.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age group, we can see that 20-29, is largest age group for all of 4 of the clusters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Status, Cluster 1 is made up of mostly students, while Cluster’s 2 and 4 are mostly employed customers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 I do this review for all of the features to define each cluster’s traits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ae65acaad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ae65acaad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these are the character traits for each cluster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b065d802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b065d802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ae65aca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ae65aca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Objectives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1)</a:t>
            </a:r>
            <a:r>
              <a:rPr lang="en" sz="700">
                <a:solidFill>
                  <a:schemeClr val="dk1"/>
                </a:solidFill>
              </a:rPr>
              <a:t>     </a:t>
            </a:r>
            <a:r>
              <a:rPr lang="en">
                <a:solidFill>
                  <a:schemeClr val="dk1"/>
                </a:solidFill>
              </a:rPr>
              <a:t>I will be reviewing a classification model that predict whether or not a customer will revisit a Starbuck’s store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2)   ….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 clustering model that identifies the characteristic of customers who will not return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82b84ae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82b84ae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1)</a:t>
            </a:r>
            <a:r>
              <a:rPr lang="en" sz="700">
                <a:solidFill>
                  <a:schemeClr val="dk1"/>
                </a:solidFill>
              </a:rPr>
              <a:t>     </a:t>
            </a:r>
            <a:r>
              <a:rPr lang="en">
                <a:solidFill>
                  <a:schemeClr val="dk1"/>
                </a:solidFill>
              </a:rPr>
              <a:t>Dataset is composed of survey questions from over 1000 respondents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content is as follows 12 – Categorical Columns 6 – Numeric Columns 18 in total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My ‘target’ or y variable is the feature “Will you come back?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ae65acaad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ae65acaa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1)</a:t>
            </a:r>
            <a:r>
              <a:rPr lang="en" sz="700">
                <a:solidFill>
                  <a:schemeClr val="dk1"/>
                </a:solidFill>
              </a:rPr>
              <a:t>     </a:t>
            </a:r>
            <a:r>
              <a:rPr lang="en">
                <a:solidFill>
                  <a:schemeClr val="dk1"/>
                </a:solidFill>
              </a:rPr>
              <a:t>To help decrease the number of features, I found the Chi^2 measurement for all and list the top 10. Ideally, the best features to use in a machine learning model are the features which are highly dependent on the responses. And the 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Chi-Square value measures a features 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dependence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 on the reponses. Thus the higher the Chi^2 value, the more ideal the feature is for model training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ae65acaa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ae65acaa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With the top 10 features, I ran 5 classification models on the test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>
                <a:solidFill>
                  <a:schemeClr val="dk1"/>
                </a:solidFill>
              </a:rPr>
              <a:t>Accuracy Score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>
                <a:solidFill>
                  <a:schemeClr val="dk1"/>
                </a:solidFill>
              </a:rPr>
              <a:t>Hypertuning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>
                <a:solidFill>
                  <a:schemeClr val="dk1"/>
                </a:solidFill>
              </a:rPr>
              <a:t>Voting Classifcation Accuracy Score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ae65acaad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ae65acaad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Confusion Matrix on test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>
                <a:solidFill>
                  <a:schemeClr val="dk1"/>
                </a:solidFill>
              </a:rPr>
              <a:t>123 predicted correctly would revisit Starbucks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>
                <a:solidFill>
                  <a:schemeClr val="dk1"/>
                </a:solidFill>
              </a:rPr>
              <a:t>91 predicted correctly would not visit Starbucks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ae65acaad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ae65acaad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identify the type of customer that would not be a repeat customer -K_Means Clustering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ae65acaad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ae65acaad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need to identify the ideal number of clusters by measuring inertia per # of clusters  - Four clusters appear to be the ideal # of clusters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ae65acaad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ae65acaad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Identified – Cluster 1 is the largest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Starbuck Survey Analysis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Customer Retention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</a:rPr>
              <a:t>Clem Mbote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184175" y="18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</a:t>
            </a:r>
            <a:r>
              <a:rPr lang="en"/>
              <a:t> per “Will You Come Back?”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850" y="762675"/>
            <a:ext cx="6798300" cy="43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625" y="152400"/>
            <a:ext cx="636227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475" y="595125"/>
            <a:ext cx="5425049" cy="43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/>
          <p:nvPr>
            <p:ph type="title"/>
          </p:nvPr>
        </p:nvSpPr>
        <p:spPr>
          <a:xfrm>
            <a:off x="184175" y="126225"/>
            <a:ext cx="85206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Cluster Traits</a:t>
            </a:r>
            <a:endParaRPr sz="24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189275"/>
            <a:ext cx="85206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755075"/>
            <a:ext cx="8520600" cy="3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68">
                <a:solidFill>
                  <a:srgbClr val="333333"/>
                </a:solidFill>
              </a:rPr>
              <a:t>Cluster 1 make up 50% of the </a:t>
            </a:r>
            <a:r>
              <a:rPr lang="en" sz="5868">
                <a:solidFill>
                  <a:srgbClr val="333333"/>
                </a:solidFill>
              </a:rPr>
              <a:t>respondents</a:t>
            </a:r>
            <a:r>
              <a:rPr lang="en" sz="5868">
                <a:solidFill>
                  <a:srgbClr val="333333"/>
                </a:solidFill>
              </a:rPr>
              <a:t> who indicated that they would not return as a customer</a:t>
            </a:r>
            <a:endParaRPr sz="5868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68">
                <a:solidFill>
                  <a:srgbClr val="333333"/>
                </a:solidFill>
              </a:rPr>
              <a:t>Thus feature promos should be geared towards these customers</a:t>
            </a:r>
            <a:endParaRPr sz="5868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900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Cluster 1 Traits</a:t>
            </a:r>
            <a:endParaRPr b="1" sz="4900" u="sng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 u="sng">
              <a:solidFill>
                <a:srgbClr val="4DD0E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-Age 20-29</a:t>
            </a:r>
            <a:endParaRPr sz="49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-Students</a:t>
            </a:r>
            <a:endParaRPr sz="49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-Annual income &lt; $25,000</a:t>
            </a:r>
            <a:endParaRPr sz="49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-Spend per visit &lt; $10</a:t>
            </a:r>
            <a:endParaRPr sz="49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-Are not Starbuck Members</a:t>
            </a:r>
            <a:endParaRPr sz="49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-Advertising through Social Media most effective</a:t>
            </a:r>
            <a:endParaRPr sz="49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26675" y="404500"/>
            <a:ext cx="8520600" cy="9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Objectives:</a:t>
            </a:r>
            <a:endParaRPr sz="2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190225"/>
            <a:ext cx="8520600" cy="25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To </a:t>
            </a: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build a classification machine learning model that predicts whether or not a customer will return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To build a clustering machine learning model that identifies the characteristic of customers who will not return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89975"/>
            <a:ext cx="8520600" cy="14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Dataset Description: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highlight>
                  <a:srgbClr val="FFFFFF"/>
                </a:highlight>
              </a:rPr>
              <a:t>D</a:t>
            </a:r>
            <a:r>
              <a:rPr lang="en" sz="2100">
                <a:highlight>
                  <a:srgbClr val="FFFFFF"/>
                </a:highlight>
              </a:rPr>
              <a:t>ataset is composed of survey questions with over 1000 respondents</a:t>
            </a:r>
            <a:endParaRPr sz="21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/>
              <a:t>Data Content:</a:t>
            </a:r>
            <a:endParaRPr sz="2100">
              <a:highlight>
                <a:srgbClr val="FFFFFF"/>
              </a:highlight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666925"/>
            <a:ext cx="39999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6150">
                <a:solidFill>
                  <a:schemeClr val="dk1"/>
                </a:solidFill>
              </a:rPr>
              <a:t>Categorical Columns are:</a:t>
            </a:r>
            <a:endParaRPr sz="6150">
              <a:solidFill>
                <a:schemeClr val="dk1"/>
              </a:solidFill>
            </a:endParaRPr>
          </a:p>
          <a:p>
            <a:pPr indent="-321468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Gender</a:t>
            </a:r>
            <a:endParaRPr sz="4500">
              <a:solidFill>
                <a:schemeClr val="dk1"/>
              </a:solidFill>
            </a:endParaRPr>
          </a:p>
          <a:p>
            <a:pPr indent="-3214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Age</a:t>
            </a:r>
            <a:endParaRPr sz="4500">
              <a:solidFill>
                <a:schemeClr val="dk1"/>
              </a:solidFill>
            </a:endParaRPr>
          </a:p>
          <a:p>
            <a:pPr indent="-3214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Status</a:t>
            </a:r>
            <a:endParaRPr sz="4500">
              <a:solidFill>
                <a:schemeClr val="dk1"/>
              </a:solidFill>
            </a:endParaRPr>
          </a:p>
          <a:p>
            <a:pPr indent="-3214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Income</a:t>
            </a:r>
            <a:endParaRPr sz="4500">
              <a:solidFill>
                <a:schemeClr val="dk1"/>
              </a:solidFill>
            </a:endParaRPr>
          </a:p>
          <a:p>
            <a:pPr indent="-3214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Frequency of Visit</a:t>
            </a:r>
            <a:endParaRPr sz="4500">
              <a:solidFill>
                <a:schemeClr val="dk1"/>
              </a:solidFill>
            </a:endParaRPr>
          </a:p>
          <a:p>
            <a:pPr indent="-3214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Mode of Visitation</a:t>
            </a:r>
            <a:endParaRPr sz="4500">
              <a:solidFill>
                <a:schemeClr val="dk1"/>
              </a:solidFill>
            </a:endParaRPr>
          </a:p>
          <a:p>
            <a:pPr indent="-3214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Time Spent in Store</a:t>
            </a:r>
            <a:endParaRPr sz="4500">
              <a:solidFill>
                <a:schemeClr val="dk1"/>
              </a:solidFill>
            </a:endParaRPr>
          </a:p>
          <a:p>
            <a:pPr indent="-3214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Starbucks </a:t>
            </a:r>
            <a:r>
              <a:rPr lang="en" sz="4500">
                <a:solidFill>
                  <a:schemeClr val="dk1"/>
                </a:solidFill>
              </a:rPr>
              <a:t>Membership</a:t>
            </a:r>
            <a:endParaRPr sz="4500">
              <a:solidFill>
                <a:schemeClr val="dk1"/>
              </a:solidFill>
            </a:endParaRPr>
          </a:p>
          <a:p>
            <a:pPr indent="-3214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Purchase Cost Range</a:t>
            </a:r>
            <a:endParaRPr sz="4500">
              <a:solidFill>
                <a:schemeClr val="dk1"/>
              </a:solidFill>
            </a:endParaRPr>
          </a:p>
          <a:p>
            <a:pPr indent="-3214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Purchase</a:t>
            </a:r>
            <a:endParaRPr sz="4500">
              <a:solidFill>
                <a:schemeClr val="dk1"/>
              </a:solidFill>
            </a:endParaRPr>
          </a:p>
          <a:p>
            <a:pPr indent="-3214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Promo Method</a:t>
            </a:r>
            <a:endParaRPr sz="4500">
              <a:solidFill>
                <a:schemeClr val="dk1"/>
              </a:solidFill>
            </a:endParaRPr>
          </a:p>
          <a:p>
            <a:pPr indent="-3214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“Will you come back?”</a:t>
            </a:r>
            <a:endParaRPr sz="45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714950" y="1666925"/>
            <a:ext cx="3999900" cy="29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350">
                <a:solidFill>
                  <a:schemeClr val="dk1"/>
                </a:solidFill>
              </a:rPr>
              <a:t>Numeric Columns are: (1-5)</a:t>
            </a:r>
            <a:endParaRPr sz="7350">
              <a:solidFill>
                <a:schemeClr val="dk1"/>
              </a:solidFill>
            </a:endParaRPr>
          </a:p>
          <a:p>
            <a:pPr indent="-3437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77">
                <a:solidFill>
                  <a:schemeClr val="dk1"/>
                </a:solidFill>
              </a:rPr>
              <a:t>Product Quality</a:t>
            </a:r>
            <a:endParaRPr sz="5577">
              <a:solidFill>
                <a:schemeClr val="dk1"/>
              </a:solidFill>
            </a:endParaRPr>
          </a:p>
          <a:p>
            <a:pPr indent="-34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77">
                <a:solidFill>
                  <a:schemeClr val="dk1"/>
                </a:solidFill>
              </a:rPr>
              <a:t>Price Range</a:t>
            </a:r>
            <a:endParaRPr sz="5577">
              <a:solidFill>
                <a:schemeClr val="dk1"/>
              </a:solidFill>
            </a:endParaRPr>
          </a:p>
          <a:p>
            <a:pPr indent="-34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77">
                <a:solidFill>
                  <a:schemeClr val="dk1"/>
                </a:solidFill>
              </a:rPr>
              <a:t>Importance of Sales/Promotions</a:t>
            </a:r>
            <a:endParaRPr sz="5577">
              <a:solidFill>
                <a:schemeClr val="dk1"/>
              </a:solidFill>
            </a:endParaRPr>
          </a:p>
          <a:p>
            <a:pPr indent="-34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77">
                <a:solidFill>
                  <a:schemeClr val="dk1"/>
                </a:solidFill>
              </a:rPr>
              <a:t>Ambiance</a:t>
            </a:r>
            <a:endParaRPr sz="5577">
              <a:solidFill>
                <a:schemeClr val="dk1"/>
              </a:solidFill>
            </a:endParaRPr>
          </a:p>
          <a:p>
            <a:pPr indent="-34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77">
                <a:solidFill>
                  <a:schemeClr val="dk1"/>
                </a:solidFill>
              </a:rPr>
              <a:t>WiFi Quality</a:t>
            </a:r>
            <a:endParaRPr sz="5577">
              <a:solidFill>
                <a:schemeClr val="dk1"/>
              </a:solidFill>
            </a:endParaRPr>
          </a:p>
          <a:p>
            <a:pPr indent="-34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77">
                <a:solidFill>
                  <a:schemeClr val="dk1"/>
                </a:solidFill>
              </a:rPr>
              <a:t>Service</a:t>
            </a:r>
            <a:endParaRPr sz="557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89975"/>
            <a:ext cx="85206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/>
              <a:t>Top 10 Features as </a:t>
            </a:r>
            <a:r>
              <a:rPr lang="en" sz="2400"/>
              <a:t>measured</a:t>
            </a:r>
            <a:r>
              <a:rPr lang="en" sz="2400"/>
              <a:t> by Chi^2</a:t>
            </a:r>
            <a:endParaRPr sz="2100">
              <a:highlight>
                <a:srgbClr val="FFFFFF"/>
              </a:highlight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794800" y="892575"/>
            <a:ext cx="6388200" cy="4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6150">
                <a:solidFill>
                  <a:schemeClr val="dk1"/>
                </a:solidFill>
              </a:rPr>
              <a:t>Feature</a:t>
            </a:r>
            <a:r>
              <a:rPr lang="en" sz="6150">
                <a:solidFill>
                  <a:schemeClr val="dk1"/>
                </a:solidFill>
              </a:rPr>
              <a:t>:                                       Score:</a:t>
            </a:r>
            <a:endParaRPr sz="615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Price Range							 22.19</a:t>
            </a:r>
            <a:endParaRPr sz="4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Purchase Cost						 16.51</a:t>
            </a:r>
            <a:endParaRPr sz="4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Membership Card						 11.18</a:t>
            </a:r>
            <a:endParaRPr sz="4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Product Quality						  8.98</a:t>
            </a:r>
            <a:endParaRPr sz="4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Ambiance                                                   5.05</a:t>
            </a:r>
            <a:endParaRPr sz="4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Purchase							  3.14</a:t>
            </a:r>
            <a:endParaRPr sz="4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Status								  3.12</a:t>
            </a:r>
            <a:endParaRPr sz="4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WiFi Quality                                               1.74</a:t>
            </a:r>
            <a:endParaRPr sz="4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Service								  1.71</a:t>
            </a:r>
            <a:endParaRPr sz="4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Visit									  0.88</a:t>
            </a:r>
            <a:endParaRPr sz="4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89975"/>
            <a:ext cx="85206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/>
              <a:t>Classification Methods with </a:t>
            </a:r>
            <a:r>
              <a:rPr lang="en" sz="2400"/>
              <a:t>Top 10 Features on “test” Data </a:t>
            </a:r>
            <a:endParaRPr sz="2100">
              <a:highlight>
                <a:srgbClr val="FFFFFF"/>
              </a:highlight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91825" y="1423925"/>
            <a:ext cx="7679700" cy="26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6150">
                <a:solidFill>
                  <a:schemeClr val="dk1"/>
                </a:solidFill>
              </a:rPr>
              <a:t>Classifier</a:t>
            </a:r>
            <a:r>
              <a:rPr lang="en" sz="6150">
                <a:solidFill>
                  <a:schemeClr val="dk1"/>
                </a:solidFill>
              </a:rPr>
              <a:t>:                           Accuracy Score:      w/ Hypertuning:</a:t>
            </a:r>
            <a:endParaRPr sz="6150">
              <a:solidFill>
                <a:schemeClr val="dk1"/>
              </a:solidFill>
            </a:endParaRPr>
          </a:p>
          <a:p>
            <a:pPr indent="-321468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Random Forest Classifier</a:t>
            </a:r>
            <a:r>
              <a:rPr lang="en" sz="4500">
                <a:solidFill>
                  <a:schemeClr val="dk1"/>
                </a:solidFill>
              </a:rPr>
              <a:t>			 83.64%                             </a:t>
            </a:r>
            <a:r>
              <a:rPr lang="en" sz="4500">
                <a:solidFill>
                  <a:srgbClr val="FF0000"/>
                </a:solidFill>
              </a:rPr>
              <a:t>92.06%</a:t>
            </a:r>
            <a:endParaRPr sz="4500">
              <a:solidFill>
                <a:srgbClr val="FF0000"/>
              </a:solidFill>
            </a:endParaRPr>
          </a:p>
          <a:p>
            <a:pPr indent="-3214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KNN Classifier					100.00%                           100.00%</a:t>
            </a:r>
            <a:endParaRPr sz="4500">
              <a:solidFill>
                <a:schemeClr val="dk1"/>
              </a:solidFill>
            </a:endParaRPr>
          </a:p>
          <a:p>
            <a:pPr indent="-3214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Gradient Boosting Classifier                  100.00%                           100.00%</a:t>
            </a:r>
            <a:endParaRPr sz="4500">
              <a:solidFill>
                <a:schemeClr val="dk1"/>
              </a:solidFill>
            </a:endParaRPr>
          </a:p>
          <a:p>
            <a:pPr indent="-3214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XG Boost Classifier				100.00%                             </a:t>
            </a:r>
            <a:r>
              <a:rPr lang="en" sz="4500">
                <a:solidFill>
                  <a:srgbClr val="FF0000"/>
                </a:solidFill>
              </a:rPr>
              <a:t>87.38%</a:t>
            </a:r>
            <a:endParaRPr sz="4500">
              <a:solidFill>
                <a:srgbClr val="FF0000"/>
              </a:solidFill>
            </a:endParaRPr>
          </a:p>
          <a:p>
            <a:pPr indent="-3214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</a:rPr>
              <a:t>Logistic Regression Classifier</a:t>
            </a:r>
            <a:r>
              <a:rPr lang="en" sz="4500">
                <a:solidFill>
                  <a:schemeClr val="dk1"/>
                </a:solidFill>
              </a:rPr>
              <a:t>		  77.10%                             77.10%</a:t>
            </a:r>
            <a:endParaRPr sz="4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</a:rPr>
              <a:t>							  </a:t>
            </a:r>
            <a:endParaRPr sz="4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</a:rPr>
              <a:t>Voting Classification Accuracy Score: 100.00%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205425" y="174225"/>
            <a:ext cx="8520600" cy="6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Confusion Matrix on test data:</a:t>
            </a:r>
            <a:r>
              <a:rPr lang="en" sz="2840"/>
              <a:t> </a:t>
            </a:r>
            <a:endParaRPr sz="28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40"/>
          </a:p>
        </p:txBody>
      </p:sp>
      <p:sp>
        <p:nvSpPr>
          <p:cNvPr id="86" name="Google Shape;86;p18"/>
          <p:cNvSpPr txBox="1"/>
          <p:nvPr/>
        </p:nvSpPr>
        <p:spPr>
          <a:xfrm>
            <a:off x="1849100" y="4378350"/>
            <a:ext cx="554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 predicted correctly would revisit Starbucks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 predicted correctly would not revisit Starbucks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88" y="479850"/>
            <a:ext cx="7545475" cy="38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</a:t>
            </a:r>
            <a:r>
              <a:rPr lang="en"/>
              <a:t>characteristics</a:t>
            </a:r>
            <a:r>
              <a:rPr lang="en"/>
              <a:t> of the customers that indicated that they </a:t>
            </a:r>
            <a:r>
              <a:rPr lang="en"/>
              <a:t>would</a:t>
            </a:r>
            <a:r>
              <a:rPr lang="en"/>
              <a:t> not return.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 this using K_Means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1105225" y="445025"/>
            <a:ext cx="71202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the ideal number of clusters by inertia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00" y="1105225"/>
            <a:ext cx="7779024" cy="36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25" y="807650"/>
            <a:ext cx="8318349" cy="433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27525"/>
            <a:ext cx="85206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025"/>
              <a:t>data['Clusters Category'].value_counts()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025"/>
              <a:t>Cluster 1    420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025"/>
              <a:t>Cluster 4    264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025"/>
              <a:t>Cluster 2    240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025"/>
              <a:t>Cluster 3    144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025"/>
              <a:t>Name: Clusters Category, dtype: int64</a:t>
            </a:r>
            <a:endParaRPr sz="10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