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Lst>
  <p:sldSz cy="5143500" cx="9144000"/>
  <p:notesSz cx="6858000" cy="9144000"/>
  <p:embeddedFontLst>
    <p:embeddedFont>
      <p:font typeface="Raleway"/>
      <p:regular r:id="rId74"/>
      <p:bold r:id="rId75"/>
      <p:italic r:id="rId76"/>
      <p:boldItalic r:id="rId77"/>
    </p:embeddedFont>
    <p:embeddedFont>
      <p:font typeface="Proxima Nova"/>
      <p:regular r:id="rId78"/>
      <p:bold r:id="rId79"/>
      <p:italic r:id="rId80"/>
      <p:boldItalic r:id="rId81"/>
    </p:embeddedFont>
    <p:embeddedFont>
      <p:font typeface="Source Sans Pro"/>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SourceSansPro-italic.fntdata"/><Relationship Id="rId83" Type="http://schemas.openxmlformats.org/officeDocument/2006/relationships/font" Target="fonts/SourceSansPro-bold.fntdata"/><Relationship Id="rId42" Type="http://schemas.openxmlformats.org/officeDocument/2006/relationships/slide" Target="slides/slide38.xml"/><Relationship Id="rId41" Type="http://schemas.openxmlformats.org/officeDocument/2006/relationships/slide" Target="slides/slide37.xml"/><Relationship Id="rId85" Type="http://schemas.openxmlformats.org/officeDocument/2006/relationships/font" Target="fonts/SourceSansPro-boldItalic.fntdata"/><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ProximaNova-italic.fntdata"/><Relationship Id="rId82" Type="http://schemas.openxmlformats.org/officeDocument/2006/relationships/font" Target="fonts/SourceSansPro-regular.fntdata"/><Relationship Id="rId81"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font" Target="fonts/Raleway-bold.fntdata"/><Relationship Id="rId30" Type="http://schemas.openxmlformats.org/officeDocument/2006/relationships/slide" Target="slides/slide26.xml"/><Relationship Id="rId74" Type="http://schemas.openxmlformats.org/officeDocument/2006/relationships/font" Target="fonts/Raleway-regular.fntdata"/><Relationship Id="rId33" Type="http://schemas.openxmlformats.org/officeDocument/2006/relationships/slide" Target="slides/slide29.xml"/><Relationship Id="rId77" Type="http://schemas.openxmlformats.org/officeDocument/2006/relationships/font" Target="fonts/Raleway-boldItalic.fntdata"/><Relationship Id="rId32" Type="http://schemas.openxmlformats.org/officeDocument/2006/relationships/slide" Target="slides/slide28.xml"/><Relationship Id="rId76" Type="http://schemas.openxmlformats.org/officeDocument/2006/relationships/font" Target="fonts/Raleway-italic.fntdata"/><Relationship Id="rId35" Type="http://schemas.openxmlformats.org/officeDocument/2006/relationships/slide" Target="slides/slide31.xml"/><Relationship Id="rId79" Type="http://schemas.openxmlformats.org/officeDocument/2006/relationships/font" Target="fonts/ProximaNova-bold.fntdata"/><Relationship Id="rId34" Type="http://schemas.openxmlformats.org/officeDocument/2006/relationships/slide" Target="slides/slide30.xml"/><Relationship Id="rId78" Type="http://schemas.openxmlformats.org/officeDocument/2006/relationships/font" Target="fonts/ProximaNova-regular.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Hi and welcome to the backend portion of our code camp. As you know, we’re going to be looking at F# today, and specifically, learning how to do some cool things quite quickly and elegantly.</a:t>
            </a:r>
            <a:br>
              <a:rPr lang="en"/>
            </a:br>
            <a:br>
              <a:rPr lang="en"/>
            </a:br>
            <a:r>
              <a:rPr lang="en"/>
              <a:t>I call this talk “functional programming for rest of us” because functional programming is sort of a reserved area of the programming world. The nerdiest of the programmer nerds (Seth?) are into it, and those espousing it are sort of these super headed math geeks.</a:t>
            </a:r>
          </a:p>
          <a:p>
            <a:pPr lvl="0">
              <a:spcBef>
                <a:spcPts val="0"/>
              </a:spcBef>
              <a:buNone/>
            </a:pPr>
            <a:r>
              <a:t/>
            </a:r>
            <a:endParaRPr/>
          </a:p>
          <a:p>
            <a:pPr lvl="0">
              <a:spcBef>
                <a:spcPts val="0"/>
              </a:spcBef>
              <a:buNone/>
            </a:pPr>
            <a:r>
              <a:rPr lang="en"/>
              <a:t>The reality is functional programming has some extremely valuable features (which is largely why you see C# features coming in pretty much straight from F#)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Simple construction of a tuple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Mixing types are no trouble.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Don’t intend to use the second element? Use the underscore character, and you never have to worry about 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And equality works like you’d expect it to.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 find whitespace in C# to be very </a:t>
            </a:r>
            <a:r>
              <a:rPr lang="en"/>
              <a:t>inconsistent</a:t>
            </a:r>
            <a:r>
              <a:rPr lang="en"/>
              <a:t>.  Properties without backing fields should be on one line. Linq statements have a funky structure, but not when in method groups.</a:t>
            </a:r>
          </a:p>
          <a:p>
            <a:pPr lvl="0">
              <a:spcBef>
                <a:spcPts val="0"/>
              </a:spcBef>
              <a:buNone/>
            </a:pPr>
            <a:r>
              <a:t/>
            </a:r>
            <a:endParaRPr/>
          </a:p>
          <a:p>
            <a:pPr lvl="0" rtl="0">
              <a:spcBef>
                <a:spcPts val="0"/>
              </a:spcBef>
              <a:buNone/>
            </a:pPr>
            <a:r>
              <a:rPr lang="en"/>
              <a:t>Whitespace in F# allows me to understand the scope of something.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Or secondarily so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 lot of the major value of F# is it’s ability to do more with less words.</a:t>
            </a:r>
          </a:p>
          <a:p>
            <a:pPr lvl="0">
              <a:spcBef>
                <a:spcPts val="0"/>
              </a:spcBef>
              <a:buNone/>
            </a:pPr>
            <a:r>
              <a:t/>
            </a:r>
            <a:endParaRPr/>
          </a:p>
          <a:p>
            <a:pPr lvl="0">
              <a:spcBef>
                <a:spcPts val="0"/>
              </a:spcBef>
              <a:buNone/>
            </a:pPr>
            <a:r>
              <a:rPr lang="en"/>
              <a:t>I know that seems silly, but when you’re doing small simple things, which is what you should generally always be doing, saying it concisely allows for it to be more quickly read, and more quickly understood.</a:t>
            </a: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 don’t think I’ve ever seen a language that didn’t have an “if”</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statement itself looks pretty much like a plain jane switch statement.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compiler can get fancy, knowing we are missing edge cases, bugs.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 function name.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Taking a list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“rec” keyword is new, and what it means is that “I’m defining a recursive function.”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Writing elegant objects is always great, but exposes some rather nasty “design” problems, especially when </a:t>
            </a:r>
            <a:r>
              <a:rPr lang="en"/>
              <a:t>you're</a:t>
            </a:r>
            <a:r>
              <a:rPr lang="en"/>
              <a:t> talking about things like the “basic functions.”</a:t>
            </a:r>
          </a:p>
          <a:p>
            <a:pPr lvl="0">
              <a:spcBef>
                <a:spcPts val="0"/>
              </a:spcBef>
              <a:buNone/>
            </a:pPr>
            <a:r>
              <a:t/>
            </a:r>
            <a:endParaRPr/>
          </a:p>
          <a:p>
            <a:pPr lvl="0">
              <a:spcBef>
                <a:spcPts val="0"/>
              </a:spcBef>
              <a:buClr>
                <a:schemeClr val="dk2"/>
              </a:buClr>
              <a:buSzPct val="100000"/>
              <a:buFont typeface="Arial"/>
              <a:buNone/>
            </a:pPr>
            <a:r>
              <a:rPr lang="en">
                <a:solidFill>
                  <a:schemeClr val="dk2"/>
                </a:solidFill>
              </a:rPr>
              <a:t>Trying to fit something into a stateful pattern often times just creates crummy designs.</a:t>
            </a:r>
          </a:p>
          <a:p>
            <a:pPr lvl="0">
              <a:spcBef>
                <a:spcPts val="0"/>
              </a:spcBef>
              <a:buNone/>
            </a:pPr>
            <a:r>
              <a:t/>
            </a:r>
            <a:endParaRPr/>
          </a:p>
          <a:p>
            <a:pPr lvl="0">
              <a:spcBef>
                <a:spcPts val="0"/>
              </a:spcBef>
              <a:buNone/>
            </a:pPr>
            <a:r>
              <a:rPr lang="en"/>
              <a:t>What “object” should you put a “square root of an integer, minus 6” or some other silly under the hood calculation? A class ending in ER or OR? No thank you… :)</a:t>
            </a:r>
          </a:p>
          <a:p>
            <a:pPr lvl="0">
              <a:spcBef>
                <a:spcPts val="0"/>
              </a:spcBef>
              <a:buNone/>
            </a:pPr>
            <a:r>
              <a:t/>
            </a:r>
            <a:endParaRPr/>
          </a:p>
          <a:p>
            <a:pPr lvl="0">
              <a:spcBef>
                <a:spcPts val="0"/>
              </a:spcBef>
              <a:buNone/>
            </a:pPr>
            <a:r>
              <a:rPr lang="en"/>
              <a:t>In a functional language, there’s no problem. Name your module something reasonable as you need, and you’re writing perfectly elegant functional code! </a:t>
            </a:r>
          </a:p>
          <a:p>
            <a:pPr lvl="0">
              <a:spcBef>
                <a:spcPts val="0"/>
              </a:spcBef>
              <a:buNone/>
            </a:pPr>
            <a:r>
              <a:t/>
            </a:r>
            <a:endParaRPr/>
          </a:p>
          <a:p>
            <a:pPr lvl="0" rtl="0">
              <a:spcBef>
                <a:spcPts val="0"/>
              </a:spcBef>
              <a:buNone/>
            </a:pPr>
            <a:r>
              <a:rPr lang="en"/>
              <a:t>That said, it’s a “functional first” language, not a functional-only language.  If you need to do something in a procedural way, go ahead!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compiler can get fancy, knowing we are missing edge cases, bugs.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Here we start with a printNumbers call taking a minimum and maximum parameter.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Here, we define a function for what was in the body of the loop, namely the printNumber function. Then, we pass that function to the List.iter function, finally, passing in the list of ranged values we want iterated over.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Here, we define a function for what was in the body of the loop, namely the printNumber function. Then, we pass that function to the List.iter function, finally, passing in the list of ranged values we want iterated over.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One thing you’ll see a lot in F# is pipelined expressions.  Pipelining is a common pattern for list operations, effectively saying “take the item on the left of the pipeline, and pass it as the “last parameter” on the right side of the pipeline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And naturally you can combine them.  In this example, we’ve filtered the initial list and passed the resulting list into the second one. AKA, a where clause.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Declaring a type. This declares a type called Person.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Creating an instance of a person.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 lot of the major benefits to an expressive language is one meant to be written quickly, and read just as quickly.</a:t>
            </a:r>
          </a:p>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Using a person.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Equality works like you’d expect it to, unlike C#.</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Cloning is quick.</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Deep cloning is just as easy!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Fundamentally, this allows for you to deal with the “this item has a value or does not.”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Declaring a type that works similarly to an enumeration.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 is all .NET all the time, so you aren’t having to rebuild everything from scratch.  You can use whatever libraries you like, EF if you want to, log4net, or whatever that you already know.</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closest equivalent is basically an abstract base class, and you add properties as you need them.</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Or not.</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Matching is handy against unions.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Or not.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Or not.</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Or not.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Starting with F# means starting from a script. An FSX-file is a script file written in F#.</a:t>
            </a:r>
          </a:p>
          <a:p>
            <a:pPr lvl="0">
              <a:spcBef>
                <a:spcPts val="0"/>
              </a:spcBef>
              <a:buNone/>
            </a:pPr>
            <a:r>
              <a:t/>
            </a:r>
            <a:endParaRPr/>
          </a:p>
          <a:p>
            <a:pPr lvl="0">
              <a:spcBef>
                <a:spcPts val="0"/>
              </a:spcBef>
              <a:buNone/>
            </a:pPr>
            <a:r>
              <a:rPr lang="en"/>
              <a:t>The first thing we’ll write is printfn “Hello World”</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Naturally, testing is a big part of what we want to do here.</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For now, focus on exploring the language through scripting. We’ll attack formal TDD when we’re compiling dlls and exes.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2" name="Shape 5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Let’s talk about actually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Let’s talk about actually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Printfn is a function call.</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second object is the parameter.</a:t>
            </a:r>
          </a:p>
          <a:p>
            <a:pPr lvl="0">
              <a:spcBef>
                <a:spcPts val="0"/>
              </a:spcBef>
              <a:buNone/>
            </a:pPr>
            <a:r>
              <a:t/>
            </a:r>
            <a:endParaRPr/>
          </a:p>
          <a:p>
            <a:pPr lvl="0" rtl="0">
              <a:spcBef>
                <a:spcPts val="0"/>
              </a:spcBef>
              <a:buNone/>
            </a:pPr>
            <a:r>
              <a:rPr lang="en"/>
              <a:t>Note: we’re already less code than C#.  We’re already 14 characters more concise! #Winning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unit result is similar to the “void”, except F# is functional, and so unlike C#, you can set something to that void.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rIns="91425" tIns="91425"/>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49" name="Shape 49"/>
          <p:cNvSpPr txBox="1"/>
          <p:nvPr>
            <p:ph type="title"/>
          </p:nvPr>
        </p:nvSpPr>
        <p:spPr>
          <a:xfrm>
            <a:off x="311700" y="743000"/>
            <a:ext cx="8520600" cy="2006400"/>
          </a:xfrm>
          <a:prstGeom prst="rect">
            <a:avLst/>
          </a:prstGeom>
        </p:spPr>
        <p:txBody>
          <a:bodyPr anchorCtr="0" anchor="b" bIns="91425" lIns="91425" rIns="91425" tIns="91425"/>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1"/>
            <a:ext cx="8520600" cy="13008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51" name="Shape 5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rIns="91425"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7" name="Shape 1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6" name="Shape 3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200" cy="15336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1" name="Shape 41"/>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23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fsharp.org/" TargetMode="External"/><Relationship Id="rId4" Type="http://schemas.openxmlformats.org/officeDocument/2006/relationships/hyperlink" Target="http://fsharpforfunandprofit.com/" TargetMode="External"/><Relationship Id="rId10" Type="http://schemas.openxmlformats.org/officeDocument/2006/relationships/hyperlink" Target="https://github.com/cmbrown1598/fsDemo" TargetMode="External"/><Relationship Id="rId9" Type="http://schemas.openxmlformats.org/officeDocument/2006/relationships/hyperlink" Target="https://docs.microsoft.com/en-us/dotnet/articles/fsharp/language-reference/" TargetMode="External"/><Relationship Id="rId5" Type="http://schemas.openxmlformats.org/officeDocument/2006/relationships/hyperlink" Target="https://en.wikibooks.org/wiki/F_Sharp_Programming" TargetMode="External"/><Relationship Id="rId6" Type="http://schemas.openxmlformats.org/officeDocument/2006/relationships/hyperlink" Target="https://suave.io/index.html" TargetMode="External"/><Relationship Id="rId7" Type="http://schemas.openxmlformats.org/officeDocument/2006/relationships/hyperlink" Target="http://fsharp.github.io/FSharp.Data/" TargetMode="External"/><Relationship Id="rId8" Type="http://schemas.openxmlformats.org/officeDocument/2006/relationships/hyperlink" Target="https://fslab.org/FSharp.Chart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485875" y="264475"/>
            <a:ext cx="8183700" cy="1473600"/>
          </a:xfrm>
          <a:prstGeom prst="rect">
            <a:avLst/>
          </a:prstGeom>
        </p:spPr>
        <p:txBody>
          <a:bodyPr anchorCtr="0" anchor="b" bIns="91425" lIns="91425" rIns="91425" tIns="91425">
            <a:noAutofit/>
          </a:bodyPr>
          <a:lstStyle/>
          <a:p>
            <a:pPr lvl="0">
              <a:spcBef>
                <a:spcPts val="0"/>
              </a:spcBef>
              <a:buNone/>
            </a:pPr>
            <a:r>
              <a:rPr lang="en"/>
              <a:t>Intro to F#</a:t>
            </a:r>
          </a:p>
        </p:txBody>
      </p:sp>
      <p:sp>
        <p:nvSpPr>
          <p:cNvPr id="59" name="Shape 59"/>
          <p:cNvSpPr txBox="1"/>
          <p:nvPr>
            <p:ph idx="1" type="subTitle"/>
          </p:nvPr>
        </p:nvSpPr>
        <p:spPr>
          <a:xfrm>
            <a:off x="485875" y="1738075"/>
            <a:ext cx="8183700" cy="861000"/>
          </a:xfrm>
          <a:prstGeom prst="rect">
            <a:avLst/>
          </a:prstGeom>
        </p:spPr>
        <p:txBody>
          <a:bodyPr anchorCtr="0" anchor="t" bIns="91425" lIns="91425" rIns="91425" tIns="91425">
            <a:noAutofit/>
          </a:bodyPr>
          <a:lstStyle/>
          <a:p>
            <a:pPr lvl="0">
              <a:spcBef>
                <a:spcPts val="0"/>
              </a:spcBef>
              <a:buNone/>
            </a:pPr>
            <a:r>
              <a:rPr lang="en"/>
              <a:t>Functional programming for the rest of us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How do I start?</a:t>
            </a:r>
          </a:p>
        </p:txBody>
      </p:sp>
      <p:sp>
        <p:nvSpPr>
          <p:cNvPr id="130" name="Shape 130"/>
          <p:cNvSpPr txBox="1"/>
          <p:nvPr>
            <p:ph idx="1" type="body"/>
          </p:nvPr>
        </p:nvSpPr>
        <p:spPr>
          <a:xfrm>
            <a:off x="311700" y="1152475"/>
            <a:ext cx="2871000" cy="512700"/>
          </a:xfrm>
          <a:prstGeom prst="rect">
            <a:avLst/>
          </a:prstGeom>
        </p:spPr>
        <p:txBody>
          <a:bodyPr anchorCtr="0" anchor="t" bIns="91425" lIns="91425" rIns="91425" tIns="91425">
            <a:noAutofit/>
          </a:bodyPr>
          <a:lstStyle/>
          <a:p>
            <a:pPr lvl="0" rtl="0">
              <a:spcBef>
                <a:spcPts val="0"/>
              </a:spcBef>
              <a:buNone/>
            </a:pPr>
            <a:r>
              <a:rPr b="1" lang="en"/>
              <a:t>With a script!</a:t>
            </a:r>
          </a:p>
        </p:txBody>
      </p:sp>
      <p:sp>
        <p:nvSpPr>
          <p:cNvPr id="131" name="Shape 131"/>
          <p:cNvSpPr txBox="1"/>
          <p:nvPr>
            <p:ph idx="1" type="body"/>
          </p:nvPr>
        </p:nvSpPr>
        <p:spPr>
          <a:xfrm>
            <a:off x="1041575" y="2569925"/>
            <a:ext cx="6989400" cy="16605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a:solidFill>
                  <a:srgbClr val="38761D"/>
                </a:solidFill>
                <a:latin typeface="Courier New"/>
                <a:ea typeface="Courier New"/>
                <a:cs typeface="Courier New"/>
                <a:sym typeface="Courier New"/>
              </a:rPr>
              <a:t>let result = </a:t>
            </a:r>
            <a:br>
              <a:rPr b="1" lang="en">
                <a:solidFill>
                  <a:srgbClr val="38761D"/>
                </a:solidFill>
                <a:latin typeface="Courier New"/>
                <a:ea typeface="Courier New"/>
                <a:cs typeface="Courier New"/>
                <a:sym typeface="Courier New"/>
              </a:rPr>
            </a:br>
            <a:r>
              <a:rPr b="1" lang="en">
                <a:solidFill>
                  <a:srgbClr val="38761D"/>
                </a:solidFill>
                <a:latin typeface="Courier New"/>
                <a:ea typeface="Courier New"/>
                <a:cs typeface="Courier New"/>
                <a:sym typeface="Courier New"/>
              </a:rPr>
              <a:t>    </a:t>
            </a:r>
            <a:r>
              <a:rPr b="1" lang="en">
                <a:solidFill>
                  <a:srgbClr val="38761D"/>
                </a:solidFill>
                <a:latin typeface="Courier New"/>
                <a:ea typeface="Courier New"/>
                <a:cs typeface="Courier New"/>
                <a:sym typeface="Courier New"/>
              </a:rPr>
              <a:t>printfn "Hello World"</a:t>
            </a:r>
          </a:p>
        </p:txBody>
      </p:sp>
      <p:sp>
        <p:nvSpPr>
          <p:cNvPr id="132" name="Shape 132"/>
          <p:cNvSpPr txBox="1"/>
          <p:nvPr>
            <p:ph idx="1" type="body"/>
          </p:nvPr>
        </p:nvSpPr>
        <p:spPr>
          <a:xfrm>
            <a:off x="1041575" y="2057225"/>
            <a:ext cx="6989400" cy="5127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a:solidFill>
                  <a:srgbClr val="0000FF"/>
                </a:solidFill>
                <a:latin typeface="Proxima Nova"/>
                <a:ea typeface="Proxima Nova"/>
                <a:cs typeface="Proxima Nova"/>
                <a:sym typeface="Proxima Nova"/>
              </a:rPr>
              <a:t>HelloWorld.fsx</a:t>
            </a:r>
          </a:p>
        </p:txBody>
      </p:sp>
      <p:sp>
        <p:nvSpPr>
          <p:cNvPr id="133" name="Shape 133"/>
          <p:cNvSpPr txBox="1"/>
          <p:nvPr/>
        </p:nvSpPr>
        <p:spPr>
          <a:xfrm>
            <a:off x="2154000" y="3450425"/>
            <a:ext cx="4097700" cy="623400"/>
          </a:xfrm>
          <a:prstGeom prst="rect">
            <a:avLst/>
          </a:prstGeom>
          <a:noFill/>
          <a:ln>
            <a:noFill/>
          </a:ln>
        </p:spPr>
        <p:txBody>
          <a:bodyPr anchorCtr="0" anchor="t" bIns="91425" lIns="91425" rIns="91425" tIns="91425">
            <a:noAutofit/>
          </a:bodyPr>
          <a:lstStyle/>
          <a:p>
            <a:pPr lvl="0" rtl="0">
              <a:spcBef>
                <a:spcPts val="0"/>
              </a:spcBef>
              <a:buNone/>
            </a:pPr>
            <a:r>
              <a:rPr lang="en">
                <a:latin typeface="Source Sans Pro"/>
                <a:ea typeface="Source Sans Pro"/>
                <a:cs typeface="Source Sans Pro"/>
                <a:sym typeface="Source Sans Pro"/>
              </a:rPr>
              <a:t>We have now assigned the variable “result” to the value “Unit”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What the heck is “let”</a:t>
            </a:r>
          </a:p>
        </p:txBody>
      </p:sp>
      <p:sp>
        <p:nvSpPr>
          <p:cNvPr id="139" name="Shape 139"/>
          <p:cNvSpPr txBox="1"/>
          <p:nvPr>
            <p:ph idx="1" type="body"/>
          </p:nvPr>
        </p:nvSpPr>
        <p:spPr>
          <a:xfrm>
            <a:off x="4755000" y="1581125"/>
            <a:ext cx="40773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fortyTwo = 42</a:t>
            </a:r>
          </a:p>
          <a:p>
            <a:pPr lvl="0" rtl="0">
              <a:spcBef>
                <a:spcPts val="0"/>
              </a:spcBef>
              <a:buNone/>
            </a:pPr>
            <a:r>
              <a:rPr lang="en">
                <a:solidFill>
                  <a:srgbClr val="666666"/>
                </a:solidFill>
                <a:latin typeface="Courier New"/>
                <a:ea typeface="Courier New"/>
                <a:cs typeface="Courier New"/>
                <a:sym typeface="Courier New"/>
              </a:rPr>
              <a:t>let twentyEight = times_4 7</a:t>
            </a:r>
          </a:p>
          <a:p>
            <a:pPr lvl="0" rtl="0">
              <a:spcBef>
                <a:spcPts val="0"/>
              </a:spcBef>
              <a:buNone/>
            </a:pPr>
            <a:r>
              <a:rPr lang="en">
                <a:solidFill>
                  <a:srgbClr val="666666"/>
                </a:solidFill>
                <a:latin typeface="Courier New"/>
                <a:ea typeface="Courier New"/>
                <a:cs typeface="Courier New"/>
                <a:sym typeface="Courier New"/>
              </a:rPr>
              <a:t>let squareAndAdd6To val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a:t>
            </a:r>
            <a:r>
              <a:rPr b="1" lang="en">
                <a:solidFill>
                  <a:srgbClr val="4A86E8"/>
                </a:solidFill>
                <a:latin typeface="Courier New"/>
                <a:ea typeface="Courier New"/>
                <a:cs typeface="Courier New"/>
                <a:sym typeface="Courier New"/>
              </a:rPr>
              <a:t>val * val + 6</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140" name="Shape 140"/>
          <p:cNvSpPr txBox="1"/>
          <p:nvPr>
            <p:ph idx="1" type="body"/>
          </p:nvPr>
        </p:nvSpPr>
        <p:spPr>
          <a:xfrm>
            <a:off x="311700" y="1068425"/>
            <a:ext cx="3462600" cy="3416400"/>
          </a:xfrm>
          <a:prstGeom prst="rect">
            <a:avLst/>
          </a:prstGeom>
        </p:spPr>
        <p:txBody>
          <a:bodyPr anchorCtr="0" anchor="t" bIns="91425" lIns="91425" rIns="91425" tIns="91425">
            <a:noAutofit/>
          </a:bodyPr>
          <a:lstStyle/>
          <a:p>
            <a:pPr lvl="0" rtl="0">
              <a:spcBef>
                <a:spcPts val="0"/>
              </a:spcBef>
              <a:buNone/>
            </a:pPr>
            <a:r>
              <a:rPr lang="en"/>
              <a:t>The </a:t>
            </a:r>
            <a:r>
              <a:rPr b="1" lang="en"/>
              <a:t>let </a:t>
            </a:r>
            <a:r>
              <a:rPr lang="en"/>
              <a:t>keyword is an assignment operator. It gives names to things.</a:t>
            </a:r>
          </a:p>
          <a:p>
            <a:pPr lvl="0" rtl="0">
              <a:spcBef>
                <a:spcPts val="0"/>
              </a:spcBef>
              <a:buNone/>
            </a:pPr>
            <a:r>
              <a:rPr lang="en"/>
              <a:t>Like values</a:t>
            </a:r>
            <a:br>
              <a:rPr lang="en"/>
            </a:br>
            <a:r>
              <a:rPr lang="en"/>
              <a:t>or results of functions.</a:t>
            </a:r>
            <a:br>
              <a:rPr lang="en"/>
            </a:br>
            <a:r>
              <a:rPr lang="en"/>
              <a:t>or functions themselves.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Let Keyword : Unlocked</a:t>
            </a:r>
          </a:p>
        </p:txBody>
      </p:sp>
      <p:pic>
        <p:nvPicPr>
          <p:cNvPr id="146" name="Shape 146"/>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Tuples, triples, etc.</a:t>
            </a:r>
          </a:p>
        </p:txBody>
      </p:sp>
      <p:sp>
        <p:nvSpPr>
          <p:cNvPr id="152" name="Shape 152"/>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a:t>
            </a:r>
            <a:r>
              <a:rPr b="1" lang="en">
                <a:solidFill>
                  <a:srgbClr val="4A86E8"/>
                </a:solidFill>
                <a:latin typeface="Courier New"/>
                <a:ea typeface="Courier New"/>
                <a:cs typeface="Courier New"/>
                <a:sym typeface="Courier New"/>
              </a:rPr>
              <a:t>myFirstTuple </a:t>
            </a:r>
            <a:r>
              <a:rPr lang="en">
                <a:solidFill>
                  <a:srgbClr val="666666"/>
                </a:solidFill>
                <a:latin typeface="Courier New"/>
                <a:ea typeface="Courier New"/>
                <a:cs typeface="Courier New"/>
                <a:sym typeface="Courier New"/>
              </a:rPr>
              <a:t>= (5, 4)</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val </a:t>
            </a:r>
            <a:r>
              <a:rPr b="1" lang="en">
                <a:solidFill>
                  <a:srgbClr val="4A86E8"/>
                </a:solidFill>
                <a:latin typeface="Courier New"/>
                <a:ea typeface="Courier New"/>
                <a:cs typeface="Courier New"/>
                <a:sym typeface="Courier New"/>
              </a:rPr>
              <a:t>myFirstTuple </a:t>
            </a:r>
            <a:r>
              <a:rPr lang="en">
                <a:solidFill>
                  <a:srgbClr val="666666"/>
                </a:solidFill>
                <a:latin typeface="Courier New"/>
                <a:ea typeface="Courier New"/>
                <a:cs typeface="Courier New"/>
                <a:sym typeface="Courier New"/>
              </a:rPr>
              <a:t>: int * int = (5, 4)</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153" name="Shape 153"/>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 tuple is a great way to quickly associate two or more pieces of data together.</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Tuples, triples, etc.</a:t>
            </a:r>
          </a:p>
        </p:txBody>
      </p:sp>
      <p:sp>
        <p:nvSpPr>
          <p:cNvPr id="159" name="Shape 159"/>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myFirstTuple = (</a:t>
            </a:r>
            <a:r>
              <a:rPr b="1" lang="en">
                <a:solidFill>
                  <a:srgbClr val="38761D"/>
                </a:solidFill>
                <a:latin typeface="Courier New"/>
                <a:ea typeface="Courier New"/>
                <a:cs typeface="Courier New"/>
                <a:sym typeface="Courier New"/>
              </a:rPr>
              <a:t>5</a:t>
            </a:r>
            <a:r>
              <a:rPr lang="en">
                <a:solidFill>
                  <a:srgbClr val="666666"/>
                </a:solidFill>
                <a:latin typeface="Courier New"/>
                <a:ea typeface="Courier New"/>
                <a:cs typeface="Courier New"/>
                <a:sym typeface="Courier New"/>
              </a:rPr>
              <a:t>, </a:t>
            </a:r>
            <a:r>
              <a:rPr b="1" lang="en">
                <a:solidFill>
                  <a:srgbClr val="4A86E8"/>
                </a:solidFill>
                <a:latin typeface="Courier New"/>
                <a:ea typeface="Courier New"/>
                <a:cs typeface="Courier New"/>
                <a:sym typeface="Courier New"/>
              </a:rPr>
              <a:t>“I’m all about that bass”</a:t>
            </a:r>
            <a:r>
              <a:rPr lang="en">
                <a:solidFill>
                  <a:srgbClr val="666666"/>
                </a:solidFill>
                <a:latin typeface="Courier New"/>
                <a:ea typeface="Courier New"/>
                <a:cs typeface="Courier New"/>
                <a:sym typeface="Courier New"/>
              </a:rPr>
              <a:t>)</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a:t>
            </a:r>
            <a:r>
              <a:rPr b="1" lang="en">
                <a:solidFill>
                  <a:srgbClr val="38761D"/>
                </a:solidFill>
                <a:latin typeface="Courier New"/>
                <a:ea typeface="Courier New"/>
                <a:cs typeface="Courier New"/>
                <a:sym typeface="Courier New"/>
              </a:rPr>
              <a:t>firstItem</a:t>
            </a:r>
            <a:r>
              <a:rPr lang="en">
                <a:solidFill>
                  <a:srgbClr val="666666"/>
                </a:solidFill>
                <a:latin typeface="Courier New"/>
                <a:ea typeface="Courier New"/>
                <a:cs typeface="Courier New"/>
                <a:sym typeface="Courier New"/>
              </a:rPr>
              <a:t>, </a:t>
            </a:r>
            <a:r>
              <a:rPr b="1" lang="en">
                <a:solidFill>
                  <a:srgbClr val="4A86E8"/>
                </a:solidFill>
                <a:latin typeface="Courier New"/>
                <a:ea typeface="Courier New"/>
                <a:cs typeface="Courier New"/>
                <a:sym typeface="Courier New"/>
              </a:rPr>
              <a:t>secondItem </a:t>
            </a:r>
            <a:r>
              <a:rPr lang="en">
                <a:solidFill>
                  <a:srgbClr val="666666"/>
                </a:solidFill>
                <a:latin typeface="Courier New"/>
                <a:ea typeface="Courier New"/>
                <a:cs typeface="Courier New"/>
                <a:sym typeface="Courier New"/>
              </a:rPr>
              <a:t>= myFirstTuple</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anotherTuple = (item1, item2)</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160" name="Shape 160"/>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 tuple is a great way to quickly associate two or more pieces of data together.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Tuples, triples, etc.</a:t>
            </a:r>
          </a:p>
        </p:txBody>
      </p:sp>
      <p:sp>
        <p:nvSpPr>
          <p:cNvPr id="166" name="Shape 166"/>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myTriple = (</a:t>
            </a:r>
            <a:r>
              <a:rPr b="1" lang="en">
                <a:solidFill>
                  <a:srgbClr val="38761D"/>
                </a:solidFill>
                <a:latin typeface="Courier New"/>
                <a:ea typeface="Courier New"/>
                <a:cs typeface="Courier New"/>
                <a:sym typeface="Courier New"/>
              </a:rPr>
              <a:t>5</a:t>
            </a:r>
            <a:r>
              <a:rPr lang="en">
                <a:solidFill>
                  <a:srgbClr val="666666"/>
                </a:solidFill>
                <a:latin typeface="Courier New"/>
                <a:ea typeface="Courier New"/>
                <a:cs typeface="Courier New"/>
                <a:sym typeface="Courier New"/>
              </a:rPr>
              <a:t>, [“this”;”is a list”], </a:t>
            </a:r>
            <a:r>
              <a:rPr b="1" lang="en">
                <a:solidFill>
                  <a:srgbClr val="A61C00"/>
                </a:solidFill>
                <a:latin typeface="Courier New"/>
                <a:ea typeface="Courier New"/>
                <a:cs typeface="Courier New"/>
                <a:sym typeface="Courier New"/>
              </a:rPr>
              <a:t>1.41</a:t>
            </a:r>
            <a:r>
              <a:rPr lang="en">
                <a:solidFill>
                  <a:srgbClr val="666666"/>
                </a:solidFill>
                <a:latin typeface="Courier New"/>
                <a:ea typeface="Courier New"/>
                <a:cs typeface="Courier New"/>
                <a:sym typeface="Courier New"/>
              </a:rPr>
              <a:t>)</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a:t>
            </a:r>
            <a:r>
              <a:rPr b="1" lang="en">
                <a:solidFill>
                  <a:srgbClr val="38761D"/>
                </a:solidFill>
                <a:latin typeface="Courier New"/>
                <a:ea typeface="Courier New"/>
                <a:cs typeface="Courier New"/>
                <a:sym typeface="Courier New"/>
              </a:rPr>
              <a:t>item1</a:t>
            </a:r>
            <a:r>
              <a:rPr lang="en">
                <a:solidFill>
                  <a:srgbClr val="666666"/>
                </a:solidFill>
                <a:latin typeface="Courier New"/>
                <a:ea typeface="Courier New"/>
                <a:cs typeface="Courier New"/>
                <a:sym typeface="Courier New"/>
              </a:rPr>
              <a:t>, _, </a:t>
            </a:r>
            <a:r>
              <a:rPr b="1" lang="en">
                <a:solidFill>
                  <a:srgbClr val="A61C00"/>
                </a:solidFill>
                <a:latin typeface="Courier New"/>
                <a:ea typeface="Courier New"/>
                <a:cs typeface="Courier New"/>
                <a:sym typeface="Courier New"/>
              </a:rPr>
              <a:t>item3 </a:t>
            </a:r>
            <a:r>
              <a:rPr lang="en">
                <a:solidFill>
                  <a:srgbClr val="666666"/>
                </a:solidFill>
                <a:latin typeface="Courier New"/>
                <a:ea typeface="Courier New"/>
                <a:cs typeface="Courier New"/>
                <a:sym typeface="Courier New"/>
              </a:rPr>
              <a:t>= myTriple</a:t>
            </a:r>
            <a:br>
              <a:rPr lang="en">
                <a:solidFill>
                  <a:srgbClr val="666666"/>
                </a:solidFill>
                <a:latin typeface="Courier New"/>
                <a:ea typeface="Courier New"/>
                <a:cs typeface="Courier New"/>
                <a:sym typeface="Courier New"/>
              </a:rPr>
            </a:b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167" name="Shape 167"/>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 tuple is a great way to quickly associate two or more pieces of data together.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Tuples, triples, etc.</a:t>
            </a:r>
          </a:p>
        </p:txBody>
      </p:sp>
      <p:sp>
        <p:nvSpPr>
          <p:cNvPr id="173" name="Shape 173"/>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x = (45, 43)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y = (45, 43)</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z = (x = y) // true!</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174" name="Shape 174"/>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 tuple is a great way to quickly associate two or more pieces of data together.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Tuples : Unlocked</a:t>
            </a:r>
          </a:p>
        </p:txBody>
      </p:sp>
      <p:pic>
        <p:nvPicPr>
          <p:cNvPr id="180" name="Shape 180"/>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Indenting and whitespace</a:t>
            </a:r>
          </a:p>
        </p:txBody>
      </p:sp>
      <p:sp>
        <p:nvSpPr>
          <p:cNvPr id="186" name="Shape 186"/>
          <p:cNvSpPr txBox="1"/>
          <p:nvPr>
            <p:ph idx="1" type="body"/>
          </p:nvPr>
        </p:nvSpPr>
        <p:spPr>
          <a:xfrm>
            <a:off x="3513100" y="1581125"/>
            <a:ext cx="53193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function argument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a:t>
            </a:r>
            <a:r>
              <a:rPr b="1" lang="en">
                <a:solidFill>
                  <a:srgbClr val="4A86E8"/>
                </a:solidFill>
                <a:latin typeface="Courier New"/>
                <a:ea typeface="Courier New"/>
                <a:cs typeface="Courier New"/>
                <a:sym typeface="Courier New"/>
              </a:rPr>
              <a:t>let function-scoped = 42</a:t>
            </a:r>
            <a:br>
              <a:rPr b="1"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another-scoped = 21</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outer-scoped = “Steven U”</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187" name="Shape 187"/>
          <p:cNvSpPr txBox="1"/>
          <p:nvPr>
            <p:ph idx="1" type="body"/>
          </p:nvPr>
        </p:nvSpPr>
        <p:spPr>
          <a:xfrm>
            <a:off x="311700" y="1068425"/>
            <a:ext cx="3462600" cy="3416400"/>
          </a:xfrm>
          <a:prstGeom prst="rect">
            <a:avLst/>
          </a:prstGeom>
        </p:spPr>
        <p:txBody>
          <a:bodyPr anchorCtr="0" anchor="t" bIns="91425" lIns="91425" rIns="91425" tIns="91425">
            <a:noAutofit/>
          </a:bodyPr>
          <a:lstStyle/>
          <a:p>
            <a:pPr lvl="0" rtl="0">
              <a:spcBef>
                <a:spcPts val="0"/>
              </a:spcBef>
              <a:buNone/>
            </a:pPr>
            <a:r>
              <a:rPr lang="en"/>
              <a:t>Unlike many languages, whitespace MATTERS when writing in F# code.</a:t>
            </a:r>
          </a:p>
        </p:txBody>
      </p:sp>
      <p:cxnSp>
        <p:nvCxnSpPr>
          <p:cNvPr id="188" name="Shape 188"/>
          <p:cNvCxnSpPr/>
          <p:nvPr/>
        </p:nvCxnSpPr>
        <p:spPr>
          <a:xfrm flipH="1" rot="10800000">
            <a:off x="2707625" y="2251350"/>
            <a:ext cx="1048200" cy="1125900"/>
          </a:xfrm>
          <a:prstGeom prst="straightConnector1">
            <a:avLst/>
          </a:prstGeom>
          <a:noFill/>
          <a:ln cap="flat" cmpd="sng" w="38100">
            <a:solidFill>
              <a:schemeClr val="dk2"/>
            </a:solidFill>
            <a:prstDash val="solid"/>
            <a:round/>
            <a:headEnd len="lg" w="lg" type="none"/>
            <a:tailEnd len="lg" w="lg" type="triangle"/>
          </a:ln>
        </p:spPr>
      </p:cxnSp>
      <p:sp>
        <p:nvSpPr>
          <p:cNvPr id="189" name="Shape 189"/>
          <p:cNvSpPr txBox="1"/>
          <p:nvPr/>
        </p:nvSpPr>
        <p:spPr>
          <a:xfrm>
            <a:off x="1300425" y="3464575"/>
            <a:ext cx="1999200" cy="786000"/>
          </a:xfrm>
          <a:prstGeom prst="rect">
            <a:avLst/>
          </a:prstGeom>
          <a:noFill/>
          <a:ln>
            <a:noFill/>
          </a:ln>
        </p:spPr>
        <p:txBody>
          <a:bodyPr anchorCtr="0" anchor="t" bIns="91425" lIns="91425" rIns="91425" tIns="91425">
            <a:noAutofit/>
          </a:bodyPr>
          <a:lstStyle/>
          <a:p>
            <a:pPr lvl="0">
              <a:spcBef>
                <a:spcPts val="0"/>
              </a:spcBef>
              <a:buNone/>
            </a:pPr>
            <a:r>
              <a:rPr lang="en"/>
              <a:t>NOTE: 4 spaces imply a variable within the scope of the “function”.</a:t>
            </a:r>
          </a:p>
        </p:txBody>
      </p:sp>
      <p:cxnSp>
        <p:nvCxnSpPr>
          <p:cNvPr id="190" name="Shape 190"/>
          <p:cNvCxnSpPr/>
          <p:nvPr/>
        </p:nvCxnSpPr>
        <p:spPr>
          <a:xfrm>
            <a:off x="3633525" y="2251350"/>
            <a:ext cx="539400" cy="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Indenting and whitespace</a:t>
            </a:r>
          </a:p>
        </p:txBody>
      </p:sp>
      <p:sp>
        <p:nvSpPr>
          <p:cNvPr id="196" name="Shape 196"/>
          <p:cNvSpPr txBox="1"/>
          <p:nvPr>
            <p:ph idx="1" type="body"/>
          </p:nvPr>
        </p:nvSpPr>
        <p:spPr>
          <a:xfrm>
            <a:off x="3513100" y="1581125"/>
            <a:ext cx="53193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function argument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subfunction arg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a:t>
            </a:r>
            <a:r>
              <a:rPr b="1" lang="en">
                <a:solidFill>
                  <a:srgbClr val="4A86E8"/>
                </a:solidFill>
                <a:latin typeface="Courier New"/>
                <a:ea typeface="Courier New"/>
                <a:cs typeface="Courier New"/>
                <a:sym typeface="Courier New"/>
              </a:rPr>
              <a:t>let deeply-scoped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outer = subfunction “StevenU”</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197" name="Shape 197"/>
          <p:cNvSpPr txBox="1"/>
          <p:nvPr>
            <p:ph idx="1" type="body"/>
          </p:nvPr>
        </p:nvSpPr>
        <p:spPr>
          <a:xfrm>
            <a:off x="311700" y="1068425"/>
            <a:ext cx="3462600" cy="3416400"/>
          </a:xfrm>
          <a:prstGeom prst="rect">
            <a:avLst/>
          </a:prstGeom>
        </p:spPr>
        <p:txBody>
          <a:bodyPr anchorCtr="0" anchor="t" bIns="91425" lIns="91425" rIns="91425" tIns="91425">
            <a:noAutofit/>
          </a:bodyPr>
          <a:lstStyle/>
          <a:p>
            <a:pPr lvl="0" rtl="0">
              <a:spcBef>
                <a:spcPts val="0"/>
              </a:spcBef>
              <a:buNone/>
            </a:pPr>
            <a:r>
              <a:rPr lang="en"/>
              <a:t>Unlike many languages, whitespace MATTERS when writing in F# code.</a:t>
            </a:r>
          </a:p>
        </p:txBody>
      </p:sp>
      <p:cxnSp>
        <p:nvCxnSpPr>
          <p:cNvPr id="198" name="Shape 198"/>
          <p:cNvCxnSpPr/>
          <p:nvPr/>
        </p:nvCxnSpPr>
        <p:spPr>
          <a:xfrm flipH="1" rot="10800000">
            <a:off x="2707625" y="2562150"/>
            <a:ext cx="1067400" cy="815100"/>
          </a:xfrm>
          <a:prstGeom prst="straightConnector1">
            <a:avLst/>
          </a:prstGeom>
          <a:noFill/>
          <a:ln cap="flat" cmpd="sng" w="38100">
            <a:solidFill>
              <a:schemeClr val="dk2"/>
            </a:solidFill>
            <a:prstDash val="solid"/>
            <a:round/>
            <a:headEnd len="lg" w="lg" type="none"/>
            <a:tailEnd len="lg" w="lg" type="triangle"/>
          </a:ln>
        </p:spPr>
      </p:cxnSp>
      <p:sp>
        <p:nvSpPr>
          <p:cNvPr id="199" name="Shape 199"/>
          <p:cNvSpPr txBox="1"/>
          <p:nvPr/>
        </p:nvSpPr>
        <p:spPr>
          <a:xfrm>
            <a:off x="1300425" y="3464575"/>
            <a:ext cx="1999200" cy="786000"/>
          </a:xfrm>
          <a:prstGeom prst="rect">
            <a:avLst/>
          </a:prstGeom>
          <a:noFill/>
          <a:ln>
            <a:noFill/>
          </a:ln>
        </p:spPr>
        <p:txBody>
          <a:bodyPr anchorCtr="0" anchor="t" bIns="91425" lIns="91425" rIns="91425" tIns="91425">
            <a:noAutofit/>
          </a:bodyPr>
          <a:lstStyle/>
          <a:p>
            <a:pPr lvl="0" rtl="0">
              <a:spcBef>
                <a:spcPts val="0"/>
              </a:spcBef>
              <a:buNone/>
            </a:pPr>
            <a:r>
              <a:rPr lang="en"/>
              <a:t>Again,</a:t>
            </a:r>
            <a:r>
              <a:rPr lang="en"/>
              <a:t> 4 spaces deeper show a variable within the scope of the “subfunction”.</a:t>
            </a:r>
          </a:p>
        </p:txBody>
      </p:sp>
      <p:cxnSp>
        <p:nvCxnSpPr>
          <p:cNvPr id="200" name="Shape 200"/>
          <p:cNvCxnSpPr/>
          <p:nvPr/>
        </p:nvCxnSpPr>
        <p:spPr>
          <a:xfrm>
            <a:off x="3594700" y="2562150"/>
            <a:ext cx="1112100" cy="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Why F#?</a:t>
            </a:r>
          </a:p>
        </p:txBody>
      </p:sp>
      <p:sp>
        <p:nvSpPr>
          <p:cNvPr id="65" name="Shape 65"/>
          <p:cNvSpPr txBox="1"/>
          <p:nvPr>
            <p:ph idx="1" type="body"/>
          </p:nvPr>
        </p:nvSpPr>
        <p:spPr>
          <a:xfrm>
            <a:off x="311700" y="1152475"/>
            <a:ext cx="3462600" cy="3416400"/>
          </a:xfrm>
          <a:prstGeom prst="rect">
            <a:avLst/>
          </a:prstGeom>
        </p:spPr>
        <p:txBody>
          <a:bodyPr anchorCtr="0" anchor="t" bIns="91425" lIns="91425" rIns="91425" tIns="91425">
            <a:noAutofit/>
          </a:bodyPr>
          <a:lstStyle/>
          <a:p>
            <a:pPr lvl="0">
              <a:spcBef>
                <a:spcPts val="0"/>
              </a:spcBef>
              <a:buNone/>
            </a:pPr>
            <a:r>
              <a:rPr b="1" lang="en"/>
              <a:t>Concisene</a:t>
            </a:r>
            <a:r>
              <a:rPr b="1" lang="en"/>
              <a:t>ss</a:t>
            </a:r>
          </a:p>
          <a:p>
            <a:pPr lvl="0">
              <a:spcBef>
                <a:spcPts val="0"/>
              </a:spcBef>
              <a:buNone/>
            </a:pPr>
            <a:r>
              <a:rPr lang="en"/>
              <a:t>Functional First</a:t>
            </a:r>
          </a:p>
          <a:p>
            <a:pPr lvl="0">
              <a:spcBef>
                <a:spcPts val="0"/>
              </a:spcBef>
              <a:buNone/>
            </a:pPr>
            <a:r>
              <a:rPr lang="en"/>
              <a:t>Expressive</a:t>
            </a:r>
          </a:p>
          <a:p>
            <a:pPr lvl="0">
              <a:spcBef>
                <a:spcPts val="0"/>
              </a:spcBef>
              <a:buNone/>
            </a:pPr>
            <a:r>
              <a:rPr lang="en"/>
              <a:t>Complete</a:t>
            </a:r>
          </a:p>
          <a:p>
            <a:pPr lvl="0" rtl="0">
              <a:spcBef>
                <a:spcPts val="0"/>
              </a:spcBef>
              <a:buNone/>
            </a:pPr>
            <a:r>
              <a:t/>
            </a:r>
            <a:endParaRPr/>
          </a:p>
        </p:txBody>
      </p:sp>
      <p:sp>
        <p:nvSpPr>
          <p:cNvPr id="66" name="Shape 66"/>
          <p:cNvSpPr txBox="1"/>
          <p:nvPr>
            <p:ph idx="1" type="body"/>
          </p:nvPr>
        </p:nvSpPr>
        <p:spPr>
          <a:xfrm>
            <a:off x="4739475" y="1152475"/>
            <a:ext cx="3462600" cy="3416400"/>
          </a:xfrm>
          <a:prstGeom prst="rect">
            <a:avLst/>
          </a:prstGeom>
        </p:spPr>
        <p:txBody>
          <a:bodyPr anchorCtr="0" anchor="t" bIns="91425" lIns="91425" rIns="91425" tIns="91425">
            <a:noAutofit/>
          </a:bodyPr>
          <a:lstStyle/>
          <a:p>
            <a:pPr lvl="0">
              <a:spcBef>
                <a:spcPts val="0"/>
              </a:spcBef>
              <a:buNone/>
            </a:pPr>
            <a:r>
              <a:rPr b="1" lang="en"/>
              <a:t>It just takes less code to do the same thing in F# than it does in near every other .NET language.</a:t>
            </a:r>
          </a:p>
          <a:p>
            <a:pPr lvl="0" rtl="0">
              <a:spcBef>
                <a:spcPts val="0"/>
              </a:spcBef>
              <a:buNone/>
            </a:pPr>
            <a:r>
              <a:rPr b="1" lang="en"/>
              <a:t>No code noise like braces / brackets everywhere, and type inference keeps extra words out of there!</a:t>
            </a:r>
          </a:p>
          <a:p>
            <a:pPr lvl="0" rt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Indenting and whitespace</a:t>
            </a:r>
          </a:p>
        </p:txBody>
      </p:sp>
      <p:sp>
        <p:nvSpPr>
          <p:cNvPr id="206" name="Shape 206"/>
          <p:cNvSpPr txBox="1"/>
          <p:nvPr>
            <p:ph idx="1" type="body"/>
          </p:nvPr>
        </p:nvSpPr>
        <p:spPr>
          <a:xfrm>
            <a:off x="3513100" y="1581125"/>
            <a:ext cx="53193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function argument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a:t>
            </a:r>
            <a:r>
              <a:rPr b="1" lang="en">
                <a:solidFill>
                  <a:srgbClr val="4A86E8"/>
                </a:solidFill>
                <a:latin typeface="Courier New"/>
                <a:ea typeface="Courier New"/>
                <a:cs typeface="Courier New"/>
                <a:sym typeface="Courier New"/>
              </a:rPr>
              <a:t>subfunction </a:t>
            </a:r>
            <a:r>
              <a:rPr lang="en">
                <a:solidFill>
                  <a:srgbClr val="666666"/>
                </a:solidFill>
                <a:latin typeface="Courier New"/>
                <a:ea typeface="Courier New"/>
                <a:cs typeface="Courier New"/>
                <a:sym typeface="Courier New"/>
              </a:rPr>
              <a:t>arg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deeply-scoped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outer = </a:t>
            </a:r>
            <a:r>
              <a:rPr b="1" lang="en">
                <a:solidFill>
                  <a:srgbClr val="4A86E8"/>
                </a:solidFill>
                <a:latin typeface="Courier New"/>
                <a:ea typeface="Courier New"/>
                <a:cs typeface="Courier New"/>
                <a:sym typeface="Courier New"/>
              </a:rPr>
              <a:t>subfunction </a:t>
            </a:r>
            <a:r>
              <a:rPr lang="en">
                <a:solidFill>
                  <a:srgbClr val="666666"/>
                </a:solidFill>
                <a:latin typeface="Courier New"/>
                <a:ea typeface="Courier New"/>
                <a:cs typeface="Courier New"/>
                <a:sym typeface="Courier New"/>
              </a:rPr>
              <a:t>“StevenU”</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207" name="Shape 207"/>
          <p:cNvSpPr txBox="1"/>
          <p:nvPr>
            <p:ph idx="1" type="body"/>
          </p:nvPr>
        </p:nvSpPr>
        <p:spPr>
          <a:xfrm>
            <a:off x="311700" y="1068425"/>
            <a:ext cx="3462600" cy="3416400"/>
          </a:xfrm>
          <a:prstGeom prst="rect">
            <a:avLst/>
          </a:prstGeom>
        </p:spPr>
        <p:txBody>
          <a:bodyPr anchorCtr="0" anchor="t" bIns="91425" lIns="91425" rIns="91425" tIns="91425">
            <a:noAutofit/>
          </a:bodyPr>
          <a:lstStyle/>
          <a:p>
            <a:pPr lvl="0" rtl="0">
              <a:spcBef>
                <a:spcPts val="0"/>
              </a:spcBef>
              <a:buNone/>
            </a:pPr>
            <a:r>
              <a:rPr lang="en"/>
              <a:t>Unlike many languages, whitespace MATTERS when writing in F# code.</a:t>
            </a:r>
          </a:p>
        </p:txBody>
      </p:sp>
      <p:cxnSp>
        <p:nvCxnSpPr>
          <p:cNvPr id="208" name="Shape 208"/>
          <p:cNvCxnSpPr/>
          <p:nvPr/>
        </p:nvCxnSpPr>
        <p:spPr>
          <a:xfrm flipH="1" rot="10800000">
            <a:off x="4823250" y="2853100"/>
            <a:ext cx="1232400" cy="1077300"/>
          </a:xfrm>
          <a:prstGeom prst="straightConnector1">
            <a:avLst/>
          </a:prstGeom>
          <a:noFill/>
          <a:ln cap="flat" cmpd="sng" w="38100">
            <a:solidFill>
              <a:schemeClr val="dk2"/>
            </a:solidFill>
            <a:prstDash val="solid"/>
            <a:round/>
            <a:headEnd len="lg" w="lg" type="none"/>
            <a:tailEnd len="lg" w="lg" type="triangle"/>
          </a:ln>
        </p:spPr>
      </p:cxnSp>
      <p:sp>
        <p:nvSpPr>
          <p:cNvPr id="209" name="Shape 209"/>
          <p:cNvSpPr txBox="1"/>
          <p:nvPr/>
        </p:nvSpPr>
        <p:spPr>
          <a:xfrm>
            <a:off x="3891575" y="3930400"/>
            <a:ext cx="3978900" cy="786000"/>
          </a:xfrm>
          <a:prstGeom prst="rect">
            <a:avLst/>
          </a:prstGeom>
          <a:noFill/>
          <a:ln>
            <a:noFill/>
          </a:ln>
        </p:spPr>
        <p:txBody>
          <a:bodyPr anchorCtr="0" anchor="t" bIns="91425" lIns="91425" rIns="91425" tIns="91425">
            <a:noAutofit/>
          </a:bodyPr>
          <a:lstStyle/>
          <a:p>
            <a:pPr lvl="0" rtl="0">
              <a:spcBef>
                <a:spcPts val="0"/>
              </a:spcBef>
              <a:buNone/>
            </a:pPr>
            <a:r>
              <a:rPr lang="en"/>
              <a:t>And “subfunction” is callable within the scope of the parent.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Indenting and whitespace</a:t>
            </a:r>
          </a:p>
        </p:txBody>
      </p:sp>
      <p:sp>
        <p:nvSpPr>
          <p:cNvPr id="215" name="Shape 215"/>
          <p:cNvSpPr txBox="1"/>
          <p:nvPr>
            <p:ph idx="1" type="body"/>
          </p:nvPr>
        </p:nvSpPr>
        <p:spPr>
          <a:xfrm>
            <a:off x="3513100" y="1581125"/>
            <a:ext cx="53193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function argument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subfunction arg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deeply-scoped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outer = subfunction “StevenU”</a:t>
            </a:r>
          </a:p>
          <a:p>
            <a:pPr lvl="0" rtl="0">
              <a:spcBef>
                <a:spcPts val="0"/>
              </a:spcBef>
              <a:buNone/>
            </a:pPr>
            <a:r>
              <a:rPr lang="en">
                <a:solidFill>
                  <a:srgbClr val="666666"/>
                </a:solidFill>
                <a:latin typeface="Courier New"/>
                <a:ea typeface="Courier New"/>
                <a:cs typeface="Courier New"/>
                <a:sym typeface="Courier New"/>
              </a:rPr>
              <a:t>let broken = </a:t>
            </a:r>
            <a:r>
              <a:rPr b="1" lang="en">
                <a:solidFill>
                  <a:srgbClr val="FF0000"/>
                </a:solidFill>
                <a:latin typeface="Courier New"/>
                <a:ea typeface="Courier New"/>
                <a:cs typeface="Courier New"/>
                <a:sym typeface="Courier New"/>
              </a:rPr>
              <a:t>subfunction </a:t>
            </a:r>
            <a:r>
              <a:rPr lang="en">
                <a:solidFill>
                  <a:srgbClr val="666666"/>
                </a:solidFill>
                <a:latin typeface="Courier New"/>
                <a:ea typeface="Courier New"/>
                <a:cs typeface="Courier New"/>
                <a:sym typeface="Courier New"/>
              </a:rPr>
              <a:t>“No can do”</a:t>
            </a:r>
          </a:p>
          <a:p>
            <a:pPr lvl="0" rtl="0">
              <a:spcBef>
                <a:spcPts val="0"/>
              </a:spcBef>
              <a:buNone/>
            </a:pPr>
            <a:r>
              <a:t/>
            </a:r>
            <a:endParaRPr b="1">
              <a:solidFill>
                <a:srgbClr val="38761D"/>
              </a:solidFill>
              <a:latin typeface="Courier New"/>
              <a:ea typeface="Courier New"/>
              <a:cs typeface="Courier New"/>
              <a:sym typeface="Courier New"/>
            </a:endParaRPr>
          </a:p>
        </p:txBody>
      </p:sp>
      <p:sp>
        <p:nvSpPr>
          <p:cNvPr id="216" name="Shape 216"/>
          <p:cNvSpPr txBox="1"/>
          <p:nvPr>
            <p:ph idx="1" type="body"/>
          </p:nvPr>
        </p:nvSpPr>
        <p:spPr>
          <a:xfrm>
            <a:off x="311700" y="1068425"/>
            <a:ext cx="3462600" cy="3416400"/>
          </a:xfrm>
          <a:prstGeom prst="rect">
            <a:avLst/>
          </a:prstGeom>
        </p:spPr>
        <p:txBody>
          <a:bodyPr anchorCtr="0" anchor="t" bIns="91425" lIns="91425" rIns="91425" tIns="91425">
            <a:noAutofit/>
          </a:bodyPr>
          <a:lstStyle/>
          <a:p>
            <a:pPr lvl="0" rtl="0">
              <a:spcBef>
                <a:spcPts val="0"/>
              </a:spcBef>
              <a:buNone/>
            </a:pPr>
            <a:r>
              <a:rPr lang="en"/>
              <a:t>Unlike many languages, whitespace MATTERS when writing in F# code.</a:t>
            </a:r>
          </a:p>
        </p:txBody>
      </p:sp>
      <p:cxnSp>
        <p:nvCxnSpPr>
          <p:cNvPr id="217" name="Shape 217"/>
          <p:cNvCxnSpPr/>
          <p:nvPr/>
        </p:nvCxnSpPr>
        <p:spPr>
          <a:xfrm flipH="1" rot="10800000">
            <a:off x="4823250" y="3445300"/>
            <a:ext cx="524100" cy="485100"/>
          </a:xfrm>
          <a:prstGeom prst="straightConnector1">
            <a:avLst/>
          </a:prstGeom>
          <a:noFill/>
          <a:ln cap="flat" cmpd="sng" w="38100">
            <a:solidFill>
              <a:schemeClr val="dk2"/>
            </a:solidFill>
            <a:prstDash val="solid"/>
            <a:round/>
            <a:headEnd len="lg" w="lg" type="none"/>
            <a:tailEnd len="lg" w="lg" type="triangle"/>
          </a:ln>
        </p:spPr>
      </p:cxnSp>
      <p:sp>
        <p:nvSpPr>
          <p:cNvPr id="218" name="Shape 218"/>
          <p:cNvSpPr txBox="1"/>
          <p:nvPr/>
        </p:nvSpPr>
        <p:spPr>
          <a:xfrm>
            <a:off x="3891575" y="3930400"/>
            <a:ext cx="3978900" cy="786000"/>
          </a:xfrm>
          <a:prstGeom prst="rect">
            <a:avLst/>
          </a:prstGeom>
          <a:noFill/>
          <a:ln>
            <a:noFill/>
          </a:ln>
        </p:spPr>
        <p:txBody>
          <a:bodyPr anchorCtr="0" anchor="t" bIns="91425" lIns="91425" rIns="91425" tIns="91425">
            <a:noAutofit/>
          </a:bodyPr>
          <a:lstStyle/>
          <a:p>
            <a:pPr lvl="0" rtl="0">
              <a:spcBef>
                <a:spcPts val="0"/>
              </a:spcBef>
              <a:buNone/>
            </a:pPr>
            <a:r>
              <a:rPr lang="en"/>
              <a:t>But ‘subfunction’ falls outside that scope, so is no longer callable.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Whitespace </a:t>
            </a:r>
            <a:r>
              <a:rPr lang="en"/>
              <a:t>: Unlocked</a:t>
            </a:r>
          </a:p>
        </p:txBody>
      </p:sp>
      <p:pic>
        <p:nvPicPr>
          <p:cNvPr id="224" name="Shape 224"/>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Branching with ‘if’</a:t>
            </a:r>
          </a:p>
        </p:txBody>
      </p:sp>
      <p:sp>
        <p:nvSpPr>
          <p:cNvPr id="230" name="Shape 230"/>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greet name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hr = </a:t>
            </a:r>
            <a:r>
              <a:rPr lang="en">
                <a:solidFill>
                  <a:srgbClr val="666666"/>
                </a:solidFill>
                <a:latin typeface="Courier New"/>
                <a:ea typeface="Courier New"/>
                <a:cs typeface="Courier New"/>
                <a:sym typeface="Courier New"/>
              </a:rPr>
              <a:t>System.DateTime.Now.Hour</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if hr &lt; 12 then sprintf “Good morning %s!” name</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elif hr &lt; 17 then sprintf “Good afternoon %s!” name</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else sprintf “Good evening, %s!” name</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231" name="Shape 231"/>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Like many other programming languages, simple branching is done with an ‘if’ statement. Examples: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If Keyword </a:t>
            </a:r>
            <a:r>
              <a:rPr lang="en"/>
              <a:t>: Unlocked</a:t>
            </a:r>
          </a:p>
        </p:txBody>
      </p:sp>
      <p:pic>
        <p:nvPicPr>
          <p:cNvPr id="237" name="Shape 237"/>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Let’s try match expressions!</a:t>
            </a:r>
          </a:p>
        </p:txBody>
      </p:sp>
      <p:sp>
        <p:nvSpPr>
          <p:cNvPr id="243" name="Shape 243"/>
          <p:cNvSpPr txBox="1"/>
          <p:nvPr>
            <p:ph idx="1" type="body"/>
          </p:nvPr>
        </p:nvSpPr>
        <p:spPr>
          <a:xfrm>
            <a:off x="521700" y="2071600"/>
            <a:ext cx="83541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greet name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a:t>
            </a:r>
            <a:r>
              <a:rPr b="1" lang="en">
                <a:solidFill>
                  <a:srgbClr val="4A86E8"/>
                </a:solidFill>
                <a:latin typeface="Courier New"/>
                <a:ea typeface="Courier New"/>
                <a:cs typeface="Courier New"/>
                <a:sym typeface="Courier New"/>
              </a:rPr>
              <a:t>match </a:t>
            </a:r>
            <a:r>
              <a:rPr lang="en">
                <a:solidFill>
                  <a:srgbClr val="666666"/>
                </a:solidFill>
                <a:latin typeface="Courier New"/>
                <a:ea typeface="Courier New"/>
                <a:cs typeface="Courier New"/>
                <a:sym typeface="Courier New"/>
              </a:rPr>
              <a:t>System.DateTime.Now.Hour with</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hr when hr &lt; 12 -&gt; sprintf “Good morning %s!” name</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hr when hr &lt; 17 -&gt; sprintf “Good afternoon %s!” name</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_ -&gt; sprintf “Good evening, %s!” name</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244" name="Shape 244"/>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 match expression is a switch statement on steroids.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But these ones have (better) compiler help.</a:t>
            </a:r>
          </a:p>
        </p:txBody>
      </p:sp>
      <p:sp>
        <p:nvSpPr>
          <p:cNvPr id="250" name="Shape 250"/>
          <p:cNvSpPr txBox="1"/>
          <p:nvPr/>
        </p:nvSpPr>
        <p:spPr>
          <a:xfrm>
            <a:off x="570025" y="1285875"/>
            <a:ext cx="7338900" cy="464100"/>
          </a:xfrm>
          <a:prstGeom prst="rect">
            <a:avLst/>
          </a:prstGeom>
          <a:noFill/>
          <a:ln>
            <a:noFill/>
          </a:ln>
        </p:spPr>
        <p:txBody>
          <a:bodyPr anchorCtr="0" anchor="t" bIns="91425" lIns="91425" rIns="91425" tIns="91425">
            <a:noAutofit/>
          </a:bodyPr>
          <a:lstStyle/>
          <a:p>
            <a:pPr lvl="0">
              <a:spcBef>
                <a:spcPts val="0"/>
              </a:spcBef>
              <a:buNone/>
            </a:pPr>
            <a:r>
              <a:rPr lang="en"/>
              <a:t>Example:</a:t>
            </a:r>
          </a:p>
        </p:txBody>
      </p:sp>
      <p:pic>
        <p:nvPicPr>
          <p:cNvPr id="251" name="Shape 251"/>
          <p:cNvPicPr preferRelativeResize="0"/>
          <p:nvPr/>
        </p:nvPicPr>
        <p:blipFill>
          <a:blip r:embed="rId3">
            <a:alphaModFix/>
          </a:blip>
          <a:stretch>
            <a:fillRect/>
          </a:stretch>
        </p:blipFill>
        <p:spPr>
          <a:xfrm>
            <a:off x="1400175" y="1648225"/>
            <a:ext cx="6343650" cy="1438275"/>
          </a:xfrm>
          <a:prstGeom prst="rect">
            <a:avLst/>
          </a:prstGeom>
          <a:noFill/>
          <a:ln>
            <a:noFill/>
          </a:ln>
        </p:spPr>
      </p:pic>
      <p:pic>
        <p:nvPicPr>
          <p:cNvPr id="252" name="Shape 252"/>
          <p:cNvPicPr preferRelativeResize="0"/>
          <p:nvPr/>
        </p:nvPicPr>
        <p:blipFill>
          <a:blip r:embed="rId4">
            <a:alphaModFix/>
          </a:blip>
          <a:stretch>
            <a:fillRect/>
          </a:stretch>
        </p:blipFill>
        <p:spPr>
          <a:xfrm>
            <a:off x="2543175" y="3086500"/>
            <a:ext cx="4057650" cy="1543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And can even match against structure.</a:t>
            </a:r>
          </a:p>
        </p:txBody>
      </p:sp>
      <p:sp>
        <p:nvSpPr>
          <p:cNvPr id="258" name="Shape 258"/>
          <p:cNvSpPr txBox="1"/>
          <p:nvPr>
            <p:ph idx="1" type="body"/>
          </p:nvPr>
        </p:nvSpPr>
        <p:spPr>
          <a:xfrm>
            <a:off x="521700" y="1310950"/>
            <a:ext cx="8354100" cy="25551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let </a:t>
            </a:r>
            <a:r>
              <a:rPr b="1" lang="en">
                <a:solidFill>
                  <a:srgbClr val="4A86E8"/>
                </a:solidFill>
                <a:latin typeface="Courier New"/>
                <a:ea typeface="Courier New"/>
                <a:cs typeface="Courier New"/>
                <a:sym typeface="Courier New"/>
              </a:rPr>
              <a:t>length </a:t>
            </a:r>
            <a:r>
              <a:rPr lang="en">
                <a:solidFill>
                  <a:srgbClr val="666666"/>
                </a:solidFill>
                <a:latin typeface="Courier New"/>
                <a:ea typeface="Courier New"/>
                <a:cs typeface="Courier New"/>
                <a:sym typeface="Courier New"/>
              </a:rPr>
              <a:t>list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rec loop acc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match acc with</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head::tail -&gt; 1 + loop (tail)</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 -&gt; 0</a:t>
            </a:r>
          </a:p>
          <a:p>
            <a:pPr lv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    loop list</a:t>
            </a:r>
          </a:p>
          <a:p>
            <a:pPr lvl="0">
              <a:spcBef>
                <a:spcPts val="0"/>
              </a:spcBef>
              <a:buClr>
                <a:schemeClr val="dk2"/>
              </a:buClr>
              <a:buSzPct val="61111"/>
              <a:buFont typeface="Arial"/>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And can even match against structure.</a:t>
            </a:r>
          </a:p>
        </p:txBody>
      </p:sp>
      <p:sp>
        <p:nvSpPr>
          <p:cNvPr id="264" name="Shape 264"/>
          <p:cNvSpPr txBox="1"/>
          <p:nvPr>
            <p:ph idx="1" type="body"/>
          </p:nvPr>
        </p:nvSpPr>
        <p:spPr>
          <a:xfrm>
            <a:off x="521700" y="1310950"/>
            <a:ext cx="8354100" cy="25551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length </a:t>
            </a:r>
            <a:r>
              <a:rPr b="1" lang="en">
                <a:solidFill>
                  <a:srgbClr val="4A86E8"/>
                </a:solidFill>
                <a:latin typeface="Courier New"/>
                <a:ea typeface="Courier New"/>
                <a:cs typeface="Courier New"/>
                <a:sym typeface="Courier New"/>
              </a:rPr>
              <a:t>list</a:t>
            </a:r>
            <a:r>
              <a:rPr lang="en">
                <a:solidFill>
                  <a:srgbClr val="4A86E8"/>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rec loop acc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match acc with</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head::tail -&gt; 1 + loop (tail)</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 -&gt; 0</a:t>
            </a:r>
          </a:p>
          <a:p>
            <a:pPr lvl="0" rtl="0">
              <a:spcBef>
                <a:spcPts val="0"/>
              </a:spcBef>
              <a:buNone/>
            </a:pPr>
            <a:r>
              <a:rPr lang="en">
                <a:solidFill>
                  <a:srgbClr val="666666"/>
                </a:solidFill>
                <a:latin typeface="Courier New"/>
                <a:ea typeface="Courier New"/>
                <a:cs typeface="Courier New"/>
                <a:sym typeface="Courier New"/>
              </a:rPr>
              <a:t>    loop list</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And can even match against structure.</a:t>
            </a:r>
          </a:p>
        </p:txBody>
      </p:sp>
      <p:sp>
        <p:nvSpPr>
          <p:cNvPr id="270" name="Shape 270"/>
          <p:cNvSpPr txBox="1"/>
          <p:nvPr>
            <p:ph idx="1" type="body"/>
          </p:nvPr>
        </p:nvSpPr>
        <p:spPr>
          <a:xfrm>
            <a:off x="521700" y="1310950"/>
            <a:ext cx="8354100" cy="25551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length list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a:t>
            </a:r>
            <a:r>
              <a:rPr b="1" lang="en">
                <a:solidFill>
                  <a:srgbClr val="4A86E8"/>
                </a:solidFill>
                <a:latin typeface="Courier New"/>
                <a:ea typeface="Courier New"/>
                <a:cs typeface="Courier New"/>
                <a:sym typeface="Courier New"/>
              </a:rPr>
              <a:t>rec </a:t>
            </a:r>
            <a:r>
              <a:rPr lang="en">
                <a:solidFill>
                  <a:srgbClr val="666666"/>
                </a:solidFill>
                <a:latin typeface="Courier New"/>
                <a:ea typeface="Courier New"/>
                <a:cs typeface="Courier New"/>
                <a:sym typeface="Courier New"/>
              </a:rPr>
              <a:t>loop acc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match acc with</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head::tail -&gt; 1 + loop (tail)</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 -&gt; 0</a:t>
            </a:r>
          </a:p>
          <a:p>
            <a:pPr lvl="0" rtl="0">
              <a:spcBef>
                <a:spcPts val="0"/>
              </a:spcBef>
              <a:buNone/>
            </a:pPr>
            <a:r>
              <a:rPr lang="en">
                <a:solidFill>
                  <a:srgbClr val="666666"/>
                </a:solidFill>
                <a:latin typeface="Courier New"/>
                <a:ea typeface="Courier New"/>
                <a:cs typeface="Courier New"/>
                <a:sym typeface="Courier New"/>
              </a:rPr>
              <a:t>    loop list</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idx="1" type="body"/>
          </p:nvPr>
        </p:nvSpPr>
        <p:spPr>
          <a:xfrm>
            <a:off x="4739475" y="1152475"/>
            <a:ext cx="3462600" cy="3416400"/>
          </a:xfrm>
          <a:prstGeom prst="rect">
            <a:avLst/>
          </a:prstGeom>
        </p:spPr>
        <p:txBody>
          <a:bodyPr anchorCtr="0" anchor="t" bIns="91425" lIns="91425" rIns="91425" tIns="91425">
            <a:noAutofit/>
          </a:bodyPr>
          <a:lstStyle/>
          <a:p>
            <a:pPr lvl="0">
              <a:spcBef>
                <a:spcPts val="0"/>
              </a:spcBef>
              <a:buNone/>
            </a:pPr>
            <a:r>
              <a:rPr b="1" lang="en"/>
              <a:t>Writing “functional style” code allows for easier testing, and easier to read code.</a:t>
            </a:r>
          </a:p>
          <a:p>
            <a:pPr lvl="0" rtl="0">
              <a:spcBef>
                <a:spcPts val="0"/>
              </a:spcBef>
              <a:buNone/>
            </a:pPr>
            <a:r>
              <a:rPr b="1" lang="en"/>
              <a:t>A language built with that in mind is a lot better than retrofitting a style to a language built to be object-oriented.</a:t>
            </a:r>
          </a:p>
          <a:p>
            <a:pPr lvl="0" rtl="0">
              <a:spcBef>
                <a:spcPts val="0"/>
              </a:spcBef>
              <a:buNone/>
            </a:pPr>
            <a:r>
              <a:t/>
            </a:r>
            <a:endParaRPr/>
          </a:p>
        </p:txBody>
      </p:sp>
      <p:sp>
        <p:nvSpPr>
          <p:cNvPr id="72" name="Shape 72"/>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Why F#?</a:t>
            </a:r>
          </a:p>
        </p:txBody>
      </p:sp>
      <p:sp>
        <p:nvSpPr>
          <p:cNvPr id="73" name="Shape 73"/>
          <p:cNvSpPr txBox="1"/>
          <p:nvPr>
            <p:ph idx="1" type="body"/>
          </p:nvPr>
        </p:nvSpPr>
        <p:spPr>
          <a:xfrm>
            <a:off x="311700" y="1152475"/>
            <a:ext cx="3462600" cy="3416400"/>
          </a:xfrm>
          <a:prstGeom prst="rect">
            <a:avLst/>
          </a:prstGeom>
        </p:spPr>
        <p:txBody>
          <a:bodyPr anchorCtr="0" anchor="t" bIns="91425" lIns="91425" rIns="91425" tIns="91425">
            <a:noAutofit/>
          </a:bodyPr>
          <a:lstStyle/>
          <a:p>
            <a:pPr lvl="0" rtl="0">
              <a:spcBef>
                <a:spcPts val="0"/>
              </a:spcBef>
              <a:buNone/>
            </a:pPr>
            <a:r>
              <a:rPr lang="en"/>
              <a:t>Conciseness</a:t>
            </a:r>
          </a:p>
          <a:p>
            <a:pPr lvl="0" rtl="0">
              <a:spcBef>
                <a:spcPts val="0"/>
              </a:spcBef>
              <a:buNone/>
            </a:pPr>
            <a:r>
              <a:rPr b="1" lang="en"/>
              <a:t>Functional First</a:t>
            </a:r>
          </a:p>
          <a:p>
            <a:pPr lvl="0" rtl="0">
              <a:spcBef>
                <a:spcPts val="0"/>
              </a:spcBef>
              <a:buNone/>
            </a:pPr>
            <a:r>
              <a:rPr lang="en"/>
              <a:t>Expressive</a:t>
            </a:r>
          </a:p>
          <a:p>
            <a:pPr lvl="0" rtl="0">
              <a:spcBef>
                <a:spcPts val="0"/>
              </a:spcBef>
              <a:buNone/>
            </a:pPr>
            <a:r>
              <a:rPr lang="en"/>
              <a:t>Complete</a:t>
            </a:r>
          </a:p>
          <a:p>
            <a:pPr lvl="0" rt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Remember that nifty compiler help?</a:t>
            </a:r>
          </a:p>
        </p:txBody>
      </p:sp>
      <p:pic>
        <p:nvPicPr>
          <p:cNvPr id="276" name="Shape 276"/>
          <p:cNvPicPr preferRelativeResize="0"/>
          <p:nvPr/>
        </p:nvPicPr>
        <p:blipFill>
          <a:blip r:embed="rId3">
            <a:alphaModFix/>
          </a:blip>
          <a:stretch>
            <a:fillRect/>
          </a:stretch>
        </p:blipFill>
        <p:spPr>
          <a:xfrm>
            <a:off x="1419737" y="1068425"/>
            <a:ext cx="6304521" cy="37702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Match expressions</a:t>
            </a:r>
            <a:r>
              <a:rPr lang="en"/>
              <a:t>: Unlocked</a:t>
            </a:r>
          </a:p>
        </p:txBody>
      </p:sp>
      <p:pic>
        <p:nvPicPr>
          <p:cNvPr id="282" name="Shape 282"/>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Lots of looping</a:t>
            </a:r>
          </a:p>
        </p:txBody>
      </p:sp>
      <p:sp>
        <p:nvSpPr>
          <p:cNvPr id="288" name="Shape 288"/>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printNumbers minimum maximum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for number in minimum..maximum do</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printfn “Printing %i” number</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289" name="Shape 289"/>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Functional languages offer many many many ways of looping over things.</a:t>
            </a:r>
            <a:br>
              <a:rPr lang="en"/>
            </a:br>
            <a:r>
              <a:rPr lang="en"/>
              <a:t>Examples: The traditional For loop.</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Other ways</a:t>
            </a:r>
          </a:p>
        </p:txBody>
      </p:sp>
      <p:sp>
        <p:nvSpPr>
          <p:cNvPr id="295" name="Shape 295"/>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a:solidFill>
                  <a:srgbClr val="4A86E8"/>
                </a:solidFill>
                <a:latin typeface="Courier New"/>
                <a:ea typeface="Courier New"/>
                <a:cs typeface="Courier New"/>
                <a:sym typeface="Courier New"/>
              </a:rPr>
              <a:t>let printNumber floatVal = </a:t>
            </a:r>
            <a:br>
              <a:rPr b="1" lang="en">
                <a:solidFill>
                  <a:srgbClr val="4A86E8"/>
                </a:solidFill>
                <a:latin typeface="Courier New"/>
                <a:ea typeface="Courier New"/>
                <a:cs typeface="Courier New"/>
                <a:sym typeface="Courier New"/>
              </a:rPr>
            </a:br>
            <a:r>
              <a:rPr b="1" lang="en">
                <a:solidFill>
                  <a:srgbClr val="4A86E8"/>
                </a:solidFill>
                <a:latin typeface="Courier New"/>
                <a:ea typeface="Courier New"/>
                <a:cs typeface="Courier New"/>
                <a:sym typeface="Courier New"/>
              </a:rPr>
              <a:t>    printfn "Printing %f!" floatVal</a:t>
            </a:r>
          </a:p>
          <a:p>
            <a:pPr lvl="0" rtl="0">
              <a:spcBef>
                <a:spcPts val="0"/>
              </a:spcBef>
              <a:buNone/>
            </a:pPr>
            <a:r>
              <a:rPr lang="en">
                <a:solidFill>
                  <a:srgbClr val="666666"/>
                </a:solidFill>
                <a:latin typeface="Courier New"/>
                <a:ea typeface="Courier New"/>
                <a:cs typeface="Courier New"/>
                <a:sym typeface="Courier New"/>
              </a:rPr>
              <a:t>let printNumbers (minimum:float) (maximum:float)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List.iter </a:t>
            </a:r>
            <a:r>
              <a:rPr b="1" lang="en">
                <a:solidFill>
                  <a:srgbClr val="4A86E8"/>
                </a:solidFill>
                <a:latin typeface="Courier New"/>
                <a:ea typeface="Courier New"/>
                <a:cs typeface="Courier New"/>
                <a:sym typeface="Courier New"/>
              </a:rPr>
              <a:t>printNumber </a:t>
            </a:r>
            <a:r>
              <a:rPr lang="en">
                <a:solidFill>
                  <a:srgbClr val="666666"/>
                </a:solidFill>
                <a:latin typeface="Courier New"/>
                <a:ea typeface="Courier New"/>
                <a:cs typeface="Courier New"/>
                <a:sym typeface="Courier New"/>
              </a:rPr>
              <a:t>[minimum..0.45..maximum]</a:t>
            </a:r>
            <a:r>
              <a:rPr lang="en">
                <a:solidFill>
                  <a:srgbClr val="666666"/>
                </a:solidFill>
                <a:latin typeface="Courier New"/>
                <a:ea typeface="Courier New"/>
                <a:cs typeface="Courier New"/>
                <a:sym typeface="Courier New"/>
              </a:rPr>
              <a:t> </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296" name="Shape 296"/>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Functional languages offer many many many ways of looping over things.</a:t>
            </a:r>
            <a:br>
              <a:rPr lang="en"/>
            </a:br>
            <a:r>
              <a:rPr lang="en"/>
              <a:t>Examples: Iterating over a list.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Other ways</a:t>
            </a:r>
          </a:p>
        </p:txBody>
      </p:sp>
      <p:sp>
        <p:nvSpPr>
          <p:cNvPr id="302" name="Shape 302"/>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printNumber floatVal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printfn "Printing %f!" floatVal</a:t>
            </a:r>
          </a:p>
          <a:p>
            <a:pPr lvl="0" rtl="0">
              <a:spcBef>
                <a:spcPts val="0"/>
              </a:spcBef>
              <a:buNone/>
            </a:pPr>
            <a:r>
              <a:rPr lang="en">
                <a:solidFill>
                  <a:srgbClr val="666666"/>
                </a:solidFill>
                <a:latin typeface="Courier New"/>
                <a:ea typeface="Courier New"/>
                <a:cs typeface="Courier New"/>
                <a:sym typeface="Courier New"/>
              </a:rPr>
              <a:t>let printNumbers (minimum:float) (maximum:float)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a:t>
            </a:r>
            <a:r>
              <a:rPr b="1" lang="en">
                <a:solidFill>
                  <a:srgbClr val="4A86E8"/>
                </a:solidFill>
                <a:latin typeface="Courier New"/>
                <a:ea typeface="Courier New"/>
                <a:cs typeface="Courier New"/>
                <a:sym typeface="Courier New"/>
              </a:rPr>
              <a:t>List.iter</a:t>
            </a:r>
            <a:r>
              <a:rPr lang="en">
                <a:solidFill>
                  <a:srgbClr val="666666"/>
                </a:solidFill>
                <a:latin typeface="Courier New"/>
                <a:ea typeface="Courier New"/>
                <a:cs typeface="Courier New"/>
                <a:sym typeface="Courier New"/>
              </a:rPr>
              <a:t> printNumber [minimum..0.45..maximum] </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303" name="Shape 303"/>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Functional languages offer many many many ways of looping over things.</a:t>
            </a:r>
            <a:br>
              <a:rPr lang="en"/>
            </a:br>
            <a:r>
              <a:rPr lang="en"/>
              <a:t>Examples: Iterating over a list.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Using pipelining</a:t>
            </a:r>
          </a:p>
        </p:txBody>
      </p:sp>
      <p:sp>
        <p:nvSpPr>
          <p:cNvPr id="309" name="Shape 309"/>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solidFill>
                  <a:srgbClr val="666666"/>
                </a:solidFill>
                <a:latin typeface="Courier New"/>
                <a:ea typeface="Courier New"/>
                <a:cs typeface="Courier New"/>
                <a:sym typeface="Courier New"/>
              </a:rPr>
              <a:t>let printNumbers (minimum:float) (maximum:float)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[minimum..0.45..maximum] </a:t>
            </a:r>
            <a:r>
              <a:rPr b="1" lang="en">
                <a:solidFill>
                  <a:srgbClr val="4A86E8"/>
                </a:solidFill>
                <a:latin typeface="Courier New"/>
                <a:ea typeface="Courier New"/>
                <a:cs typeface="Courier New"/>
                <a:sym typeface="Courier New"/>
              </a:rPr>
              <a:t>|&gt;</a:t>
            </a:r>
            <a:br>
              <a:rPr b="1" lang="en">
                <a:solidFill>
                  <a:srgbClr val="4A86E8"/>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List.iter printNumber </a:t>
            </a:r>
          </a:p>
          <a:p>
            <a:pPr lv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rPr lang="en">
                <a:solidFill>
                  <a:srgbClr val="666666"/>
                </a:solidFill>
                <a:latin typeface="Courier New"/>
                <a:ea typeface="Courier New"/>
                <a:cs typeface="Courier New"/>
                <a:sym typeface="Courier New"/>
              </a:rPr>
              <a:t> </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310" name="Shape 310"/>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Functional languages offer many many many ways of looping over things.</a:t>
            </a:r>
            <a:br>
              <a:rPr lang="en"/>
            </a:br>
            <a:r>
              <a:rPr lang="en"/>
              <a:t>Examples: Iterating over a list.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Using pipelining</a:t>
            </a:r>
          </a:p>
        </p:txBody>
      </p:sp>
      <p:sp>
        <p:nvSpPr>
          <p:cNvPr id="316" name="Shape 316"/>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printNumbers (minimum:float) (maximum:float)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[minimum..0.45..maximum] </a:t>
            </a:r>
            <a:r>
              <a:rPr b="1" lang="en">
                <a:solidFill>
                  <a:srgbClr val="4A86E8"/>
                </a:solidFill>
                <a:latin typeface="Courier New"/>
                <a:ea typeface="Courier New"/>
                <a:cs typeface="Courier New"/>
                <a:sym typeface="Courier New"/>
              </a:rPr>
              <a:t>|&gt;</a:t>
            </a:r>
            <a:br>
              <a:rPr b="1" lang="en">
                <a:solidFill>
                  <a:srgbClr val="4A86E8"/>
                </a:solidFill>
                <a:latin typeface="Courier New"/>
                <a:ea typeface="Courier New"/>
                <a:cs typeface="Courier New"/>
                <a:sym typeface="Courier New"/>
              </a:rPr>
            </a:br>
            <a:r>
              <a:rPr b="1" lang="en">
                <a:solidFill>
                  <a:srgbClr val="4A86E8"/>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List.filter (fun x -&gt; x%1.0 = 0.00) </a:t>
            </a:r>
            <a:r>
              <a:rPr b="1" lang="en">
                <a:solidFill>
                  <a:srgbClr val="4A86E8"/>
                </a:solidFill>
                <a:latin typeface="Courier New"/>
                <a:ea typeface="Courier New"/>
                <a:cs typeface="Courier New"/>
                <a:sym typeface="Courier New"/>
              </a:rPr>
              <a:t>|&gt;</a:t>
            </a:r>
            <a:br>
              <a:rPr b="1" lang="en">
                <a:solidFill>
                  <a:srgbClr val="4A86E8"/>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List.iter printNumber </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rPr lang="en">
                <a:solidFill>
                  <a:srgbClr val="666666"/>
                </a:solidFill>
                <a:latin typeface="Courier New"/>
                <a:ea typeface="Courier New"/>
                <a:cs typeface="Courier New"/>
                <a:sym typeface="Courier New"/>
              </a:rPr>
              <a:t> </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317" name="Shape 317"/>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Functional languages offer many many many ways of looping over things.</a:t>
            </a:r>
            <a:br>
              <a:rPr lang="en"/>
            </a:br>
            <a:r>
              <a:rPr lang="en"/>
              <a:t>Examples: Iterating over a list, after filtering it.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Lists and Pipelines </a:t>
            </a:r>
            <a:r>
              <a:rPr lang="en"/>
              <a:t>: Unlocked</a:t>
            </a:r>
          </a:p>
        </p:txBody>
      </p:sp>
      <p:pic>
        <p:nvPicPr>
          <p:cNvPr id="323" name="Shape 323"/>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Simple Types</a:t>
            </a:r>
          </a:p>
        </p:txBody>
      </p:sp>
      <p:sp>
        <p:nvSpPr>
          <p:cNvPr id="329" name="Shape 329"/>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type Person =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FirstName : string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LastName : string</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Clr>
                <a:srgbClr val="000000"/>
              </a:buClr>
              <a:buSzPct val="61111"/>
              <a:buFont typeface="Arial"/>
              <a:buNone/>
            </a:pPr>
            <a:r>
              <a:t/>
            </a:r>
            <a:endParaRPr b="1">
              <a:solidFill>
                <a:srgbClr val="38761D"/>
              </a:solidFill>
              <a:latin typeface="Courier New"/>
              <a:ea typeface="Courier New"/>
              <a:cs typeface="Courier New"/>
              <a:sym typeface="Courier New"/>
            </a:endParaRPr>
          </a:p>
        </p:txBody>
      </p:sp>
      <p:sp>
        <p:nvSpPr>
          <p:cNvPr id="330" name="Shape 330"/>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 type works similarly to a tuple, but records have named properties, so you can access what you need by property name.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Clr>
                <a:schemeClr val="dk2"/>
              </a:buClr>
              <a:buSzPct val="36666"/>
              <a:buFont typeface="Arial"/>
              <a:buNone/>
            </a:pPr>
            <a:r>
              <a:rPr lang="en"/>
              <a:t>Simple Types</a:t>
            </a:r>
          </a:p>
        </p:txBody>
      </p:sp>
      <p:sp>
        <p:nvSpPr>
          <p:cNvPr id="336" name="Shape 336"/>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solidFill>
                  <a:srgbClr val="666666"/>
                </a:solidFill>
                <a:latin typeface="Courier New"/>
                <a:ea typeface="Courier New"/>
                <a:cs typeface="Courier New"/>
                <a:sym typeface="Courier New"/>
              </a:rPr>
              <a:t>type Person =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FirstName : string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LastName : string</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cb = { FirstName = "Christopher";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LastName = "Brown" }</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337" name="Shape 337"/>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 type works similarly to a tuple, but records have named properties, so you can access what you need by property name.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Why F#?</a:t>
            </a:r>
          </a:p>
        </p:txBody>
      </p:sp>
      <p:sp>
        <p:nvSpPr>
          <p:cNvPr id="79" name="Shape 79"/>
          <p:cNvSpPr txBox="1"/>
          <p:nvPr>
            <p:ph idx="1" type="body"/>
          </p:nvPr>
        </p:nvSpPr>
        <p:spPr>
          <a:xfrm>
            <a:off x="311700" y="1152475"/>
            <a:ext cx="3462600" cy="3416400"/>
          </a:xfrm>
          <a:prstGeom prst="rect">
            <a:avLst/>
          </a:prstGeom>
        </p:spPr>
        <p:txBody>
          <a:bodyPr anchorCtr="0" anchor="t" bIns="91425" lIns="91425" rIns="91425" tIns="91425">
            <a:noAutofit/>
          </a:bodyPr>
          <a:lstStyle/>
          <a:p>
            <a:pPr lvl="0" rtl="0">
              <a:spcBef>
                <a:spcPts val="0"/>
              </a:spcBef>
              <a:buNone/>
            </a:pPr>
            <a:r>
              <a:rPr lang="en"/>
              <a:t>Conciseness</a:t>
            </a:r>
          </a:p>
          <a:p>
            <a:pPr lvl="0" rtl="0">
              <a:spcBef>
                <a:spcPts val="0"/>
              </a:spcBef>
              <a:buNone/>
            </a:pPr>
            <a:r>
              <a:rPr lang="en"/>
              <a:t>Functional First</a:t>
            </a:r>
          </a:p>
          <a:p>
            <a:pPr lvl="0" rtl="0">
              <a:spcBef>
                <a:spcPts val="0"/>
              </a:spcBef>
              <a:buNone/>
            </a:pPr>
            <a:r>
              <a:rPr b="1" lang="en"/>
              <a:t>Expressive</a:t>
            </a:r>
          </a:p>
          <a:p>
            <a:pPr lvl="0" rtl="0">
              <a:spcBef>
                <a:spcPts val="0"/>
              </a:spcBef>
              <a:buNone/>
            </a:pPr>
            <a:r>
              <a:rPr lang="en"/>
              <a:t>Complete</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80" name="Shape 80"/>
          <p:cNvSpPr txBox="1"/>
          <p:nvPr>
            <p:ph idx="1" type="body"/>
          </p:nvPr>
        </p:nvSpPr>
        <p:spPr>
          <a:xfrm>
            <a:off x="4739475" y="1152475"/>
            <a:ext cx="3462600" cy="3416400"/>
          </a:xfrm>
          <a:prstGeom prst="rect">
            <a:avLst/>
          </a:prstGeom>
        </p:spPr>
        <p:txBody>
          <a:bodyPr anchorCtr="0" anchor="t" bIns="91425" lIns="91425" rIns="91425" tIns="91425">
            <a:noAutofit/>
          </a:bodyPr>
          <a:lstStyle/>
          <a:p>
            <a:pPr lvl="0">
              <a:spcBef>
                <a:spcPts val="0"/>
              </a:spcBef>
              <a:buNone/>
            </a:pPr>
            <a:r>
              <a:rPr b="1" lang="en"/>
              <a:t>Functional languages can be pretty nasty to read. (Caml, LISP and Clojure to name a few.)</a:t>
            </a:r>
          </a:p>
          <a:p>
            <a:pPr lvl="0" rtl="0">
              <a:spcBef>
                <a:spcPts val="0"/>
              </a:spcBef>
              <a:buNone/>
            </a:pPr>
            <a:r>
              <a:rPr b="1" lang="en"/>
              <a:t>F# was designed to be QUICKLY read and quickly compiled, understood by both a person and the programmer.</a:t>
            </a:r>
          </a:p>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Clr>
                <a:schemeClr val="dk2"/>
              </a:buClr>
              <a:buSzPct val="36666"/>
              <a:buFont typeface="Arial"/>
              <a:buNone/>
            </a:pPr>
            <a:r>
              <a:rPr lang="en"/>
              <a:t>Simple Types</a:t>
            </a:r>
          </a:p>
        </p:txBody>
      </p:sp>
      <p:sp>
        <p:nvSpPr>
          <p:cNvPr id="343" name="Shape 343"/>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renderPerson person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printfn “%s %s” person.FirstName person.LastName</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344" name="Shape 344"/>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 type works similarly to a tuple, but records have named properties, so you can access what you need by property name.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Clr>
                <a:schemeClr val="dk2"/>
              </a:buClr>
              <a:buSzPct val="36666"/>
              <a:buFont typeface="Arial"/>
              <a:buNone/>
            </a:pPr>
            <a:r>
              <a:rPr lang="en"/>
              <a:t>Simple Types</a:t>
            </a:r>
          </a:p>
        </p:txBody>
      </p:sp>
      <p:sp>
        <p:nvSpPr>
          <p:cNvPr id="350" name="Shape 350"/>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a:t>
            </a:r>
            <a:r>
              <a:rPr lang="en">
                <a:solidFill>
                  <a:srgbClr val="666666"/>
                </a:solidFill>
                <a:latin typeface="Courier New"/>
                <a:ea typeface="Courier New"/>
                <a:cs typeface="Courier New"/>
                <a:sym typeface="Courier New"/>
              </a:rPr>
              <a:t>et x = { FirstName = "Christopher";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LastName = "Brown" }</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y = { FirstName = "Christopher";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LastName = "Brown"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z = (x = y) // true! (yes, even with types.)</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351" name="Shape 351"/>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 type works similarly to a tuple, but records have named properties, so you can access what you need by property name.</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Clr>
                <a:schemeClr val="dk2"/>
              </a:buClr>
              <a:buSzPct val="36666"/>
              <a:buFont typeface="Arial"/>
              <a:buNone/>
            </a:pPr>
            <a:r>
              <a:rPr lang="en"/>
              <a:t>Simple Types</a:t>
            </a:r>
          </a:p>
        </p:txBody>
      </p:sp>
      <p:sp>
        <p:nvSpPr>
          <p:cNvPr id="357" name="Shape 357"/>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let dad = { FirstName = "Christopher";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LastName = "Brown" }</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zoe = { dad with FirstName = "Zoe" }</a:t>
            </a:r>
            <a:br>
              <a:rPr lang="en">
                <a:solidFill>
                  <a:srgbClr val="666666"/>
                </a:solidFill>
                <a:latin typeface="Courier New"/>
                <a:ea typeface="Courier New"/>
                <a:cs typeface="Courier New"/>
                <a:sym typeface="Courier New"/>
              </a:rPr>
            </a:b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358" name="Shape 358"/>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 type works similarly to a tuple, but records have named properties, so you can access what you need by property name.</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Clr>
                <a:schemeClr val="dk2"/>
              </a:buClr>
              <a:buSzPct val="36666"/>
              <a:buFont typeface="Arial"/>
              <a:buNone/>
            </a:pPr>
            <a:r>
              <a:rPr lang="en"/>
              <a:t>Simple Types</a:t>
            </a:r>
          </a:p>
        </p:txBody>
      </p:sp>
      <p:sp>
        <p:nvSpPr>
          <p:cNvPr id="364" name="Shape 364"/>
          <p:cNvSpPr txBox="1"/>
          <p:nvPr>
            <p:ph idx="1" type="body"/>
          </p:nvPr>
        </p:nvSpPr>
        <p:spPr>
          <a:xfrm>
            <a:off x="666300" y="1975325"/>
            <a:ext cx="7755000" cy="30681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solidFill>
                  <a:srgbClr val="666666"/>
                </a:solidFill>
                <a:latin typeface="Courier New"/>
                <a:ea typeface="Courier New"/>
                <a:cs typeface="Courier New"/>
                <a:sym typeface="Courier New"/>
              </a:rPr>
              <a:t>type Person = { FirstName : string ; LastName : string; Parent : option&lt;Person&gt; }</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janet = { FirstName= "Janet"; LastName = "Mundell"; Parent = None}</a:t>
            </a:r>
          </a:p>
          <a:p>
            <a:pPr lvl="0">
              <a:spcBef>
                <a:spcPts val="0"/>
              </a:spcBef>
              <a:buNone/>
            </a:pPr>
            <a:r>
              <a:rPr lang="en">
                <a:solidFill>
                  <a:srgbClr val="666666"/>
                </a:solidFill>
                <a:latin typeface="Courier New"/>
                <a:ea typeface="Courier New"/>
                <a:cs typeface="Courier New"/>
                <a:sym typeface="Courier New"/>
              </a:rPr>
              <a:t>let cb = { FirstName = "Christopher"; LastName = "Brown"; Parent = Some janet }</a:t>
            </a:r>
          </a:p>
          <a:p>
            <a:pPr lvl="0">
              <a:spcBef>
                <a:spcPts val="0"/>
              </a:spcBef>
              <a:buNone/>
            </a:pPr>
            <a:r>
              <a:rPr lang="en">
                <a:solidFill>
                  <a:srgbClr val="666666"/>
                </a:solidFill>
                <a:latin typeface="Courier New"/>
                <a:ea typeface="Courier New"/>
                <a:cs typeface="Courier New"/>
                <a:sym typeface="Courier New"/>
              </a:rPr>
              <a:t>let sarah = { cb with FirstName = "Sarah" } // deepcopy</a:t>
            </a:r>
          </a:p>
          <a:p>
            <a:pPr lvl="0" rtl="0">
              <a:spcBef>
                <a:spcPts val="0"/>
              </a:spcBef>
              <a:buNone/>
            </a:pPr>
            <a:br>
              <a:rPr lang="en">
                <a:solidFill>
                  <a:srgbClr val="666666"/>
                </a:solidFill>
                <a:latin typeface="Courier New"/>
                <a:ea typeface="Courier New"/>
                <a:cs typeface="Courier New"/>
                <a:sym typeface="Courier New"/>
              </a:rPr>
            </a:b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365" name="Shape 365"/>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 type works similarly to a tuple, but records have named properties, so you can access what you need by property name.</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Clr>
                <a:schemeClr val="dk2"/>
              </a:buClr>
              <a:buSzPct val="36666"/>
              <a:buFont typeface="Arial"/>
              <a:buNone/>
            </a:pPr>
            <a:r>
              <a:rPr lang="en"/>
              <a:t>A word about Options</a:t>
            </a:r>
          </a:p>
        </p:txBody>
      </p:sp>
      <p:sp>
        <p:nvSpPr>
          <p:cNvPr id="371" name="Shape 371"/>
          <p:cNvSpPr txBox="1"/>
          <p:nvPr>
            <p:ph idx="1" type="body"/>
          </p:nvPr>
        </p:nvSpPr>
        <p:spPr>
          <a:xfrm>
            <a:off x="666300" y="1975325"/>
            <a:ext cx="7755000" cy="30681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666666"/>
                </a:solidFill>
                <a:latin typeface="Courier New"/>
                <a:ea typeface="Courier New"/>
                <a:cs typeface="Courier New"/>
                <a:sym typeface="Courier New"/>
              </a:rPr>
              <a:t>type Person = { FirstName : string; LastName : string; parent : </a:t>
            </a:r>
            <a:r>
              <a:rPr b="1" lang="en">
                <a:solidFill>
                  <a:srgbClr val="666666"/>
                </a:solidFill>
                <a:latin typeface="Courier New"/>
                <a:ea typeface="Courier New"/>
                <a:cs typeface="Courier New"/>
                <a:sym typeface="Courier New"/>
              </a:rPr>
              <a:t>option&lt;Person&gt;</a:t>
            </a:r>
            <a:r>
              <a:rPr lang="en">
                <a:solidFill>
                  <a:srgbClr val="666666"/>
                </a:solidFill>
                <a:latin typeface="Courier New"/>
                <a:ea typeface="Courier New"/>
                <a:cs typeface="Courier New"/>
                <a:sym typeface="Courier New"/>
              </a:rPr>
              <a:t> }</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372" name="Shape 372"/>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An option type is the functional way of optional values to a type.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Clr>
                <a:schemeClr val="dk2"/>
              </a:buClr>
              <a:buSzPct val="36666"/>
              <a:buFont typeface="Arial"/>
              <a:buNone/>
            </a:pPr>
            <a:r>
              <a:rPr lang="en"/>
              <a:t>A word about Options</a:t>
            </a:r>
          </a:p>
        </p:txBody>
      </p:sp>
      <p:sp>
        <p:nvSpPr>
          <p:cNvPr id="378" name="Shape 378"/>
          <p:cNvSpPr txBox="1"/>
          <p:nvPr>
            <p:ph idx="1" type="body"/>
          </p:nvPr>
        </p:nvSpPr>
        <p:spPr>
          <a:xfrm>
            <a:off x="666300" y="1975325"/>
            <a:ext cx="7755000" cy="30681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solidFill>
                  <a:srgbClr val="666666"/>
                </a:solidFill>
                <a:latin typeface="Courier New"/>
                <a:ea typeface="Courier New"/>
                <a:cs typeface="Courier New"/>
                <a:sym typeface="Courier New"/>
              </a:rPr>
              <a:t>let janet = { FirstName= "Janet"; LastName = "Mundell"; Parent = </a:t>
            </a:r>
            <a:r>
              <a:rPr b="1" lang="en">
                <a:solidFill>
                  <a:srgbClr val="4A86E8"/>
                </a:solidFill>
                <a:latin typeface="Courier New"/>
                <a:ea typeface="Courier New"/>
                <a:cs typeface="Courier New"/>
                <a:sym typeface="Courier New"/>
              </a:rPr>
              <a:t>None</a:t>
            </a:r>
            <a:r>
              <a:rPr lang="en">
                <a:solidFill>
                  <a:srgbClr val="666666"/>
                </a:solidFill>
                <a:latin typeface="Courier New"/>
                <a:ea typeface="Courier New"/>
                <a:cs typeface="Courier New"/>
                <a:sym typeface="Courier New"/>
              </a:rPr>
              <a:t>}</a:t>
            </a:r>
          </a:p>
          <a:p>
            <a:pPr lvl="0" rtl="0">
              <a:spcBef>
                <a:spcPts val="0"/>
              </a:spcBef>
              <a:buNone/>
            </a:pPr>
            <a:r>
              <a:rPr lang="en">
                <a:solidFill>
                  <a:srgbClr val="666666"/>
                </a:solidFill>
                <a:latin typeface="Courier New"/>
                <a:ea typeface="Courier New"/>
                <a:cs typeface="Courier New"/>
                <a:sym typeface="Courier New"/>
              </a:rPr>
              <a:t>This implies there is no known value for that object. </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379" name="Shape 379"/>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An option type is the functional way of optional values to a type.</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Clr>
                <a:schemeClr val="dk2"/>
              </a:buClr>
              <a:buSzPct val="36666"/>
              <a:buFont typeface="Arial"/>
              <a:buNone/>
            </a:pPr>
            <a:r>
              <a:rPr lang="en"/>
              <a:t>A word about Options</a:t>
            </a:r>
          </a:p>
        </p:txBody>
      </p:sp>
      <p:sp>
        <p:nvSpPr>
          <p:cNvPr id="385" name="Shape 385"/>
          <p:cNvSpPr txBox="1"/>
          <p:nvPr>
            <p:ph idx="1" type="body"/>
          </p:nvPr>
        </p:nvSpPr>
        <p:spPr>
          <a:xfrm>
            <a:off x="666300" y="1975325"/>
            <a:ext cx="7755000" cy="30681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solidFill>
                  <a:srgbClr val="666666"/>
                </a:solidFill>
                <a:latin typeface="Courier New"/>
                <a:ea typeface="Courier New"/>
                <a:cs typeface="Courier New"/>
                <a:sym typeface="Courier New"/>
              </a:rPr>
              <a:t>let janet = { FirstName= "Janet"; LastName = "Mundell"; Parent = None}</a:t>
            </a:r>
          </a:p>
          <a:p>
            <a:pPr lvl="0" rt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let cb = { FirstName = "Christopher"; LastName = "Brown"; Parent = </a:t>
            </a:r>
            <a:r>
              <a:rPr b="1" lang="en">
                <a:solidFill>
                  <a:srgbClr val="4A86E8"/>
                </a:solidFill>
                <a:latin typeface="Courier New"/>
                <a:ea typeface="Courier New"/>
                <a:cs typeface="Courier New"/>
                <a:sym typeface="Courier New"/>
              </a:rPr>
              <a:t>Some janet</a:t>
            </a:r>
            <a:r>
              <a:rPr lang="en">
                <a:solidFill>
                  <a:srgbClr val="666666"/>
                </a:solidFill>
                <a:latin typeface="Courier New"/>
                <a:ea typeface="Courier New"/>
                <a:cs typeface="Courier New"/>
                <a:sym typeface="Courier New"/>
              </a:rPr>
              <a:t> }</a:t>
            </a:r>
          </a:p>
          <a:p>
            <a:pPr lvl="0" rtl="0">
              <a:spcBef>
                <a:spcPts val="0"/>
              </a:spcBef>
              <a:buNone/>
            </a:pPr>
            <a:r>
              <a:rPr lang="en">
                <a:solidFill>
                  <a:srgbClr val="666666"/>
                </a:solidFill>
                <a:latin typeface="Courier New"/>
                <a:ea typeface="Courier New"/>
                <a:cs typeface="Courier New"/>
                <a:sym typeface="Courier New"/>
              </a:rPr>
              <a:t>This implies there is a value for that object. </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386" name="Shape 386"/>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An option type is the functional way of optional values to a type.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Clr>
                <a:schemeClr val="dk2"/>
              </a:buClr>
              <a:buSzPct val="36666"/>
              <a:buFont typeface="Arial"/>
              <a:buNone/>
            </a:pPr>
            <a:r>
              <a:rPr lang="en"/>
              <a:t>How is this not just null?</a:t>
            </a:r>
          </a:p>
        </p:txBody>
      </p:sp>
      <p:sp>
        <p:nvSpPr>
          <p:cNvPr id="392" name="Shape 392"/>
          <p:cNvSpPr txBox="1"/>
          <p:nvPr>
            <p:ph idx="1" type="body"/>
          </p:nvPr>
        </p:nvSpPr>
        <p:spPr>
          <a:xfrm>
            <a:off x="666300" y="1975325"/>
            <a:ext cx="7755000" cy="30681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type </a:t>
            </a:r>
            <a:r>
              <a:rPr b="1" lang="en">
                <a:solidFill>
                  <a:srgbClr val="666666"/>
                </a:solidFill>
                <a:latin typeface="Courier New"/>
                <a:ea typeface="Courier New"/>
                <a:cs typeface="Courier New"/>
                <a:sym typeface="Courier New"/>
              </a:rPr>
              <a:t>Person</a:t>
            </a:r>
            <a:r>
              <a:rPr lang="en">
                <a:solidFill>
                  <a:srgbClr val="666666"/>
                </a:solidFill>
                <a:latin typeface="Courier New"/>
                <a:ea typeface="Courier New"/>
                <a:cs typeface="Courier New"/>
                <a:sym typeface="Courier New"/>
              </a:rPr>
              <a:t> = { FirstName : string; LastName : string; parent : </a:t>
            </a:r>
            <a:r>
              <a:rPr b="1" lang="en">
                <a:solidFill>
                  <a:srgbClr val="666666"/>
                </a:solidFill>
                <a:latin typeface="Courier New"/>
                <a:ea typeface="Courier New"/>
                <a:cs typeface="Courier New"/>
                <a:sym typeface="Courier New"/>
              </a:rPr>
              <a:t>option&lt;Person&gt;</a:t>
            </a:r>
            <a:r>
              <a:rPr lang="en">
                <a:solidFill>
                  <a:srgbClr val="666666"/>
                </a:solidFill>
                <a:latin typeface="Courier New"/>
                <a:ea typeface="Courier New"/>
                <a:cs typeface="Courier New"/>
                <a:sym typeface="Courier New"/>
              </a:rPr>
              <a:t> }</a:t>
            </a:r>
          </a:p>
          <a:p>
            <a:pPr lvl="0" rtl="0">
              <a:spcBef>
                <a:spcPts val="0"/>
              </a:spcBef>
              <a:buNone/>
            </a:pPr>
            <a:r>
              <a:rPr lang="en">
                <a:solidFill>
                  <a:srgbClr val="666666"/>
                </a:solidFill>
                <a:latin typeface="Courier New"/>
                <a:ea typeface="Courier New"/>
                <a:cs typeface="Courier New"/>
                <a:sym typeface="Courier New"/>
              </a:rPr>
              <a:t>A person != an Option&lt;person&gt;</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In OO languages with default behavior, it is.</a:t>
            </a: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b="1">
              <a:solidFill>
                <a:srgbClr val="38761D"/>
              </a:solidFill>
              <a:latin typeface="Courier New"/>
              <a:ea typeface="Courier New"/>
              <a:cs typeface="Courier New"/>
              <a:sym typeface="Courier New"/>
            </a:endParaRPr>
          </a:p>
        </p:txBody>
      </p:sp>
      <p:sp>
        <p:nvSpPr>
          <p:cNvPr id="393" name="Shape 393"/>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Fundamentally it’s the way the compiler works.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Record Types (and Options) </a:t>
            </a:r>
            <a:r>
              <a:rPr lang="en"/>
              <a:t>: Unlocked</a:t>
            </a:r>
          </a:p>
        </p:txBody>
      </p:sp>
      <p:pic>
        <p:nvPicPr>
          <p:cNvPr id="399" name="Shape 399"/>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Union Types - Enums, with an attitude</a:t>
            </a:r>
          </a:p>
        </p:txBody>
      </p:sp>
      <p:sp>
        <p:nvSpPr>
          <p:cNvPr id="405" name="Shape 405"/>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type Shape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Circle</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Square</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Rectangle</a:t>
            </a:r>
            <a:br>
              <a:rPr lang="en">
                <a:solidFill>
                  <a:srgbClr val="666666"/>
                </a:solidFill>
                <a:latin typeface="Courier New"/>
                <a:ea typeface="Courier New"/>
                <a:cs typeface="Courier New"/>
                <a:sym typeface="Courier New"/>
              </a:rPr>
            </a:b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Clr>
                <a:srgbClr val="000000"/>
              </a:buClr>
              <a:buSzPct val="61111"/>
              <a:buFont typeface="Arial"/>
              <a:buNone/>
            </a:pPr>
            <a:r>
              <a:t/>
            </a:r>
            <a:endParaRPr b="1">
              <a:solidFill>
                <a:srgbClr val="38761D"/>
              </a:solidFill>
              <a:latin typeface="Courier New"/>
              <a:ea typeface="Courier New"/>
              <a:cs typeface="Courier New"/>
              <a:sym typeface="Courier New"/>
            </a:endParaRPr>
          </a:p>
        </p:txBody>
      </p:sp>
      <p:sp>
        <p:nvSpPr>
          <p:cNvPr id="406" name="Shape 406"/>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 Union type works similarly to an enum.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Why F#?</a:t>
            </a:r>
          </a:p>
        </p:txBody>
      </p:sp>
      <p:sp>
        <p:nvSpPr>
          <p:cNvPr id="86" name="Shape 86"/>
          <p:cNvSpPr txBox="1"/>
          <p:nvPr>
            <p:ph idx="1" type="body"/>
          </p:nvPr>
        </p:nvSpPr>
        <p:spPr>
          <a:xfrm>
            <a:off x="311700" y="1152475"/>
            <a:ext cx="3462600" cy="3416400"/>
          </a:xfrm>
          <a:prstGeom prst="rect">
            <a:avLst/>
          </a:prstGeom>
        </p:spPr>
        <p:txBody>
          <a:bodyPr anchorCtr="0" anchor="t" bIns="91425" lIns="91425" rIns="91425" tIns="91425">
            <a:noAutofit/>
          </a:bodyPr>
          <a:lstStyle/>
          <a:p>
            <a:pPr lvl="0" rtl="0">
              <a:spcBef>
                <a:spcPts val="0"/>
              </a:spcBef>
              <a:buNone/>
            </a:pPr>
            <a:r>
              <a:rPr lang="en"/>
              <a:t>Conciseness</a:t>
            </a:r>
          </a:p>
          <a:p>
            <a:pPr lvl="0" rtl="0">
              <a:spcBef>
                <a:spcPts val="0"/>
              </a:spcBef>
              <a:buNone/>
            </a:pPr>
            <a:r>
              <a:rPr lang="en"/>
              <a:t>Functional First</a:t>
            </a:r>
          </a:p>
          <a:p>
            <a:pPr lvl="0" rtl="0">
              <a:spcBef>
                <a:spcPts val="0"/>
              </a:spcBef>
              <a:buNone/>
            </a:pPr>
            <a:r>
              <a:rPr lang="en"/>
              <a:t>Expressive</a:t>
            </a:r>
          </a:p>
          <a:p>
            <a:pPr lvl="0" rtl="0">
              <a:spcBef>
                <a:spcPts val="0"/>
              </a:spcBef>
              <a:buNone/>
            </a:pPr>
            <a:r>
              <a:rPr b="1" lang="en"/>
              <a:t>Complete</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87" name="Shape 87"/>
          <p:cNvSpPr txBox="1"/>
          <p:nvPr>
            <p:ph idx="1" type="body"/>
          </p:nvPr>
        </p:nvSpPr>
        <p:spPr>
          <a:xfrm>
            <a:off x="4739475" y="1152475"/>
            <a:ext cx="3462600" cy="3416400"/>
          </a:xfrm>
          <a:prstGeom prst="rect">
            <a:avLst/>
          </a:prstGeom>
        </p:spPr>
        <p:txBody>
          <a:bodyPr anchorCtr="0" anchor="t" bIns="91425" lIns="91425" rIns="91425" tIns="91425">
            <a:noAutofit/>
          </a:bodyPr>
          <a:lstStyle/>
          <a:p>
            <a:pPr lvl="0">
              <a:spcBef>
                <a:spcPts val="0"/>
              </a:spcBef>
              <a:buNone/>
            </a:pPr>
            <a:r>
              <a:rPr b="1" lang="en"/>
              <a:t>It’s still .NET! All the framework goodness we know and love are all still there.</a:t>
            </a:r>
          </a:p>
          <a:p>
            <a:pPr lvl="0" rtl="0">
              <a:spcBef>
                <a:spcPts val="0"/>
              </a:spcBef>
              <a:buNone/>
            </a:pPr>
            <a:r>
              <a:rPr b="1" lang="en"/>
              <a:t>Wanna do procedural stuff, go right ahead, F# lets you do that!</a:t>
            </a:r>
            <a:br>
              <a:rPr b="1" lang="en"/>
            </a:br>
            <a:r>
              <a:rPr b="1" lang="en"/>
              <a:t>It’s got everything you’re used to and all the support too!</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Union Types - Enums, with an attitude</a:t>
            </a:r>
          </a:p>
        </p:txBody>
      </p:sp>
      <p:sp>
        <p:nvSpPr>
          <p:cNvPr id="412" name="Shape 412"/>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type Shape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Circle of Radius : float</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Square of SideLength : float</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Rectangle of LongSide : float * ShortSide : float</a:t>
            </a:r>
            <a:br>
              <a:rPr lang="en">
                <a:solidFill>
                  <a:srgbClr val="666666"/>
                </a:solidFill>
                <a:latin typeface="Courier New"/>
                <a:ea typeface="Courier New"/>
                <a:cs typeface="Courier New"/>
                <a:sym typeface="Courier New"/>
              </a:rPr>
            </a:b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Clr>
                <a:srgbClr val="000000"/>
              </a:buClr>
              <a:buSzPct val="61111"/>
              <a:buFont typeface="Arial"/>
              <a:buNone/>
            </a:pPr>
            <a:r>
              <a:t/>
            </a:r>
            <a:endParaRPr b="1">
              <a:solidFill>
                <a:srgbClr val="38761D"/>
              </a:solidFill>
              <a:latin typeface="Courier New"/>
              <a:ea typeface="Courier New"/>
              <a:cs typeface="Courier New"/>
              <a:sym typeface="Courier New"/>
            </a:endParaRPr>
          </a:p>
        </p:txBody>
      </p:sp>
      <p:sp>
        <p:nvSpPr>
          <p:cNvPr id="413" name="Shape 413"/>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 Union type works similarly to an enum, but better!</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Union Types - Enums, with an attitude</a:t>
            </a:r>
          </a:p>
        </p:txBody>
      </p:sp>
      <p:sp>
        <p:nvSpPr>
          <p:cNvPr id="419" name="Shape 419"/>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type Shape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Circle of Radius : float</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Square of SideLength : float</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Rectangle of LongSide : float * ShortSide : float</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Line</a:t>
            </a:r>
            <a:br>
              <a:rPr lang="en">
                <a:solidFill>
                  <a:srgbClr val="666666"/>
                </a:solidFill>
                <a:latin typeface="Courier New"/>
                <a:ea typeface="Courier New"/>
                <a:cs typeface="Courier New"/>
                <a:sym typeface="Courier New"/>
              </a:rPr>
            </a:b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Clr>
                <a:srgbClr val="000000"/>
              </a:buClr>
              <a:buSzPct val="61111"/>
              <a:buFont typeface="Arial"/>
              <a:buNone/>
            </a:pPr>
            <a:r>
              <a:t/>
            </a:r>
            <a:endParaRPr b="1">
              <a:solidFill>
                <a:srgbClr val="38761D"/>
              </a:solidFill>
              <a:latin typeface="Courier New"/>
              <a:ea typeface="Courier New"/>
              <a:cs typeface="Courier New"/>
              <a:sym typeface="Courier New"/>
            </a:endParaRPr>
          </a:p>
        </p:txBody>
      </p:sp>
      <p:sp>
        <p:nvSpPr>
          <p:cNvPr id="420" name="Shape 420"/>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A Union type works similarly to an enum, but better!</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Union Types - Enums, with an attitude</a:t>
            </a:r>
          </a:p>
        </p:txBody>
      </p:sp>
      <p:sp>
        <p:nvSpPr>
          <p:cNvPr id="426" name="Shape 426"/>
          <p:cNvSpPr txBox="1"/>
          <p:nvPr>
            <p:ph idx="1" type="body"/>
          </p:nvPr>
        </p:nvSpPr>
        <p:spPr>
          <a:xfrm>
            <a:off x="666300" y="2071600"/>
            <a:ext cx="7755000" cy="2073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let area shape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match shape with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Circle (r) -&gt; System.Math.PI * r * r</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Square (sl) -&gt; sl * sl</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Rectangle (ls, ss) -&gt; ls * ss</a:t>
            </a:r>
          </a:p>
          <a:p>
            <a:pPr lvl="0" rtl="0">
              <a:spcBef>
                <a:spcPts val="0"/>
              </a:spcBef>
              <a:buClr>
                <a:schemeClr val="dk2"/>
              </a:buClr>
              <a:buSzPct val="61111"/>
              <a:buFont typeface="Arial"/>
              <a:buNone/>
            </a:pPr>
            <a:br>
              <a:rPr lang="en">
                <a:solidFill>
                  <a:srgbClr val="666666"/>
                </a:solidFill>
                <a:latin typeface="Courier New"/>
                <a:ea typeface="Courier New"/>
                <a:cs typeface="Courier New"/>
                <a:sym typeface="Courier New"/>
              </a:rPr>
            </a:b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Clr>
                <a:srgbClr val="000000"/>
              </a:buClr>
              <a:buSzPct val="61111"/>
              <a:buFont typeface="Arial"/>
              <a:buNone/>
            </a:pPr>
            <a:r>
              <a:t/>
            </a:r>
            <a:endParaRPr b="1">
              <a:solidFill>
                <a:srgbClr val="38761D"/>
              </a:solidFill>
              <a:latin typeface="Courier New"/>
              <a:ea typeface="Courier New"/>
              <a:cs typeface="Courier New"/>
              <a:sym typeface="Courier New"/>
            </a:endParaRPr>
          </a:p>
        </p:txBody>
      </p:sp>
      <p:sp>
        <p:nvSpPr>
          <p:cNvPr id="427" name="Shape 427"/>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Naturally, they work well with match statements!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Union Types - Enums, with an attitude</a:t>
            </a:r>
          </a:p>
        </p:txBody>
      </p:sp>
      <p:sp>
        <p:nvSpPr>
          <p:cNvPr id="433" name="Shape 433"/>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Naturally, they work well with match statements!</a:t>
            </a:r>
          </a:p>
        </p:txBody>
      </p:sp>
      <p:pic>
        <p:nvPicPr>
          <p:cNvPr id="434" name="Shape 434"/>
          <p:cNvPicPr preferRelativeResize="0"/>
          <p:nvPr/>
        </p:nvPicPr>
        <p:blipFill>
          <a:blip r:embed="rId3">
            <a:alphaModFix/>
          </a:blip>
          <a:stretch>
            <a:fillRect/>
          </a:stretch>
        </p:blipFill>
        <p:spPr>
          <a:xfrm>
            <a:off x="1957375" y="1800362"/>
            <a:ext cx="5229225" cy="21812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Union Types - Enums, with an attitude</a:t>
            </a:r>
          </a:p>
        </p:txBody>
      </p:sp>
      <p:sp>
        <p:nvSpPr>
          <p:cNvPr id="440" name="Shape 440"/>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Naturally, they work well with match statements!</a:t>
            </a:r>
          </a:p>
        </p:txBody>
      </p:sp>
      <p:pic>
        <p:nvPicPr>
          <p:cNvPr id="441" name="Shape 441"/>
          <p:cNvPicPr preferRelativeResize="0"/>
          <p:nvPr/>
        </p:nvPicPr>
        <p:blipFill>
          <a:blip r:embed="rId3">
            <a:alphaModFix/>
          </a:blip>
          <a:stretch>
            <a:fillRect/>
          </a:stretch>
        </p:blipFill>
        <p:spPr>
          <a:xfrm>
            <a:off x="1319212" y="1726125"/>
            <a:ext cx="6505575" cy="25241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Union Types - Enums, with an attitude</a:t>
            </a:r>
          </a:p>
        </p:txBody>
      </p:sp>
      <p:sp>
        <p:nvSpPr>
          <p:cNvPr id="447" name="Shape 447"/>
          <p:cNvSpPr txBox="1"/>
          <p:nvPr>
            <p:ph idx="1" type="body"/>
          </p:nvPr>
        </p:nvSpPr>
        <p:spPr>
          <a:xfrm>
            <a:off x="666300" y="2071600"/>
            <a:ext cx="7755000" cy="24591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let area shape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match shape with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Circle (r) -&gt; System.Math.PI * r * r</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Square (sl) -&gt; sl * sl</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Rectangle (ls, ss) -&gt; ls * ss</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Line -&gt; 0.0</a:t>
            </a:r>
          </a:p>
          <a:p>
            <a:pPr lvl="0" rtl="0">
              <a:spcBef>
                <a:spcPts val="0"/>
              </a:spcBef>
              <a:buClr>
                <a:schemeClr val="dk2"/>
              </a:buClr>
              <a:buSzPct val="61111"/>
              <a:buFont typeface="Arial"/>
              <a:buNone/>
            </a:pPr>
            <a:br>
              <a:rPr lang="en">
                <a:solidFill>
                  <a:srgbClr val="666666"/>
                </a:solidFill>
                <a:latin typeface="Courier New"/>
                <a:ea typeface="Courier New"/>
                <a:cs typeface="Courier New"/>
                <a:sym typeface="Courier New"/>
              </a:rPr>
            </a:b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None/>
            </a:pPr>
            <a:r>
              <a:t/>
            </a:r>
            <a:endParaRPr>
              <a:solidFill>
                <a:srgbClr val="666666"/>
              </a:solidFill>
              <a:latin typeface="Courier New"/>
              <a:ea typeface="Courier New"/>
              <a:cs typeface="Courier New"/>
              <a:sym typeface="Courier New"/>
            </a:endParaRPr>
          </a:p>
          <a:p>
            <a:pPr lvl="0" rtl="0">
              <a:spcBef>
                <a:spcPts val="0"/>
              </a:spcBef>
              <a:buClr>
                <a:srgbClr val="000000"/>
              </a:buClr>
              <a:buSzPct val="61111"/>
              <a:buFont typeface="Arial"/>
              <a:buNone/>
            </a:pPr>
            <a:r>
              <a:t/>
            </a:r>
            <a:endParaRPr b="1">
              <a:solidFill>
                <a:srgbClr val="38761D"/>
              </a:solidFill>
              <a:latin typeface="Courier New"/>
              <a:ea typeface="Courier New"/>
              <a:cs typeface="Courier New"/>
              <a:sym typeface="Courier New"/>
            </a:endParaRPr>
          </a:p>
        </p:txBody>
      </p:sp>
      <p:sp>
        <p:nvSpPr>
          <p:cNvPr id="448" name="Shape 448"/>
          <p:cNvSpPr txBox="1"/>
          <p:nvPr>
            <p:ph idx="1" type="body"/>
          </p:nvPr>
        </p:nvSpPr>
        <p:spPr>
          <a:xfrm>
            <a:off x="311700" y="1068425"/>
            <a:ext cx="8464200" cy="906900"/>
          </a:xfrm>
          <a:prstGeom prst="rect">
            <a:avLst/>
          </a:prstGeom>
        </p:spPr>
        <p:txBody>
          <a:bodyPr anchorCtr="0" anchor="t" bIns="91425" lIns="91425" rIns="91425" tIns="91425">
            <a:noAutofit/>
          </a:bodyPr>
          <a:lstStyle/>
          <a:p>
            <a:pPr lvl="0" rtl="0">
              <a:spcBef>
                <a:spcPts val="0"/>
              </a:spcBef>
              <a:buNone/>
            </a:pPr>
            <a:r>
              <a:rPr lang="en"/>
              <a:t>Naturally, they work well with match statements!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Union Types : Unlocked</a:t>
            </a:r>
          </a:p>
        </p:txBody>
      </p:sp>
      <p:pic>
        <p:nvPicPr>
          <p:cNvPr id="454" name="Shape 454"/>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Type Providers - CSV data</a:t>
            </a:r>
          </a:p>
        </p:txBody>
      </p:sp>
      <p:sp>
        <p:nvSpPr>
          <p:cNvPr id="460" name="Shape 4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a:t>My file: SomeDataFile.csv</a:t>
            </a:r>
          </a:p>
          <a:p>
            <a:pPr lvl="0">
              <a:spcBef>
                <a:spcPts val="0"/>
              </a:spcBef>
              <a:buNone/>
            </a:pPr>
            <a:r>
              <a:rPr b="1" lang="en"/>
              <a:t>Sample Contents:</a:t>
            </a:r>
            <a:br>
              <a:rPr b="1" lang="en"/>
            </a:br>
            <a:br>
              <a:rPr b="1" lang="en"/>
            </a:br>
            <a:r>
              <a:rPr b="1" lang="en" sz="900">
                <a:latin typeface="Courier New"/>
                <a:ea typeface="Courier New"/>
                <a:cs typeface="Courier New"/>
                <a:sym typeface="Courier New"/>
              </a:rPr>
              <a:t>Account,Buy/Sell,Shares,Symbol,Average Price,Versus Purchase,Contra,Exchange,Solicited,As Of Date,Settle Date,SType</a:t>
            </a:r>
            <a:br>
              <a:rPr b="1" lang="en" sz="900">
                <a:latin typeface="Courier New"/>
                <a:ea typeface="Courier New"/>
                <a:cs typeface="Courier New"/>
                <a:sym typeface="Courier New"/>
              </a:rPr>
            </a:br>
            <a:r>
              <a:rPr b="1" lang="en" sz="900">
                <a:latin typeface="Courier New"/>
                <a:ea typeface="Courier New"/>
                <a:cs typeface="Courier New"/>
                <a:sym typeface="Courier New"/>
              </a:rPr>
              <a:t>60257030,BY,75,15135B101,76.99,,993105,,N,5/2/2017,5/5/2017,</a:t>
            </a:r>
            <a:br>
              <a:rPr b="1" lang="en" sz="900">
                <a:latin typeface="Courier New"/>
                <a:ea typeface="Courier New"/>
                <a:cs typeface="Courier New"/>
                <a:sym typeface="Courier New"/>
              </a:rPr>
            </a:br>
            <a:r>
              <a:rPr b="1" lang="en" sz="900">
                <a:latin typeface="Courier New"/>
                <a:ea typeface="Courier New"/>
                <a:cs typeface="Courier New"/>
                <a:sym typeface="Courier New"/>
              </a:rPr>
              <a:t>60257030,BY,286,22160K105,178.59,,993105,,N,5/2/2017,5/5/2017,</a:t>
            </a:r>
            <a:br>
              <a:rPr b="1" lang="en" sz="900">
                <a:latin typeface="Courier New"/>
                <a:ea typeface="Courier New"/>
                <a:cs typeface="Courier New"/>
                <a:sym typeface="Courier New"/>
              </a:rPr>
            </a:br>
            <a:r>
              <a:rPr b="1" lang="en" sz="900">
                <a:latin typeface="Courier New"/>
                <a:ea typeface="Courier New"/>
                <a:cs typeface="Courier New"/>
                <a:sym typeface="Courier New"/>
              </a:rPr>
              <a:t>60257030,BY,257,29272W109,57.47,,993105,,N,5/2/2017,5/5/2017,</a:t>
            </a:r>
            <a:br>
              <a:rPr b="1" lang="en" sz="900">
                <a:latin typeface="Courier New"/>
                <a:ea typeface="Courier New"/>
                <a:cs typeface="Courier New"/>
                <a:sym typeface="Courier New"/>
              </a:rPr>
            </a:br>
            <a:r>
              <a:rPr b="1" lang="en" sz="900">
                <a:latin typeface="Courier New"/>
                <a:ea typeface="Courier New"/>
                <a:cs typeface="Courier New"/>
                <a:sym typeface="Courier New"/>
              </a:rPr>
              <a:t>60257030,BY,7779,35906A108,1.93,,993105,,N,5/2/2017,5/5/2017,</a:t>
            </a:r>
            <a:br>
              <a:rPr b="1" lang="en" sz="900">
                <a:latin typeface="Courier New"/>
                <a:ea typeface="Courier New"/>
                <a:cs typeface="Courier New"/>
                <a:sym typeface="Courier New"/>
              </a:rPr>
            </a:br>
            <a:r>
              <a:rPr b="1" lang="en" sz="900">
                <a:latin typeface="Courier New"/>
                <a:ea typeface="Courier New"/>
                <a:cs typeface="Courier New"/>
                <a:sym typeface="Courier New"/>
              </a:rPr>
              <a:t>60257030,BY,118,45337C102,123.71,,993105,,N,5/2/2017,5/5/2017,</a:t>
            </a:r>
          </a:p>
          <a:p>
            <a:pPr lvl="0" rtl="0">
              <a:spcBef>
                <a:spcPts val="0"/>
              </a:spcBef>
              <a:buNone/>
            </a:pPr>
            <a:r>
              <a:t/>
            </a:r>
            <a:endParaRPr b="1">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Type Providers - CSV data</a:t>
            </a:r>
          </a:p>
        </p:txBody>
      </p:sp>
      <p:sp>
        <p:nvSpPr>
          <p:cNvPr id="466" name="Shape 4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 @“FSharp.Data.dll”   // reference the dll.</a:t>
            </a:r>
            <a:br>
              <a:rPr lang="en"/>
            </a:br>
            <a:br>
              <a:rPr lang="en"/>
            </a:br>
            <a:r>
              <a:rPr lang="en"/>
              <a:t>open FSharp.Data</a:t>
            </a:r>
            <a:br>
              <a:rPr lang="en"/>
            </a:br>
            <a:br>
              <a:rPr lang="en"/>
            </a:br>
            <a:r>
              <a:rPr lang="en"/>
              <a:t>type FirstClear = CsvTypeProvider&lt;“Path/To/SampleDataFile.csv”&gt;</a:t>
            </a:r>
          </a:p>
          <a:p>
            <a:pPr lvl="0">
              <a:spcBef>
                <a:spcPts val="0"/>
              </a:spcBef>
              <a:buNone/>
            </a:pPr>
            <a:r>
              <a:rPr lang="en"/>
              <a:t>FirstClear.GetSample()</a:t>
            </a:r>
          </a:p>
          <a:p>
            <a:pPr lvl="0" rtl="0">
              <a:spcBef>
                <a:spcPts val="0"/>
              </a:spcBef>
              <a:buNone/>
            </a:pPr>
            <a:r>
              <a:rPr lang="en"/>
              <a:t>let data = FirstClear.Load(“Path/To/SomeDataFile.csv”)</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Type Providers - CSV data</a:t>
            </a:r>
          </a:p>
        </p:txBody>
      </p:sp>
      <p:sp>
        <p:nvSpPr>
          <p:cNvPr id="472" name="Shape 4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a:t>
            </a:r>
          </a:p>
          <a:p>
            <a:pPr lvl="0" rtl="0">
              <a:spcBef>
                <a:spcPts val="0"/>
              </a:spcBef>
              <a:buNone/>
            </a:pPr>
            <a:r>
              <a:rPr lang="en"/>
              <a:t>let data = FirstClear.Load(“Path/To/SomeDataFile.csv”)</a:t>
            </a:r>
            <a:br>
              <a:rPr lang="en"/>
            </a:br>
            <a:br>
              <a:rPr lang="en"/>
            </a:br>
            <a:r>
              <a:rPr lang="en"/>
              <a:t>let firstRow = data.Rows |&gt; seq.Head</a:t>
            </a:r>
            <a:br>
              <a:rPr lang="en"/>
            </a:br>
            <a:br>
              <a:rPr lang="en"/>
            </a:br>
            <a:r>
              <a:rPr lang="en"/>
              <a:t>firstRow.</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How do I start?</a:t>
            </a:r>
          </a:p>
        </p:txBody>
      </p:sp>
      <p:sp>
        <p:nvSpPr>
          <p:cNvPr id="93" name="Shape 93"/>
          <p:cNvSpPr txBox="1"/>
          <p:nvPr>
            <p:ph idx="1" type="body"/>
          </p:nvPr>
        </p:nvSpPr>
        <p:spPr>
          <a:xfrm>
            <a:off x="311700" y="1152475"/>
            <a:ext cx="2871000" cy="512700"/>
          </a:xfrm>
          <a:prstGeom prst="rect">
            <a:avLst/>
          </a:prstGeom>
        </p:spPr>
        <p:txBody>
          <a:bodyPr anchorCtr="0" anchor="t" bIns="91425" lIns="91425" rIns="91425" tIns="91425">
            <a:noAutofit/>
          </a:bodyPr>
          <a:lstStyle/>
          <a:p>
            <a:pPr lvl="0" rtl="0">
              <a:spcBef>
                <a:spcPts val="0"/>
              </a:spcBef>
              <a:buNone/>
            </a:pPr>
            <a:r>
              <a:rPr b="1" lang="en"/>
              <a:t>With a script!</a:t>
            </a:r>
          </a:p>
        </p:txBody>
      </p:sp>
      <p:sp>
        <p:nvSpPr>
          <p:cNvPr id="94" name="Shape 94"/>
          <p:cNvSpPr txBox="1"/>
          <p:nvPr>
            <p:ph idx="1" type="body"/>
          </p:nvPr>
        </p:nvSpPr>
        <p:spPr>
          <a:xfrm>
            <a:off x="1041575" y="2569925"/>
            <a:ext cx="6989400" cy="16605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a:latin typeface="Courier New"/>
                <a:ea typeface="Courier New"/>
                <a:cs typeface="Courier New"/>
                <a:sym typeface="Courier New"/>
              </a:rPr>
              <a:t>printfn "Hello World"</a:t>
            </a:r>
          </a:p>
        </p:txBody>
      </p:sp>
      <p:sp>
        <p:nvSpPr>
          <p:cNvPr id="95" name="Shape 95"/>
          <p:cNvSpPr txBox="1"/>
          <p:nvPr>
            <p:ph idx="1" type="body"/>
          </p:nvPr>
        </p:nvSpPr>
        <p:spPr>
          <a:xfrm>
            <a:off x="1041575" y="2057225"/>
            <a:ext cx="6989400" cy="5127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a:solidFill>
                  <a:srgbClr val="0000FF"/>
                </a:solidFill>
                <a:latin typeface="Proxima Nova"/>
                <a:ea typeface="Proxima Nova"/>
                <a:cs typeface="Proxima Nova"/>
                <a:sym typeface="Proxima Nova"/>
              </a:rPr>
              <a:t>HelloWorld.fsx</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Type Providers - CSV data</a:t>
            </a:r>
          </a:p>
        </p:txBody>
      </p:sp>
      <p:pic>
        <p:nvPicPr>
          <p:cNvPr id="478" name="Shape 478"/>
          <p:cNvPicPr preferRelativeResize="0"/>
          <p:nvPr/>
        </p:nvPicPr>
        <p:blipFill>
          <a:blip r:embed="rId3">
            <a:alphaModFix/>
          </a:blip>
          <a:stretch>
            <a:fillRect/>
          </a:stretch>
        </p:blipFill>
        <p:spPr>
          <a:xfrm>
            <a:off x="790575" y="1151575"/>
            <a:ext cx="7562859" cy="37702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Other formats - FSharp.Data</a:t>
            </a:r>
          </a:p>
        </p:txBody>
      </p:sp>
      <p:sp>
        <p:nvSpPr>
          <p:cNvPr id="484" name="Shape 4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a:t>Out of the box</a:t>
            </a:r>
          </a:p>
          <a:p>
            <a:pPr indent="-228600" lvl="0" marL="457200" rtl="0">
              <a:spcBef>
                <a:spcPts val="0"/>
              </a:spcBef>
            </a:pPr>
            <a:r>
              <a:rPr b="1" lang="en"/>
              <a:t>JSON</a:t>
            </a:r>
            <a:br>
              <a:rPr b="1" lang="en"/>
            </a:br>
            <a:r>
              <a:rPr b="1" lang="en"/>
              <a:t>   </a:t>
            </a:r>
            <a:r>
              <a:rPr lang="en"/>
              <a:t>Give it a JSON source, and you can just magically work with what’s available.</a:t>
            </a:r>
          </a:p>
          <a:p>
            <a:pPr indent="-228600" lvl="0" marL="457200" rtl="0">
              <a:spcBef>
                <a:spcPts val="0"/>
              </a:spcBef>
            </a:pPr>
            <a:r>
              <a:rPr b="1" lang="en"/>
              <a:t>XML</a:t>
            </a:r>
            <a:br>
              <a:rPr b="1" lang="en"/>
            </a:br>
            <a:r>
              <a:rPr b="1" lang="en"/>
              <a:t>   </a:t>
            </a:r>
            <a:r>
              <a:rPr lang="en"/>
              <a:t>Ditto</a:t>
            </a:r>
          </a:p>
          <a:p>
            <a:pPr indent="-228600" lvl="0" marL="457200" rtl="0">
              <a:spcBef>
                <a:spcPts val="0"/>
              </a:spcBef>
            </a:pPr>
            <a:r>
              <a:rPr b="1" lang="en"/>
              <a:t>CSV</a:t>
            </a:r>
            <a:br>
              <a:rPr b="1" lang="en"/>
            </a:br>
            <a:r>
              <a:rPr b="1" lang="en"/>
              <a:t>   </a:t>
            </a:r>
            <a:r>
              <a:rPr lang="en"/>
              <a:t>I just showed you this.</a:t>
            </a:r>
          </a:p>
          <a:p>
            <a:pPr indent="-228600" lvl="0" marL="457200" rtl="0">
              <a:spcBef>
                <a:spcPts val="0"/>
              </a:spcBef>
            </a:pPr>
            <a:r>
              <a:rPr b="1" lang="en"/>
              <a:t>HTML</a:t>
            </a:r>
            <a:br>
              <a:rPr b="1" lang="en"/>
            </a:br>
            <a:r>
              <a:rPr b="1" lang="en"/>
              <a:t>   </a:t>
            </a:r>
            <a:r>
              <a:rPr lang="en"/>
              <a:t>Yep, even HTML tables.</a:t>
            </a:r>
          </a:p>
          <a:p>
            <a:pPr indent="-228600" lvl="0" marL="457200" rtl="0">
              <a:spcBef>
                <a:spcPts val="0"/>
              </a:spcBef>
            </a:pPr>
            <a:r>
              <a:rPr b="1" lang="en"/>
              <a:t>WorldBank (a JSON derivative)</a:t>
            </a:r>
            <a:br>
              <a:rPr lang="en"/>
            </a:br>
          </a:p>
        </p:txBody>
      </p:sp>
      <p:pic>
        <p:nvPicPr>
          <p:cNvPr id="485" name="Shape 485"/>
          <p:cNvPicPr preferRelativeResize="0"/>
          <p:nvPr/>
        </p:nvPicPr>
        <p:blipFill>
          <a:blip r:embed="rId3">
            <a:alphaModFix/>
          </a:blip>
          <a:stretch>
            <a:fillRect/>
          </a:stretch>
        </p:blipFill>
        <p:spPr>
          <a:xfrm>
            <a:off x="385775" y="1695600"/>
            <a:ext cx="416099" cy="416099"/>
          </a:xfrm>
          <a:prstGeom prst="rect">
            <a:avLst/>
          </a:prstGeom>
          <a:noFill/>
          <a:ln>
            <a:noFill/>
          </a:ln>
        </p:spPr>
      </p:pic>
      <p:pic>
        <p:nvPicPr>
          <p:cNvPr id="486" name="Shape 486"/>
          <p:cNvPicPr preferRelativeResize="0"/>
          <p:nvPr/>
        </p:nvPicPr>
        <p:blipFill>
          <a:blip r:embed="rId3">
            <a:alphaModFix/>
          </a:blip>
          <a:stretch>
            <a:fillRect/>
          </a:stretch>
        </p:blipFill>
        <p:spPr>
          <a:xfrm>
            <a:off x="385775" y="2363700"/>
            <a:ext cx="416099" cy="416099"/>
          </a:xfrm>
          <a:prstGeom prst="rect">
            <a:avLst/>
          </a:prstGeom>
          <a:noFill/>
          <a:ln>
            <a:noFill/>
          </a:ln>
        </p:spPr>
      </p:pic>
      <p:pic>
        <p:nvPicPr>
          <p:cNvPr id="487" name="Shape 487"/>
          <p:cNvPicPr preferRelativeResize="0"/>
          <p:nvPr/>
        </p:nvPicPr>
        <p:blipFill>
          <a:blip r:embed="rId3">
            <a:alphaModFix/>
          </a:blip>
          <a:stretch>
            <a:fillRect/>
          </a:stretch>
        </p:blipFill>
        <p:spPr>
          <a:xfrm>
            <a:off x="385775" y="2979650"/>
            <a:ext cx="416099" cy="416099"/>
          </a:xfrm>
          <a:prstGeom prst="rect">
            <a:avLst/>
          </a:prstGeom>
          <a:noFill/>
          <a:ln>
            <a:noFill/>
          </a:ln>
        </p:spPr>
      </p:pic>
      <p:pic>
        <p:nvPicPr>
          <p:cNvPr id="488" name="Shape 488"/>
          <p:cNvPicPr preferRelativeResize="0"/>
          <p:nvPr/>
        </p:nvPicPr>
        <p:blipFill>
          <a:blip r:embed="rId3">
            <a:alphaModFix/>
          </a:blip>
          <a:stretch>
            <a:fillRect/>
          </a:stretch>
        </p:blipFill>
        <p:spPr>
          <a:xfrm>
            <a:off x="385775" y="3595600"/>
            <a:ext cx="416099" cy="41609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x="0" y="0"/>
          <a:ext cx="0" cy="0"/>
          <a:chOff x="0" y="0"/>
          <a:chExt cx="0" cy="0"/>
        </a:xfrm>
      </p:grpSpPr>
      <p:sp>
        <p:nvSpPr>
          <p:cNvPr id="493" name="Shape 493"/>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FSharp.Data.SqlClient</a:t>
            </a:r>
          </a:p>
        </p:txBody>
      </p:sp>
      <p:sp>
        <p:nvSpPr>
          <p:cNvPr id="494" name="Shape 4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a:t>Yup. Even the functional nerds have heard of Sql Server.</a:t>
            </a:r>
            <a:br>
              <a:rPr lang="en"/>
            </a:b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Type Providers : Unlocked</a:t>
            </a:r>
          </a:p>
        </p:txBody>
      </p:sp>
      <p:pic>
        <p:nvPicPr>
          <p:cNvPr id="500" name="Shape 500"/>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4" name="Shape 504"/>
        <p:cNvGrpSpPr/>
        <p:nvPr/>
      </p:nvGrpSpPr>
      <p:grpSpPr>
        <a:xfrm>
          <a:off x="0" y="0"/>
          <a:ext cx="0" cy="0"/>
          <a:chOff x="0" y="0"/>
          <a:chExt cx="0" cy="0"/>
        </a:xfrm>
      </p:grpSpPr>
      <p:sp>
        <p:nvSpPr>
          <p:cNvPr id="505" name="Shape 505"/>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Hello, we’re a TDD shop. What about testing?</a:t>
            </a:r>
          </a:p>
        </p:txBody>
      </p:sp>
      <p:sp>
        <p:nvSpPr>
          <p:cNvPr id="506" name="Shape 506"/>
          <p:cNvSpPr txBox="1"/>
          <p:nvPr>
            <p:ph idx="1" type="body"/>
          </p:nvPr>
        </p:nvSpPr>
        <p:spPr>
          <a:xfrm>
            <a:off x="311700" y="1152475"/>
            <a:ext cx="4080000" cy="3416400"/>
          </a:xfrm>
          <a:prstGeom prst="rect">
            <a:avLst/>
          </a:prstGeom>
        </p:spPr>
        <p:txBody>
          <a:bodyPr anchorCtr="0" anchor="t" bIns="91425" lIns="91425" rIns="91425" tIns="91425">
            <a:noAutofit/>
          </a:bodyPr>
          <a:lstStyle/>
          <a:p>
            <a:pPr lvl="0" rtl="0">
              <a:spcBef>
                <a:spcPts val="0"/>
              </a:spcBef>
              <a:buNone/>
            </a:pPr>
            <a:r>
              <a:rPr b="1" lang="en"/>
              <a:t>The Good</a:t>
            </a:r>
          </a:p>
          <a:p>
            <a:pPr indent="-228600" lvl="0" marL="457200" rtl="0">
              <a:spcBef>
                <a:spcPts val="0"/>
              </a:spcBef>
              <a:buAutoNum type="arabicPeriod"/>
            </a:pPr>
            <a:r>
              <a:rPr lang="en"/>
              <a:t>You have a REPL.</a:t>
            </a:r>
          </a:p>
          <a:p>
            <a:pPr indent="-228600" lvl="0" marL="457200" rtl="0">
              <a:spcBef>
                <a:spcPts val="0"/>
              </a:spcBef>
              <a:buAutoNum type="arabicPeriod"/>
            </a:pPr>
            <a:r>
              <a:rPr lang="en"/>
              <a:t>All the xUnit / NUnit frameworks work just as they did before.</a:t>
            </a:r>
          </a:p>
          <a:p>
            <a:pPr indent="-228600" lvl="0" marL="457200" rtl="0">
              <a:spcBef>
                <a:spcPts val="0"/>
              </a:spcBef>
              <a:buAutoNum type="arabicPeriod"/>
            </a:pPr>
            <a:r>
              <a:rPr lang="en"/>
              <a:t>F# tests can be more self documenting.</a:t>
            </a:r>
          </a:p>
          <a:p>
            <a:pPr indent="-228600" lvl="0" marL="457200" rtl="0">
              <a:spcBef>
                <a:spcPts val="0"/>
              </a:spcBef>
              <a:buAutoNum type="arabicPeriod"/>
            </a:pPr>
            <a:r>
              <a:rPr lang="en"/>
              <a:t>Much more tools out there to support property based testing.</a:t>
            </a:r>
          </a:p>
        </p:txBody>
      </p:sp>
      <p:pic>
        <p:nvPicPr>
          <p:cNvPr id="507" name="Shape 507"/>
          <p:cNvPicPr preferRelativeResize="0"/>
          <p:nvPr/>
        </p:nvPicPr>
        <p:blipFill>
          <a:blip r:embed="rId3">
            <a:alphaModFix/>
          </a:blip>
          <a:stretch>
            <a:fillRect/>
          </a:stretch>
        </p:blipFill>
        <p:spPr>
          <a:xfrm>
            <a:off x="76200" y="1152462"/>
            <a:ext cx="8991600" cy="35337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sp>
        <p:nvSpPr>
          <p:cNvPr id="512" name="Shape 512"/>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Hello, we’re a TDD shop. What about testing?</a:t>
            </a:r>
          </a:p>
        </p:txBody>
      </p:sp>
      <p:sp>
        <p:nvSpPr>
          <p:cNvPr id="513" name="Shape 513"/>
          <p:cNvSpPr txBox="1"/>
          <p:nvPr>
            <p:ph idx="1" type="body"/>
          </p:nvPr>
        </p:nvSpPr>
        <p:spPr>
          <a:xfrm>
            <a:off x="311700" y="1152475"/>
            <a:ext cx="40800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All the xUnit / NUnit frameworks work just as they did before.</a:t>
            </a:r>
          </a:p>
          <a:p>
            <a:pPr indent="-228600" lvl="0" marL="457200" rtl="0">
              <a:spcBef>
                <a:spcPts val="0"/>
              </a:spcBef>
              <a:buAutoNum type="arabicPeriod"/>
            </a:pPr>
            <a:r>
              <a:rPr lang="en"/>
              <a:t>F# tests are more self documenting.</a:t>
            </a:r>
          </a:p>
          <a:p>
            <a:pPr indent="-228600" lvl="0" marL="457200" rtl="0">
              <a:spcBef>
                <a:spcPts val="0"/>
              </a:spcBef>
              <a:buAutoNum type="arabicPeriod"/>
            </a:pPr>
            <a:r>
              <a:rPr lang="en"/>
              <a:t>Much more tools out there to support property based testing.</a:t>
            </a:r>
          </a:p>
          <a:p>
            <a:pPr indent="-228600" lvl="0" marL="457200" rtl="0">
              <a:spcBef>
                <a:spcPts val="0"/>
              </a:spcBef>
              <a:buAutoNum type="arabicPeriod"/>
            </a:pPr>
            <a:r>
              <a:rPr lang="en"/>
              <a:t>You have a REPL</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x="0" y="0"/>
          <a:ext cx="0" cy="0"/>
          <a:chOff x="0" y="0"/>
          <a:chExt cx="0" cy="0"/>
        </a:xfrm>
      </p:grpSpPr>
      <p:sp>
        <p:nvSpPr>
          <p:cNvPr id="518" name="Shape 518"/>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Hello, we’re a TDD shop. What about testing?</a:t>
            </a:r>
          </a:p>
        </p:txBody>
      </p:sp>
      <p:sp>
        <p:nvSpPr>
          <p:cNvPr id="519" name="Shape 519"/>
          <p:cNvSpPr txBox="1"/>
          <p:nvPr>
            <p:ph idx="1" type="body"/>
          </p:nvPr>
        </p:nvSpPr>
        <p:spPr>
          <a:xfrm>
            <a:off x="311700" y="1226525"/>
            <a:ext cx="8520600" cy="1839900"/>
          </a:xfrm>
          <a:prstGeom prst="rect">
            <a:avLst/>
          </a:prstGeom>
        </p:spPr>
        <p:txBody>
          <a:bodyPr anchorCtr="0" anchor="t" bIns="91425" lIns="91425" rIns="91425" tIns="91425">
            <a:noAutofit/>
          </a:bodyPr>
          <a:lstStyle/>
          <a:p>
            <a:pPr lvl="0" rtl="0">
              <a:spcBef>
                <a:spcPts val="0"/>
              </a:spcBef>
              <a:buNone/>
            </a:pPr>
            <a:r>
              <a:rPr b="1" lang="en">
                <a:solidFill>
                  <a:srgbClr val="666666"/>
                </a:solidFill>
              </a:rPr>
              <a:t>The Plan For CodeCamp AF</a:t>
            </a:r>
            <a:br>
              <a:rPr b="1" lang="en">
                <a:solidFill>
                  <a:srgbClr val="666666"/>
                </a:solidFill>
              </a:rPr>
            </a:br>
            <a:br>
              <a:rPr b="1" lang="en">
                <a:solidFill>
                  <a:srgbClr val="666666"/>
                </a:solidFill>
              </a:rPr>
            </a:br>
            <a:r>
              <a:rPr lang="en">
                <a:solidFill>
                  <a:srgbClr val="666666"/>
                </a:solidFill>
              </a:rPr>
              <a:t>Explore with the REPL for now.</a:t>
            </a:r>
            <a:br>
              <a:rPr lang="en">
                <a:solidFill>
                  <a:srgbClr val="666666"/>
                </a:solidFill>
              </a:rPr>
            </a:br>
            <a:r>
              <a:rPr lang="en">
                <a:solidFill>
                  <a:srgbClr val="666666"/>
                </a:solidFill>
              </a:rPr>
              <a:t>Expect testing with F# to come in brown bags later.</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x="0" y="0"/>
          <a:ext cx="0" cy="0"/>
          <a:chOff x="0" y="0"/>
          <a:chExt cx="0" cy="0"/>
        </a:xfrm>
      </p:grpSpPr>
      <p:sp>
        <p:nvSpPr>
          <p:cNvPr id="524" name="Shape 524"/>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Tools you want</a:t>
            </a:r>
          </a:p>
        </p:txBody>
      </p:sp>
      <p:sp>
        <p:nvSpPr>
          <p:cNvPr id="525" name="Shape 525"/>
          <p:cNvSpPr txBox="1"/>
          <p:nvPr>
            <p:ph idx="1" type="body"/>
          </p:nvPr>
        </p:nvSpPr>
        <p:spPr>
          <a:xfrm>
            <a:off x="311700" y="1152475"/>
            <a:ext cx="3902400" cy="3416400"/>
          </a:xfrm>
          <a:prstGeom prst="rect">
            <a:avLst/>
          </a:prstGeom>
        </p:spPr>
        <p:txBody>
          <a:bodyPr anchorCtr="0" anchor="t" bIns="91425" lIns="91425" rIns="91425" tIns="91425">
            <a:noAutofit/>
          </a:bodyPr>
          <a:lstStyle/>
          <a:p>
            <a:pPr lvl="0" rtl="0">
              <a:spcBef>
                <a:spcPts val="0"/>
              </a:spcBef>
              <a:buNone/>
            </a:pPr>
            <a:r>
              <a:rPr b="1" lang="en"/>
              <a:t>Visual Studio Code</a:t>
            </a:r>
            <a:br>
              <a:rPr b="1" lang="en"/>
            </a:br>
            <a:r>
              <a:rPr b="1" lang="en"/>
              <a:t>   </a:t>
            </a:r>
            <a:r>
              <a:rPr lang="en"/>
              <a:t>* Ionide-fsharp</a:t>
            </a:r>
            <a:br>
              <a:rPr lang="en"/>
            </a:br>
            <a:r>
              <a:rPr b="1" lang="en"/>
              <a:t>   </a:t>
            </a:r>
            <a:r>
              <a:rPr lang="en"/>
              <a:t>* Ionide-FAKE</a:t>
            </a:r>
            <a:br>
              <a:rPr lang="en"/>
            </a:br>
            <a:r>
              <a:rPr b="1" lang="en"/>
              <a:t>   </a:t>
            </a:r>
            <a:r>
              <a:rPr lang="en"/>
              <a:t>* Ionide-paket</a:t>
            </a:r>
          </a:p>
        </p:txBody>
      </p:sp>
      <p:sp>
        <p:nvSpPr>
          <p:cNvPr id="526" name="Shape 526"/>
          <p:cNvSpPr txBox="1"/>
          <p:nvPr>
            <p:ph idx="1" type="body"/>
          </p:nvPr>
        </p:nvSpPr>
        <p:spPr>
          <a:xfrm>
            <a:off x="4606500" y="1152475"/>
            <a:ext cx="3902400" cy="3416400"/>
          </a:xfrm>
          <a:prstGeom prst="rect">
            <a:avLst/>
          </a:prstGeom>
        </p:spPr>
        <p:txBody>
          <a:bodyPr anchorCtr="0" anchor="t" bIns="91425" lIns="91425" rIns="91425" tIns="91425">
            <a:noAutofit/>
          </a:bodyPr>
          <a:lstStyle/>
          <a:p>
            <a:pPr lvl="0" rtl="0">
              <a:spcBef>
                <a:spcPts val="0"/>
              </a:spcBef>
              <a:buNone/>
            </a:pPr>
            <a:r>
              <a:rPr b="1" lang="en"/>
              <a:t>Visual Studio 2013/2015</a:t>
            </a:r>
            <a:br>
              <a:rPr b="1" lang="en"/>
            </a:br>
            <a:r>
              <a:rPr lang="en"/>
              <a:t>   * F# Power Tools plugin</a:t>
            </a:r>
            <a:br>
              <a:rPr lang="en"/>
            </a:br>
            <a:r>
              <a:rPr lang="en"/>
              <a:t>   * F# Interactive Intellisense plugin.</a:t>
            </a:r>
            <a:br>
              <a:rPr lang="en"/>
            </a:br>
            <a:r>
              <a:rPr lang="en"/>
              <a:t>  </a:t>
            </a:r>
            <a:br>
              <a:rPr lang="en"/>
            </a:br>
            <a:r>
              <a:rPr b="1" lang="en"/>
              <a:t>Visual Studio 2017</a:t>
            </a:r>
            <a:br>
              <a:rPr b="1" lang="en"/>
            </a:br>
            <a:r>
              <a:rPr lang="en"/>
              <a:t>   * No plugins required</a:t>
            </a:r>
            <a:br>
              <a:rPr lang="en"/>
            </a:br>
            <a:r>
              <a:rPr lang="en"/>
              <a:t>   * You WILL have to tell the installer to put it there for you (not on by default.)</a:t>
            </a:r>
            <a:br>
              <a:rPr lang="en"/>
            </a:br>
            <a:r>
              <a:rPr lang="en"/>
              <a:t>  </a:t>
            </a:r>
            <a:br>
              <a:rPr lang="en"/>
            </a:b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x="0" y="0"/>
          <a:ext cx="0" cy="0"/>
          <a:chOff x="0" y="0"/>
          <a:chExt cx="0" cy="0"/>
        </a:xfrm>
      </p:grpSpPr>
      <p:sp>
        <p:nvSpPr>
          <p:cNvPr id="531" name="Shape 531"/>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Fancy F# Tools the community just gives ya</a:t>
            </a:r>
          </a:p>
        </p:txBody>
      </p:sp>
      <p:sp>
        <p:nvSpPr>
          <p:cNvPr id="532" name="Shape 53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a:solidFill>
                  <a:srgbClr val="38761D"/>
                </a:solidFill>
              </a:rPr>
              <a:t>FSharp.Data</a:t>
            </a:r>
            <a:br>
              <a:rPr lang="en"/>
            </a:br>
            <a:r>
              <a:rPr lang="en"/>
              <a:t>    You’ll get to play with this.</a:t>
            </a:r>
            <a:br>
              <a:rPr lang="en"/>
            </a:br>
            <a:r>
              <a:rPr b="1" lang="en">
                <a:solidFill>
                  <a:srgbClr val="38761D"/>
                </a:solidFill>
              </a:rPr>
              <a:t>SUAVE</a:t>
            </a:r>
            <a:br>
              <a:rPr b="1" lang="en"/>
            </a:br>
            <a:r>
              <a:rPr b="1" lang="en"/>
              <a:t>    </a:t>
            </a:r>
            <a:r>
              <a:rPr lang="en"/>
              <a:t>Web host to the stars.</a:t>
            </a:r>
            <a:br>
              <a:rPr lang="en"/>
            </a:br>
            <a:r>
              <a:rPr b="1" lang="en"/>
              <a:t>FSharp.Charting</a:t>
            </a:r>
            <a:br>
              <a:rPr b="1" lang="en"/>
            </a:br>
            <a:r>
              <a:rPr b="1" lang="en"/>
              <a:t>    </a:t>
            </a:r>
            <a:r>
              <a:rPr lang="en"/>
              <a:t>Quick charts from F#.</a:t>
            </a:r>
            <a:br>
              <a:rPr lang="en"/>
            </a:br>
            <a:r>
              <a:rPr b="1" lang="en"/>
              <a:t>FAKE</a:t>
            </a:r>
            <a:br>
              <a:rPr b="1" lang="en"/>
            </a:br>
            <a:r>
              <a:rPr b="1" lang="en"/>
              <a:t>    </a:t>
            </a:r>
            <a:r>
              <a:rPr lang="en"/>
              <a:t>Tool to write build scripts in the same language the project is!</a:t>
            </a:r>
            <a:br>
              <a:rPr lang="en"/>
            </a:br>
            <a:r>
              <a:rPr b="1" lang="en"/>
              <a:t>PAKET</a:t>
            </a:r>
            <a:br>
              <a:rPr b="1" lang="en"/>
            </a:br>
            <a:r>
              <a:rPr b="1" lang="en"/>
              <a:t>    </a:t>
            </a:r>
            <a:r>
              <a:rPr lang="en"/>
              <a:t>A package manager that’s aware of dependencies, and expects you to be too.</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Resources</a:t>
            </a:r>
          </a:p>
        </p:txBody>
      </p:sp>
      <p:sp>
        <p:nvSpPr>
          <p:cNvPr id="538" name="Shape 53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http://fsharp.org/</a:t>
            </a:r>
            <a:br>
              <a:rPr lang="en"/>
            </a:br>
            <a:r>
              <a:rPr lang="en" u="sng">
                <a:solidFill>
                  <a:schemeClr val="hlink"/>
                </a:solidFill>
                <a:hlinkClick r:id="rId4"/>
              </a:rPr>
              <a:t>http://fsharpforfunandprofit.com/</a:t>
            </a:r>
            <a:br>
              <a:rPr lang="en"/>
            </a:br>
            <a:r>
              <a:rPr lang="en" u="sng">
                <a:solidFill>
                  <a:schemeClr val="hlink"/>
                </a:solidFill>
                <a:hlinkClick r:id="rId5"/>
              </a:rPr>
              <a:t>https://en.wikibooks.org/wiki/F_Sharp_Programming</a:t>
            </a:r>
            <a:br>
              <a:rPr lang="en"/>
            </a:br>
            <a:r>
              <a:rPr lang="en" u="sng">
                <a:solidFill>
                  <a:schemeClr val="hlink"/>
                </a:solidFill>
                <a:hlinkClick r:id="rId6"/>
              </a:rPr>
              <a:t>https://suave.io/index.html</a:t>
            </a:r>
            <a:br>
              <a:rPr lang="en"/>
            </a:br>
            <a:r>
              <a:rPr lang="en" u="sng">
                <a:solidFill>
                  <a:schemeClr val="hlink"/>
                </a:solidFill>
                <a:hlinkClick r:id="rId7"/>
              </a:rPr>
              <a:t>http://fsharp.github.io/FSharp.Data/</a:t>
            </a:r>
            <a:br>
              <a:rPr lang="en"/>
            </a:br>
            <a:r>
              <a:rPr lang="en" u="sng">
                <a:solidFill>
                  <a:schemeClr val="hlink"/>
                </a:solidFill>
                <a:hlinkClick r:id="rId8"/>
              </a:rPr>
              <a:t>https://fslab.org/FSharp.Charting/</a:t>
            </a:r>
            <a:br>
              <a:rPr lang="en"/>
            </a:br>
            <a:r>
              <a:rPr lang="en" u="sng">
                <a:solidFill>
                  <a:schemeClr val="hlink"/>
                </a:solidFill>
                <a:hlinkClick r:id="rId9"/>
              </a:rPr>
              <a:t>https://docs.microsoft.com/en-us/dotnet/articles/fsharp/language-reference/</a:t>
            </a:r>
            <a:br>
              <a:rPr lang="en"/>
            </a:br>
            <a:br>
              <a:rPr lang="en"/>
            </a:br>
            <a:r>
              <a:rPr lang="en"/>
              <a:t>This Demo: </a:t>
            </a:r>
            <a:r>
              <a:rPr lang="en" u="sng">
                <a:solidFill>
                  <a:schemeClr val="hlink"/>
                </a:solidFill>
                <a:hlinkClick r:id="rId10"/>
              </a:rPr>
              <a:t>https://github.com/cmbrown1598/fsDemo</a:t>
            </a:r>
          </a:p>
          <a:p>
            <a:pPr lvl="0">
              <a:spcBef>
                <a:spcPts val="0"/>
              </a:spcBef>
              <a:buNone/>
            </a:pPr>
            <a:br>
              <a:rPr lang="en"/>
            </a:br>
            <a:br>
              <a:rPr lang="en"/>
            </a:br>
            <a:br>
              <a:rPr lang="en"/>
            </a:b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How do I start?</a:t>
            </a:r>
          </a:p>
        </p:txBody>
      </p:sp>
      <p:sp>
        <p:nvSpPr>
          <p:cNvPr id="101" name="Shape 101"/>
          <p:cNvSpPr txBox="1"/>
          <p:nvPr>
            <p:ph idx="1" type="body"/>
          </p:nvPr>
        </p:nvSpPr>
        <p:spPr>
          <a:xfrm>
            <a:off x="311700" y="1152475"/>
            <a:ext cx="2871000" cy="512700"/>
          </a:xfrm>
          <a:prstGeom prst="rect">
            <a:avLst/>
          </a:prstGeom>
        </p:spPr>
        <p:txBody>
          <a:bodyPr anchorCtr="0" anchor="t" bIns="91425" lIns="91425" rIns="91425" tIns="91425">
            <a:noAutofit/>
          </a:bodyPr>
          <a:lstStyle/>
          <a:p>
            <a:pPr lvl="0" rtl="0">
              <a:spcBef>
                <a:spcPts val="0"/>
              </a:spcBef>
              <a:buNone/>
            </a:pPr>
            <a:r>
              <a:rPr b="1" lang="en"/>
              <a:t>With a script!</a:t>
            </a:r>
          </a:p>
        </p:txBody>
      </p:sp>
      <p:sp>
        <p:nvSpPr>
          <p:cNvPr id="102" name="Shape 102"/>
          <p:cNvSpPr txBox="1"/>
          <p:nvPr>
            <p:ph idx="1" type="body"/>
          </p:nvPr>
        </p:nvSpPr>
        <p:spPr>
          <a:xfrm>
            <a:off x="1041575" y="2569925"/>
            <a:ext cx="6989400" cy="16605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a:solidFill>
                  <a:srgbClr val="38761D"/>
                </a:solidFill>
                <a:latin typeface="Courier New"/>
                <a:ea typeface="Courier New"/>
                <a:cs typeface="Courier New"/>
                <a:sym typeface="Courier New"/>
              </a:rPr>
              <a:t>printfn</a:t>
            </a:r>
            <a:r>
              <a:rPr b="1" lang="en">
                <a:latin typeface="Courier New"/>
                <a:ea typeface="Courier New"/>
                <a:cs typeface="Courier New"/>
                <a:sym typeface="Courier New"/>
              </a:rPr>
              <a:t> "Hello World"</a:t>
            </a:r>
          </a:p>
        </p:txBody>
      </p:sp>
      <p:sp>
        <p:nvSpPr>
          <p:cNvPr id="103" name="Shape 103"/>
          <p:cNvSpPr txBox="1"/>
          <p:nvPr>
            <p:ph idx="1" type="body"/>
          </p:nvPr>
        </p:nvSpPr>
        <p:spPr>
          <a:xfrm>
            <a:off x="1041575" y="2057225"/>
            <a:ext cx="6989400" cy="5127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a:solidFill>
                  <a:srgbClr val="0000FF"/>
                </a:solidFill>
                <a:latin typeface="Proxima Nova"/>
                <a:ea typeface="Proxima Nova"/>
                <a:cs typeface="Proxima Nova"/>
                <a:sym typeface="Proxima Nova"/>
              </a:rPr>
              <a:t>HelloWorld.fsx</a:t>
            </a:r>
          </a:p>
        </p:txBody>
      </p:sp>
      <p:sp>
        <p:nvSpPr>
          <p:cNvPr id="104" name="Shape 104"/>
          <p:cNvSpPr txBox="1"/>
          <p:nvPr/>
        </p:nvSpPr>
        <p:spPr>
          <a:xfrm>
            <a:off x="2154000" y="3450425"/>
            <a:ext cx="4097700" cy="623400"/>
          </a:xfrm>
          <a:prstGeom prst="rect">
            <a:avLst/>
          </a:prstGeom>
          <a:noFill/>
          <a:ln>
            <a:noFill/>
          </a:ln>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A function. Equivalent to Console.WriteLine (in C#)</a:t>
            </a:r>
          </a:p>
        </p:txBody>
      </p:sp>
      <p:cxnSp>
        <p:nvCxnSpPr>
          <p:cNvPr id="105" name="Shape 105"/>
          <p:cNvCxnSpPr>
            <a:stCxn id="104" idx="1"/>
          </p:cNvCxnSpPr>
          <p:nvPr/>
        </p:nvCxnSpPr>
        <p:spPr>
          <a:xfrm rot="10800000">
            <a:off x="1678800" y="2927225"/>
            <a:ext cx="475200" cy="8349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How do I start?</a:t>
            </a:r>
          </a:p>
        </p:txBody>
      </p:sp>
      <p:sp>
        <p:nvSpPr>
          <p:cNvPr id="111" name="Shape 111"/>
          <p:cNvSpPr txBox="1"/>
          <p:nvPr>
            <p:ph idx="1" type="body"/>
          </p:nvPr>
        </p:nvSpPr>
        <p:spPr>
          <a:xfrm>
            <a:off x="311700" y="1152475"/>
            <a:ext cx="2871000" cy="512700"/>
          </a:xfrm>
          <a:prstGeom prst="rect">
            <a:avLst/>
          </a:prstGeom>
        </p:spPr>
        <p:txBody>
          <a:bodyPr anchorCtr="0" anchor="t" bIns="91425" lIns="91425" rIns="91425" tIns="91425">
            <a:noAutofit/>
          </a:bodyPr>
          <a:lstStyle/>
          <a:p>
            <a:pPr lvl="0" rtl="0">
              <a:spcBef>
                <a:spcPts val="0"/>
              </a:spcBef>
              <a:buNone/>
            </a:pPr>
            <a:r>
              <a:rPr b="1" lang="en"/>
              <a:t>With a script!</a:t>
            </a:r>
          </a:p>
        </p:txBody>
      </p:sp>
      <p:sp>
        <p:nvSpPr>
          <p:cNvPr id="112" name="Shape 112"/>
          <p:cNvSpPr txBox="1"/>
          <p:nvPr>
            <p:ph idx="1" type="body"/>
          </p:nvPr>
        </p:nvSpPr>
        <p:spPr>
          <a:xfrm>
            <a:off x="1041575" y="2569925"/>
            <a:ext cx="6989400" cy="16605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a:latin typeface="Courier New"/>
                <a:ea typeface="Courier New"/>
                <a:cs typeface="Courier New"/>
                <a:sym typeface="Courier New"/>
              </a:rPr>
              <a:t>printfn </a:t>
            </a:r>
            <a:r>
              <a:rPr b="1" lang="en">
                <a:solidFill>
                  <a:srgbClr val="38761D"/>
                </a:solidFill>
                <a:latin typeface="Courier New"/>
                <a:ea typeface="Courier New"/>
                <a:cs typeface="Courier New"/>
                <a:sym typeface="Courier New"/>
              </a:rPr>
              <a:t>"Hello World"</a:t>
            </a:r>
          </a:p>
        </p:txBody>
      </p:sp>
      <p:sp>
        <p:nvSpPr>
          <p:cNvPr id="113" name="Shape 113"/>
          <p:cNvSpPr txBox="1"/>
          <p:nvPr>
            <p:ph idx="1" type="body"/>
          </p:nvPr>
        </p:nvSpPr>
        <p:spPr>
          <a:xfrm>
            <a:off x="1041575" y="2057225"/>
            <a:ext cx="6989400" cy="5127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a:solidFill>
                  <a:srgbClr val="0000FF"/>
                </a:solidFill>
                <a:latin typeface="Proxima Nova"/>
                <a:ea typeface="Proxima Nova"/>
                <a:cs typeface="Proxima Nova"/>
                <a:sym typeface="Proxima Nova"/>
              </a:rPr>
              <a:t>HelloWorld.fsx</a:t>
            </a:r>
          </a:p>
        </p:txBody>
      </p:sp>
      <p:sp>
        <p:nvSpPr>
          <p:cNvPr id="114" name="Shape 114"/>
          <p:cNvSpPr txBox="1"/>
          <p:nvPr/>
        </p:nvSpPr>
        <p:spPr>
          <a:xfrm>
            <a:off x="2154000" y="3450425"/>
            <a:ext cx="4097700" cy="623400"/>
          </a:xfrm>
          <a:prstGeom prst="rect">
            <a:avLst/>
          </a:prstGeom>
          <a:noFill/>
          <a:ln>
            <a:noFill/>
          </a:ln>
        </p:spPr>
        <p:txBody>
          <a:bodyPr anchorCtr="0" anchor="t" bIns="91425" lIns="91425" rIns="91425" tIns="91425">
            <a:noAutofit/>
          </a:bodyPr>
          <a:lstStyle/>
          <a:p>
            <a:pPr lvl="0" rtl="0">
              <a:spcBef>
                <a:spcPts val="0"/>
              </a:spcBef>
              <a:buNone/>
            </a:pPr>
            <a:r>
              <a:rPr lang="en">
                <a:latin typeface="Source Sans Pro"/>
                <a:ea typeface="Source Sans Pro"/>
                <a:cs typeface="Source Sans Pro"/>
                <a:sym typeface="Source Sans Pro"/>
              </a:rPr>
              <a:t>The parameter.</a:t>
            </a:r>
            <a:br>
              <a:rPr lang="en">
                <a:latin typeface="Source Sans Pro"/>
                <a:ea typeface="Source Sans Pro"/>
                <a:cs typeface="Source Sans Pro"/>
                <a:sym typeface="Source Sans Pro"/>
              </a:rPr>
            </a:b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Compare to Console.WriteLine(“Hello World”);</a:t>
            </a:r>
          </a:p>
        </p:txBody>
      </p:sp>
      <p:cxnSp>
        <p:nvCxnSpPr>
          <p:cNvPr id="115" name="Shape 115"/>
          <p:cNvCxnSpPr>
            <a:stCxn id="114" idx="0"/>
          </p:cNvCxnSpPr>
          <p:nvPr/>
        </p:nvCxnSpPr>
        <p:spPr>
          <a:xfrm rot="10800000">
            <a:off x="3158850" y="2968625"/>
            <a:ext cx="1044000" cy="4818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How do I start?</a:t>
            </a:r>
          </a:p>
        </p:txBody>
      </p:sp>
      <p:sp>
        <p:nvSpPr>
          <p:cNvPr id="121" name="Shape 121"/>
          <p:cNvSpPr txBox="1"/>
          <p:nvPr>
            <p:ph idx="1" type="body"/>
          </p:nvPr>
        </p:nvSpPr>
        <p:spPr>
          <a:xfrm>
            <a:off x="311700" y="1152475"/>
            <a:ext cx="2871000" cy="512700"/>
          </a:xfrm>
          <a:prstGeom prst="rect">
            <a:avLst/>
          </a:prstGeom>
        </p:spPr>
        <p:txBody>
          <a:bodyPr anchorCtr="0" anchor="t" bIns="91425" lIns="91425" rIns="91425" tIns="91425">
            <a:noAutofit/>
          </a:bodyPr>
          <a:lstStyle/>
          <a:p>
            <a:pPr lvl="0" rtl="0">
              <a:spcBef>
                <a:spcPts val="0"/>
              </a:spcBef>
              <a:buNone/>
            </a:pPr>
            <a:r>
              <a:rPr b="1" lang="en"/>
              <a:t>With a script!</a:t>
            </a:r>
          </a:p>
        </p:txBody>
      </p:sp>
      <p:sp>
        <p:nvSpPr>
          <p:cNvPr id="122" name="Shape 122"/>
          <p:cNvSpPr txBox="1"/>
          <p:nvPr>
            <p:ph idx="1" type="body"/>
          </p:nvPr>
        </p:nvSpPr>
        <p:spPr>
          <a:xfrm>
            <a:off x="1041575" y="2569925"/>
            <a:ext cx="6989400" cy="16605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a:solidFill>
                  <a:srgbClr val="38761D"/>
                </a:solidFill>
                <a:latin typeface="Courier New"/>
                <a:ea typeface="Courier New"/>
                <a:cs typeface="Courier New"/>
                <a:sym typeface="Courier New"/>
              </a:rPr>
              <a:t>printfn "Hello World"</a:t>
            </a:r>
          </a:p>
        </p:txBody>
      </p:sp>
      <p:sp>
        <p:nvSpPr>
          <p:cNvPr id="123" name="Shape 123"/>
          <p:cNvSpPr txBox="1"/>
          <p:nvPr>
            <p:ph idx="1" type="body"/>
          </p:nvPr>
        </p:nvSpPr>
        <p:spPr>
          <a:xfrm>
            <a:off x="1041575" y="2057225"/>
            <a:ext cx="6989400" cy="5127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a:solidFill>
                  <a:srgbClr val="0000FF"/>
                </a:solidFill>
                <a:latin typeface="Proxima Nova"/>
                <a:ea typeface="Proxima Nova"/>
                <a:cs typeface="Proxima Nova"/>
                <a:sym typeface="Proxima Nova"/>
              </a:rPr>
              <a:t>HelloWorld.fsx</a:t>
            </a:r>
          </a:p>
        </p:txBody>
      </p:sp>
      <p:sp>
        <p:nvSpPr>
          <p:cNvPr id="124" name="Shape 124"/>
          <p:cNvSpPr txBox="1"/>
          <p:nvPr/>
        </p:nvSpPr>
        <p:spPr>
          <a:xfrm>
            <a:off x="2154000" y="3450425"/>
            <a:ext cx="4097700" cy="623400"/>
          </a:xfrm>
          <a:prstGeom prst="rect">
            <a:avLst/>
          </a:prstGeom>
          <a:noFill/>
          <a:ln>
            <a:noFill/>
          </a:ln>
        </p:spPr>
        <p:txBody>
          <a:bodyPr anchorCtr="0" anchor="t" bIns="91425" lIns="91425" rIns="91425" tIns="91425">
            <a:noAutofit/>
          </a:bodyPr>
          <a:lstStyle/>
          <a:p>
            <a:pPr lvl="0" rtl="0">
              <a:spcBef>
                <a:spcPts val="0"/>
              </a:spcBef>
              <a:buNone/>
            </a:pPr>
            <a:r>
              <a:rPr lang="en">
                <a:latin typeface="Source Sans Pro"/>
                <a:ea typeface="Source Sans Pro"/>
                <a:cs typeface="Source Sans Pro"/>
                <a:sym typeface="Source Sans Pro"/>
              </a:rPr>
              <a:t>Altogether, we get our function result, a “unit”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