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2" r:id="rId67"/>
    <p:sldId id="323" r:id="rId68"/>
    <p:sldId id="324" r:id="rId69"/>
  </p:sldIdLst>
  <p:sldSz cx="9144000" cy="5143500" type="screen16x9"/>
  <p:notesSz cx="6858000" cy="9144000"/>
  <p:embeddedFontLst>
    <p:embeddedFont>
      <p:font typeface="Proxima Nova" panose="020B0604020202020204" charset="0"/>
      <p:regular r:id="rId71"/>
      <p:bold r:id="rId72"/>
      <p:italic r:id="rId73"/>
      <p:boldItalic r:id="rId74"/>
    </p:embeddedFont>
    <p:embeddedFont>
      <p:font typeface="Raleway" panose="020B0604020202020204" charset="0"/>
      <p:regular r:id="rId75"/>
      <p:bold r:id="rId76"/>
      <p:italic r:id="rId77"/>
      <p:boldItalic r:id="rId78"/>
    </p:embeddedFont>
    <p:embeddedFont>
      <p:font typeface="Source Sans Pro" panose="020B050303040302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040" autoAdjust="0"/>
  </p:normalViewPr>
  <p:slideViewPr>
    <p:cSldViewPr snapToGrid="0">
      <p:cViewPr varScale="1">
        <p:scale>
          <a:sx n="66" d="100"/>
          <a:sy n="66" d="100"/>
        </p:scale>
        <p:origin x="168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12.fntdata"/></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64.21405" units="1/cm"/>
          <inkml:channelProperty channel="Y" name="resolution" value="32.14286" units="1/cm"/>
          <inkml:channelProperty channel="T" name="resolution" value="1" units="1/dev"/>
        </inkml:channelProperties>
      </inkml:inkSource>
      <inkml:timestamp xml:id="ts0" timeString="2020-06-26T22:08:44.564"/>
    </inkml:context>
    <inkml:brush xml:id="br0">
      <inkml:brushProperty name="width" value="0.05292" units="cm"/>
      <inkml:brushProperty name="height" value="0.05292" units="cm"/>
      <inkml:brushProperty name="color" value="#00B0F0"/>
    </inkml:brush>
  </inkml:definitions>
  <inkml:trace contextRef="#ctx0" brushRef="#br0">6390 7977 0,'0'40'109,"0"26"-93,0 0-16,0-26 15,0-14-15,0 14 16,13 26 0,27-13-1,-14-13 1,-26-27-16,13 0 16,14-13 15,-14 0-16,0 0 1,0 0 0,1-13-1,-1-13 1,27 26 0,-27 0-1,40 0 1,-27 0-1,-13 0-15,1 0 16,-1 0 0,-40-67 77,-39-12-93,13 39 16,14-26-16,12 40 16,1-14-1,-14 14 1,27 26 0,0 0-16,-1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Hi and welcome to the backend portion of our code camp. As you know, we’re going to be looking at F# today, and specifically, learning how to do some cool things quite quickly and elegantly.</a:t>
            </a:r>
            <a:br>
              <a:rPr lang="en" dirty="0"/>
            </a:br>
            <a:br>
              <a:rPr lang="en" dirty="0"/>
            </a:br>
            <a:r>
              <a:rPr lang="en" dirty="0"/>
              <a:t>I call this talk “functional programming for rest of us” because functional programming is sort of a reserved area of the programming world. The nerdiest of the programmer nerds are into it, and those espousing it are sort of these super headed math geeks.</a:t>
            </a:r>
          </a:p>
          <a:p>
            <a:pPr lvl="0">
              <a:spcBef>
                <a:spcPts val="0"/>
              </a:spcBef>
              <a:buNone/>
            </a:pPr>
            <a:endParaRPr dirty="0"/>
          </a:p>
          <a:p>
            <a:pPr lvl="0">
              <a:spcBef>
                <a:spcPts val="0"/>
              </a:spcBef>
              <a:buNone/>
            </a:pPr>
            <a:r>
              <a:rPr lang="en" dirty="0"/>
              <a:t>The reality is functional programming has some extremely valuable features (which is largely why you see C# features coming in pretty much straight from F#)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Simple construction of a tuple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Mixing types are no trouble.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Don’t intend to use the second element? Use the underscore character, and you never have to worry about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And equality works like you’d expect it to.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 find whitespace in C# to be very inconsistent.  Properties without backing fields should be on one line. Linq statements have a funky structure, but not when in method groups.</a:t>
            </a:r>
          </a:p>
          <a:p>
            <a:pPr lvl="0">
              <a:spcBef>
                <a:spcPts val="0"/>
              </a:spcBef>
              <a:buNone/>
            </a:pPr>
            <a:endParaRPr/>
          </a:p>
          <a:p>
            <a:pPr lvl="0" rtl="0">
              <a:spcBef>
                <a:spcPts val="0"/>
              </a:spcBef>
              <a:buNone/>
            </a:pPr>
            <a:r>
              <a:rPr lang="en"/>
              <a:t>Whitespace in F# allows me to understand the scope of something.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Or secondarily 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lot of the major value of F# is it’s ability to do more with less words.</a:t>
            </a:r>
          </a:p>
          <a:p>
            <a:pPr lvl="0">
              <a:spcBef>
                <a:spcPts val="0"/>
              </a:spcBef>
              <a:buNone/>
            </a:pPr>
            <a:endParaRPr/>
          </a:p>
          <a:p>
            <a:pPr lvl="0">
              <a:spcBef>
                <a:spcPts val="0"/>
              </a:spcBef>
              <a:buNone/>
            </a:pPr>
            <a:r>
              <a:rPr lang="en"/>
              <a:t>I know that seems silly, but when you’re doing small simple things, which is what you should generally always be doing, saying it concisely allows for it to be more quickly read, and more quickly understood.</a:t>
            </a:r>
          </a:p>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 don’t think I’ve ever seen a language that didn’t have an “if”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statement itself looks pretty much like a plain jane switch statement.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compiler can get fancy, knowing we are missing edge cases, bugs.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 function name.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Taking a list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“rec” keyword is new, and what it means is that “I’m defining a recursive function.”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Writing elegant objects is always great, but exposes some rather nasty “design” problems, especially when you're talking about things like the “basic functions.”</a:t>
            </a:r>
          </a:p>
          <a:p>
            <a:pPr lvl="0">
              <a:spcBef>
                <a:spcPts val="0"/>
              </a:spcBef>
              <a:buNone/>
            </a:pPr>
            <a:endParaRPr/>
          </a:p>
          <a:p>
            <a:pPr lvl="0">
              <a:spcBef>
                <a:spcPts val="0"/>
              </a:spcBef>
              <a:buClr>
                <a:schemeClr val="dk2"/>
              </a:buClr>
              <a:buSzPct val="100000"/>
              <a:buFont typeface="Arial"/>
              <a:buNone/>
            </a:pPr>
            <a:r>
              <a:rPr lang="en">
                <a:solidFill>
                  <a:schemeClr val="dk2"/>
                </a:solidFill>
              </a:rPr>
              <a:t>Trying to fit something into a stateful pattern often times just creates crummy designs.</a:t>
            </a:r>
          </a:p>
          <a:p>
            <a:pPr lvl="0">
              <a:spcBef>
                <a:spcPts val="0"/>
              </a:spcBef>
              <a:buNone/>
            </a:pPr>
            <a:endParaRPr/>
          </a:p>
          <a:p>
            <a:pPr lvl="0">
              <a:spcBef>
                <a:spcPts val="0"/>
              </a:spcBef>
              <a:buNone/>
            </a:pPr>
            <a:r>
              <a:rPr lang="en"/>
              <a:t>What “object” should you put a “square root of an integer, minus 6” or some other silly under the hood calculation? A class ending in ER or OR? No thank you… :)</a:t>
            </a:r>
          </a:p>
          <a:p>
            <a:pPr lvl="0">
              <a:spcBef>
                <a:spcPts val="0"/>
              </a:spcBef>
              <a:buNone/>
            </a:pPr>
            <a:endParaRPr/>
          </a:p>
          <a:p>
            <a:pPr lvl="0">
              <a:spcBef>
                <a:spcPts val="0"/>
              </a:spcBef>
              <a:buNone/>
            </a:pPr>
            <a:r>
              <a:rPr lang="en"/>
              <a:t>In a functional language, there’s no problem. Name your module something reasonable as you need, and you’re writing perfectly elegant functional code! </a:t>
            </a:r>
          </a:p>
          <a:p>
            <a:pPr lvl="0">
              <a:spcBef>
                <a:spcPts val="0"/>
              </a:spcBef>
              <a:buNone/>
            </a:pPr>
            <a:endParaRPr/>
          </a:p>
          <a:p>
            <a:pPr lvl="0" rtl="0">
              <a:spcBef>
                <a:spcPts val="0"/>
              </a:spcBef>
              <a:buNone/>
            </a:pPr>
            <a:r>
              <a:rPr lang="en"/>
              <a:t>That said, it’s a “functional first” language, not a functional-only language.  If you need to do something in a procedural way, go ahead!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compiler can get fancy, knowing we are missing edge cases, bugs.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Here we start with a printNumbers call taking a minimum and maximum parameter.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Here, we define a function for what was in the body of the loop, namely the printNumber function. Then, we pass that function to the List.iter function, finally, passing in the list of ranged values we want iterated over.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Here, we define a function for what was in the body of the loop, namely the printNumber function. Then, we pass that function to the List.iter function, finally, passing in the list of ranged values we want iterated over.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One thing you’ll see a lot in F# is pipelined expressions.  Pipelining is a common pattern for list operations, effectively saying “take the item on the left of the pipeline, and pass it as the “last parameter” on the right side of the pipeline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And naturally you can combine them.  In this example, we’ve filtered the initial list and passed the resulting list into the second one. AKA, a where clause.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Declaring a type. This declares a type called Person.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Creating an instance of a person.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 lot of the major benefits to an expressive language is one meant to be written quickly, and read just as quickly.</a:t>
            </a:r>
          </a:p>
          <a:p>
            <a:pPr lvl="0" rt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Using a person.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Equality works like you’d expect it to, unlike 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Cloning is quick.</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Deep cloning is just as easy!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Fundamentally, this allows for you to deal with the “this item has a value or does not.”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2" name="Shape 4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Declaring a type that works similarly to an enumeration.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F# is all .NET all the time, so you aren’t having to rebuild everything from scratch.  You can use whatever libraries you like, EF if you want to, log4net, or whatever that you already know.</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closest equivalent is basically an abstract base class, and you add properties as you need them.</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Or not.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Matching is handy against unions.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Or not.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Or not.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4" name="Shape 4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Or not.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1" name="Shape 4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7" name="Shape 4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Starting with F# means starting from a script. An FSX-file is a script file written in F#.</a:t>
            </a:r>
          </a:p>
          <a:p>
            <a:pPr lvl="0">
              <a:spcBef>
                <a:spcPts val="0"/>
              </a:spcBef>
              <a:buNone/>
            </a:pPr>
            <a:endParaRPr/>
          </a:p>
          <a:p>
            <a:pPr lvl="0">
              <a:spcBef>
                <a:spcPts val="0"/>
              </a:spcBef>
              <a:buNone/>
            </a:pPr>
            <a:r>
              <a:rPr lang="en"/>
              <a:t>The first thing we’ll write is printfn “Hello World”</a:t>
            </a:r>
          </a:p>
          <a:p>
            <a:pPr lvl="0">
              <a:spcBef>
                <a:spcPts val="0"/>
              </a:spcBef>
              <a:buNone/>
            </a:pPr>
            <a:endParaRPr/>
          </a:p>
          <a:p>
            <a:pPr lvl="0" rt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5" name="Shape 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1" name="Shape 4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7" name="Shape 4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3" name="Shape 5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Naturally, testing is a big part of what we want to do here.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0" name="Shape 5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For now, focus on exploring the language through scripting. We’ll attack formal TDD when we’re compiling dlls and exes.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2" name="Shape 5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Let’s talk about actually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Let’s talk about actually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Printfn is a function call.</a:t>
            </a:r>
          </a:p>
          <a:p>
            <a:pPr lvl="0" rtl="0">
              <a:spcBef>
                <a:spcPts val="0"/>
              </a:spcBef>
              <a:buNone/>
            </a:pPr>
            <a:endParaRPr/>
          </a:p>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second object is the parameter.</a:t>
            </a:r>
          </a:p>
          <a:p>
            <a:pPr lvl="0">
              <a:spcBef>
                <a:spcPts val="0"/>
              </a:spcBef>
              <a:buNone/>
            </a:pPr>
            <a:endParaRPr/>
          </a:p>
          <a:p>
            <a:pPr lvl="0" rtl="0">
              <a:spcBef>
                <a:spcPts val="0"/>
              </a:spcBef>
              <a:buNone/>
            </a:pPr>
            <a:r>
              <a:rPr lang="en"/>
              <a:t>Note: we’re already less code than C#.  We’re already 14 characters more concise! #Winning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The unit result is similar to the “void”, except F# is functional, and so unlike C#, you can set something to that void.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85875" y="264475"/>
            <a:ext cx="8183700" cy="1473600"/>
          </a:xfrm>
          <a:prstGeom prst="rect">
            <a:avLst/>
          </a:prstGeom>
        </p:spPr>
        <p:txBody>
          <a:bodyPr lIns="91425" tIns="91425" rIns="91425" bIns="91425" anchor="b"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2" name="Shape 12"/>
          <p:cNvSpPr txBox="1">
            <a:spLocks noGrp="1"/>
          </p:cNvSpPr>
          <p:nvPr>
            <p:ph type="subTitle" idx="1"/>
          </p:nvPr>
        </p:nvSpPr>
        <p:spPr>
          <a:xfrm>
            <a:off x="485875" y="1738075"/>
            <a:ext cx="8183700" cy="861000"/>
          </a:xfrm>
          <a:prstGeom prst="rect">
            <a:avLst/>
          </a:prstGeom>
        </p:spPr>
        <p:txBody>
          <a:bodyPr lIns="91425" tIns="91425" rIns="91425" bIns="91425" anchor="t" anchorCtr="0"/>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a:endParaRPr/>
          </a:p>
        </p:txBody>
      </p:sp>
      <p:sp>
        <p:nvSpPr>
          <p:cNvPr id="13" name="Shape 1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311700" y="743000"/>
            <a:ext cx="8520600" cy="2006400"/>
          </a:xfrm>
          <a:prstGeom prst="rect">
            <a:avLst/>
          </a:prstGeom>
        </p:spPr>
        <p:txBody>
          <a:bodyPr lIns="91425" tIns="91425" rIns="91425" bIns="91425" anchor="b" anchorCtr="0"/>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a:endParaRPr/>
          </a:p>
        </p:txBody>
      </p:sp>
      <p:sp>
        <p:nvSpPr>
          <p:cNvPr id="50" name="Shape 50"/>
          <p:cNvSpPr txBox="1">
            <a:spLocks noGrp="1"/>
          </p:cNvSpPr>
          <p:nvPr>
            <p:ph type="body" idx="1"/>
          </p:nvPr>
        </p:nvSpPr>
        <p:spPr>
          <a:xfrm>
            <a:off x="311700" y="2845181"/>
            <a:ext cx="8520600" cy="13008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4"/>
        <p:cNvGrpSpPr/>
        <p:nvPr/>
      </p:nvGrpSpPr>
      <p:grpSpPr>
        <a:xfrm>
          <a:off x="0" y="0"/>
          <a:ext cx="0" cy="0"/>
          <a:chOff x="0" y="0"/>
          <a:chExt cx="0" cy="0"/>
        </a:xfrm>
      </p:grpSpPr>
      <p:sp>
        <p:nvSpPr>
          <p:cNvPr id="15" name="Shape 15"/>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title"/>
          </p:nvPr>
        </p:nvSpPr>
        <p:spPr>
          <a:xfrm>
            <a:off x="485875" y="1714500"/>
            <a:ext cx="8183700" cy="785700"/>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7" name="Shape 1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5" name="Shape 25"/>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2" name="Shape 32"/>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2"/>
        </a:solidFill>
        <a:effectLst/>
      </p:bgPr>
    </p:bg>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6" name="Shape 3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a:off x="4636800" y="80700"/>
            <a:ext cx="4426500" cy="49821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cxnSp>
        <p:nvCxnSpPr>
          <p:cNvPr id="39" name="Shape 39"/>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0" name="Shape 40"/>
          <p:cNvSpPr txBox="1">
            <a:spLocks noGrp="1"/>
          </p:cNvSpPr>
          <p:nvPr>
            <p:ph type="title"/>
          </p:nvPr>
        </p:nvSpPr>
        <p:spPr>
          <a:xfrm>
            <a:off x="265500" y="1181700"/>
            <a:ext cx="4045200" cy="15336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1" name="Shape 41"/>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6" name="Shape 4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23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hyperlink" Target="https://fslab.org/FSharp.Charting/" TargetMode="External"/><Relationship Id="rId3" Type="http://schemas.openxmlformats.org/officeDocument/2006/relationships/hyperlink" Target="http://fsharp.org/" TargetMode="External"/><Relationship Id="rId7" Type="http://schemas.openxmlformats.org/officeDocument/2006/relationships/hyperlink" Target="http://fsharp.github.io/FSharp.Data/"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hyperlink" Target="https://suave.io/index.html" TargetMode="External"/><Relationship Id="rId5" Type="http://schemas.openxmlformats.org/officeDocument/2006/relationships/hyperlink" Target="https://en.wikibooks.org/wiki/F_Sharp_Programming" TargetMode="External"/><Relationship Id="rId10" Type="http://schemas.openxmlformats.org/officeDocument/2006/relationships/hyperlink" Target="https://github.com/cmbrown1598/fsDemo" TargetMode="External"/><Relationship Id="rId4" Type="http://schemas.openxmlformats.org/officeDocument/2006/relationships/hyperlink" Target="http://fsharpforfunandprofit.com/" TargetMode="External"/><Relationship Id="rId9" Type="http://schemas.openxmlformats.org/officeDocument/2006/relationships/hyperlink" Target="https://docs.microsoft.com/en-us/dotnet/articles/fsharp/language-referenc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485875" y="264475"/>
            <a:ext cx="8183700" cy="1473600"/>
          </a:xfrm>
          <a:prstGeom prst="rect">
            <a:avLst/>
          </a:prstGeom>
        </p:spPr>
        <p:txBody>
          <a:bodyPr lIns="91425" tIns="91425" rIns="91425" bIns="91425" anchor="b" anchorCtr="0">
            <a:noAutofit/>
          </a:bodyPr>
          <a:lstStyle/>
          <a:p>
            <a:pPr lvl="0">
              <a:spcBef>
                <a:spcPts val="0"/>
              </a:spcBef>
              <a:buNone/>
            </a:pPr>
            <a:r>
              <a:rPr lang="en"/>
              <a:t>Intro to F#</a:t>
            </a:r>
          </a:p>
        </p:txBody>
      </p:sp>
      <p:sp>
        <p:nvSpPr>
          <p:cNvPr id="59" name="Shape 59"/>
          <p:cNvSpPr txBox="1">
            <a:spLocks noGrp="1"/>
          </p:cNvSpPr>
          <p:nvPr>
            <p:ph type="subTitle" idx="1"/>
          </p:nvPr>
        </p:nvSpPr>
        <p:spPr>
          <a:xfrm>
            <a:off x="485875" y="1738075"/>
            <a:ext cx="8183700" cy="861000"/>
          </a:xfrm>
          <a:prstGeom prst="rect">
            <a:avLst/>
          </a:prstGeom>
        </p:spPr>
        <p:txBody>
          <a:bodyPr lIns="91425" tIns="91425" rIns="91425" bIns="91425" anchor="t" anchorCtr="0">
            <a:noAutofit/>
          </a:bodyPr>
          <a:lstStyle/>
          <a:p>
            <a:pPr lvl="0">
              <a:spcBef>
                <a:spcPts val="0"/>
              </a:spcBef>
              <a:buNone/>
            </a:pPr>
            <a:r>
              <a:rPr lang="en"/>
              <a:t>Functional programming for the rest of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How do I start?</a:t>
            </a:r>
          </a:p>
        </p:txBody>
      </p:sp>
      <p:sp>
        <p:nvSpPr>
          <p:cNvPr id="130" name="Shape 130"/>
          <p:cNvSpPr txBox="1">
            <a:spLocks noGrp="1"/>
          </p:cNvSpPr>
          <p:nvPr>
            <p:ph type="body" idx="1"/>
          </p:nvPr>
        </p:nvSpPr>
        <p:spPr>
          <a:xfrm>
            <a:off x="311700" y="1152475"/>
            <a:ext cx="2871000" cy="512700"/>
          </a:xfrm>
          <a:prstGeom prst="rect">
            <a:avLst/>
          </a:prstGeom>
        </p:spPr>
        <p:txBody>
          <a:bodyPr lIns="91425" tIns="91425" rIns="91425" bIns="91425" anchor="t" anchorCtr="0">
            <a:noAutofit/>
          </a:bodyPr>
          <a:lstStyle/>
          <a:p>
            <a:pPr lvl="0" rtl="0">
              <a:spcBef>
                <a:spcPts val="0"/>
              </a:spcBef>
              <a:buNone/>
            </a:pPr>
            <a:r>
              <a:rPr lang="en" b="1"/>
              <a:t>With a script!</a:t>
            </a:r>
          </a:p>
        </p:txBody>
      </p:sp>
      <p:sp>
        <p:nvSpPr>
          <p:cNvPr id="131" name="Shape 131"/>
          <p:cNvSpPr txBox="1">
            <a:spLocks noGrp="1"/>
          </p:cNvSpPr>
          <p:nvPr>
            <p:ph type="body" idx="1"/>
          </p:nvPr>
        </p:nvSpPr>
        <p:spPr>
          <a:xfrm>
            <a:off x="1041575" y="2569925"/>
            <a:ext cx="6989400" cy="1660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38761D"/>
                </a:solidFill>
                <a:latin typeface="Courier New"/>
                <a:ea typeface="Courier New"/>
                <a:cs typeface="Courier New"/>
                <a:sym typeface="Courier New"/>
              </a:rPr>
              <a:t>let result = </a:t>
            </a:r>
            <a:br>
              <a:rPr lang="en" b="1">
                <a:solidFill>
                  <a:srgbClr val="38761D"/>
                </a:solidFill>
                <a:latin typeface="Courier New"/>
                <a:ea typeface="Courier New"/>
                <a:cs typeface="Courier New"/>
                <a:sym typeface="Courier New"/>
              </a:rPr>
            </a:br>
            <a:r>
              <a:rPr lang="en" b="1">
                <a:solidFill>
                  <a:srgbClr val="38761D"/>
                </a:solidFill>
                <a:latin typeface="Courier New"/>
                <a:ea typeface="Courier New"/>
                <a:cs typeface="Courier New"/>
                <a:sym typeface="Courier New"/>
              </a:rPr>
              <a:t>    printfn "Hello World"</a:t>
            </a:r>
          </a:p>
        </p:txBody>
      </p:sp>
      <p:sp>
        <p:nvSpPr>
          <p:cNvPr id="132" name="Shape 132"/>
          <p:cNvSpPr txBox="1">
            <a:spLocks noGrp="1"/>
          </p:cNvSpPr>
          <p:nvPr>
            <p:ph type="body" idx="1"/>
          </p:nvPr>
        </p:nvSpPr>
        <p:spPr>
          <a:xfrm>
            <a:off x="1041575" y="2057225"/>
            <a:ext cx="6989400" cy="5127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0000FF"/>
                </a:solidFill>
                <a:latin typeface="Proxima Nova"/>
                <a:ea typeface="Proxima Nova"/>
                <a:cs typeface="Proxima Nova"/>
                <a:sym typeface="Proxima Nova"/>
              </a:rPr>
              <a:t>HelloWorld.fsx</a:t>
            </a:r>
          </a:p>
        </p:txBody>
      </p:sp>
      <p:sp>
        <p:nvSpPr>
          <p:cNvPr id="133" name="Shape 133"/>
          <p:cNvSpPr txBox="1"/>
          <p:nvPr/>
        </p:nvSpPr>
        <p:spPr>
          <a:xfrm>
            <a:off x="2154000" y="3450425"/>
            <a:ext cx="4097700" cy="623400"/>
          </a:xfrm>
          <a:prstGeom prst="rect">
            <a:avLst/>
          </a:prstGeom>
          <a:noFill/>
          <a:ln>
            <a:noFill/>
          </a:ln>
        </p:spPr>
        <p:txBody>
          <a:bodyPr lIns="91425" tIns="91425" rIns="91425" bIns="91425" anchor="t" anchorCtr="0">
            <a:noAutofit/>
          </a:bodyPr>
          <a:lstStyle/>
          <a:p>
            <a:pPr lvl="0" rtl="0">
              <a:spcBef>
                <a:spcPts val="0"/>
              </a:spcBef>
              <a:buNone/>
            </a:pPr>
            <a:r>
              <a:rPr lang="en">
                <a:latin typeface="Source Sans Pro"/>
                <a:ea typeface="Source Sans Pro"/>
                <a:cs typeface="Source Sans Pro"/>
                <a:sym typeface="Source Sans Pro"/>
              </a:rPr>
              <a:t>We have now assigned the variable “result” to the value “Unit”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What the heck is “let”</a:t>
            </a:r>
          </a:p>
        </p:txBody>
      </p:sp>
      <p:sp>
        <p:nvSpPr>
          <p:cNvPr id="139" name="Shape 139"/>
          <p:cNvSpPr txBox="1">
            <a:spLocks noGrp="1"/>
          </p:cNvSpPr>
          <p:nvPr>
            <p:ph type="body" idx="1"/>
          </p:nvPr>
        </p:nvSpPr>
        <p:spPr>
          <a:xfrm>
            <a:off x="4755000" y="1581125"/>
            <a:ext cx="40773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solidFill>
                  <a:srgbClr val="666666"/>
                </a:solidFill>
                <a:latin typeface="Courier New"/>
                <a:ea typeface="Courier New"/>
                <a:cs typeface="Courier New"/>
                <a:sym typeface="Courier New"/>
              </a:rPr>
              <a:t>let fortyTwo = 42</a:t>
            </a:r>
          </a:p>
          <a:p>
            <a:pPr lvl="0" rtl="0">
              <a:spcBef>
                <a:spcPts val="0"/>
              </a:spcBef>
              <a:buNone/>
            </a:pPr>
            <a:r>
              <a:rPr lang="en" dirty="0">
                <a:solidFill>
                  <a:srgbClr val="666666"/>
                </a:solidFill>
                <a:latin typeface="Courier New"/>
                <a:ea typeface="Courier New"/>
                <a:cs typeface="Courier New"/>
                <a:sym typeface="Courier New"/>
              </a:rPr>
              <a:t>let </a:t>
            </a:r>
            <a:r>
              <a:rPr lang="en-US" dirty="0" err="1">
                <a:solidFill>
                  <a:srgbClr val="666666"/>
                </a:solidFill>
                <a:latin typeface="Courier New"/>
                <a:ea typeface="Courier New"/>
                <a:cs typeface="Courier New"/>
                <a:sym typeface="Courier New"/>
              </a:rPr>
              <a:t>fortyNine</a:t>
            </a:r>
            <a:r>
              <a:rPr lang="en" dirty="0">
                <a:solidFill>
                  <a:srgbClr val="666666"/>
                </a:solidFill>
                <a:latin typeface="Courier New"/>
                <a:ea typeface="Courier New"/>
                <a:cs typeface="Courier New"/>
                <a:sym typeface="Courier New"/>
              </a:rPr>
              <a:t> = </a:t>
            </a:r>
            <a:r>
              <a:rPr lang="en-US" dirty="0" err="1">
                <a:solidFill>
                  <a:srgbClr val="666666"/>
                </a:solidFill>
                <a:latin typeface="Courier New"/>
                <a:ea typeface="Courier New"/>
                <a:cs typeface="Courier New"/>
                <a:sym typeface="Courier New"/>
              </a:rPr>
              <a:t>fortyTwo</a:t>
            </a:r>
            <a:r>
              <a:rPr lang="en-US" dirty="0">
                <a:solidFill>
                  <a:srgbClr val="666666"/>
                </a:solidFill>
                <a:latin typeface="Courier New"/>
                <a:ea typeface="Courier New"/>
                <a:cs typeface="Courier New"/>
                <a:sym typeface="Courier New"/>
              </a:rPr>
              <a:t> +</a:t>
            </a:r>
            <a:r>
              <a:rPr lang="en" dirty="0">
                <a:solidFill>
                  <a:srgbClr val="666666"/>
                </a:solidFill>
                <a:latin typeface="Courier New"/>
                <a:ea typeface="Courier New"/>
                <a:cs typeface="Courier New"/>
                <a:sym typeface="Courier New"/>
              </a:rPr>
              <a:t> 7</a:t>
            </a:r>
          </a:p>
          <a:p>
            <a:pPr lvl="0" rtl="0">
              <a:spcBef>
                <a:spcPts val="0"/>
              </a:spcBef>
              <a:buNone/>
            </a:pPr>
            <a:r>
              <a:rPr lang="en" dirty="0">
                <a:solidFill>
                  <a:srgbClr val="666666"/>
                </a:solidFill>
                <a:latin typeface="Courier New"/>
                <a:ea typeface="Courier New"/>
                <a:cs typeface="Courier New"/>
                <a:sym typeface="Courier New"/>
              </a:rPr>
              <a:t>let squareAndAdd6To val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a:t>
            </a:r>
            <a:r>
              <a:rPr lang="en" b="1" dirty="0">
                <a:solidFill>
                  <a:srgbClr val="4A86E8"/>
                </a:solidFill>
                <a:latin typeface="Courier New"/>
                <a:ea typeface="Courier New"/>
                <a:cs typeface="Courier New"/>
                <a:sym typeface="Courier New"/>
              </a:rPr>
              <a:t>val * val + 6</a:t>
            </a: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140" name="Shape 140"/>
          <p:cNvSpPr txBox="1">
            <a:spLocks noGrp="1"/>
          </p:cNvSpPr>
          <p:nvPr>
            <p:ph type="body" idx="1"/>
          </p:nvPr>
        </p:nvSpPr>
        <p:spPr>
          <a:xfrm>
            <a:off x="311700" y="1068425"/>
            <a:ext cx="3462600" cy="3416400"/>
          </a:xfrm>
          <a:prstGeom prst="rect">
            <a:avLst/>
          </a:prstGeom>
        </p:spPr>
        <p:txBody>
          <a:bodyPr lIns="91425" tIns="91425" rIns="91425" bIns="91425" anchor="t" anchorCtr="0">
            <a:noAutofit/>
          </a:bodyPr>
          <a:lstStyle/>
          <a:p>
            <a:pPr lvl="0" rtl="0">
              <a:spcBef>
                <a:spcPts val="0"/>
              </a:spcBef>
              <a:buNone/>
            </a:pPr>
            <a:r>
              <a:rPr lang="en"/>
              <a:t>The </a:t>
            </a:r>
            <a:r>
              <a:rPr lang="en" b="1"/>
              <a:t>let </a:t>
            </a:r>
            <a:r>
              <a:rPr lang="en"/>
              <a:t>keyword is an assignment operator. It gives names to things.</a:t>
            </a:r>
          </a:p>
          <a:p>
            <a:pPr lvl="0" rtl="0">
              <a:spcBef>
                <a:spcPts val="0"/>
              </a:spcBef>
              <a:buNone/>
            </a:pPr>
            <a:r>
              <a:rPr lang="en"/>
              <a:t>Like values</a:t>
            </a:r>
            <a:br>
              <a:rPr lang="en"/>
            </a:br>
            <a:r>
              <a:rPr lang="en"/>
              <a:t>or results of functions.</a:t>
            </a:r>
            <a:br>
              <a:rPr lang="en"/>
            </a:br>
            <a:r>
              <a:rPr lang="en"/>
              <a:t>or functions themselves.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Let Keyword : Unlocked</a:t>
            </a:r>
          </a:p>
        </p:txBody>
      </p:sp>
      <p:pic>
        <p:nvPicPr>
          <p:cNvPr id="146" name="Shape 146"/>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Tuples, triples, etc.</a:t>
            </a:r>
          </a:p>
        </p:txBody>
      </p:sp>
      <p:sp>
        <p:nvSpPr>
          <p:cNvPr id="152" name="Shape 152"/>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a:t>
            </a:r>
            <a:r>
              <a:rPr lang="en" b="1">
                <a:solidFill>
                  <a:srgbClr val="4A86E8"/>
                </a:solidFill>
                <a:latin typeface="Courier New"/>
                <a:ea typeface="Courier New"/>
                <a:cs typeface="Courier New"/>
                <a:sym typeface="Courier New"/>
              </a:rPr>
              <a:t>myFirstTuple </a:t>
            </a:r>
            <a:r>
              <a:rPr lang="en">
                <a:solidFill>
                  <a:srgbClr val="666666"/>
                </a:solidFill>
                <a:latin typeface="Courier New"/>
                <a:ea typeface="Courier New"/>
                <a:cs typeface="Courier New"/>
                <a:sym typeface="Courier New"/>
              </a:rPr>
              <a:t>= (5, 4)</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val </a:t>
            </a:r>
            <a:r>
              <a:rPr lang="en" b="1">
                <a:solidFill>
                  <a:srgbClr val="4A86E8"/>
                </a:solidFill>
                <a:latin typeface="Courier New"/>
                <a:ea typeface="Courier New"/>
                <a:cs typeface="Courier New"/>
                <a:sym typeface="Courier New"/>
              </a:rPr>
              <a:t>myFirstTuple </a:t>
            </a:r>
            <a:r>
              <a:rPr lang="en">
                <a:solidFill>
                  <a:srgbClr val="666666"/>
                </a:solidFill>
                <a:latin typeface="Courier New"/>
                <a:ea typeface="Courier New"/>
                <a:cs typeface="Courier New"/>
                <a:sym typeface="Courier New"/>
              </a:rPr>
              <a:t>: int * int = (5, 4)</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53" name="Shape 153"/>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Tuples, triples, etc.</a:t>
            </a:r>
          </a:p>
        </p:txBody>
      </p:sp>
      <p:sp>
        <p:nvSpPr>
          <p:cNvPr id="159" name="Shape 159"/>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myFirstTuple = (</a:t>
            </a:r>
            <a:r>
              <a:rPr lang="en" b="1">
                <a:solidFill>
                  <a:srgbClr val="38761D"/>
                </a:solidFill>
                <a:latin typeface="Courier New"/>
                <a:ea typeface="Courier New"/>
                <a:cs typeface="Courier New"/>
                <a:sym typeface="Courier New"/>
              </a:rPr>
              <a:t>5</a:t>
            </a: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“I’m all about that bass”</a:t>
            </a:r>
            <a:r>
              <a:rPr lang="en">
                <a:solidFill>
                  <a:srgbClr val="666666"/>
                </a:solidFill>
                <a:latin typeface="Courier New"/>
                <a:ea typeface="Courier New"/>
                <a:cs typeface="Courier New"/>
                <a:sym typeface="Courier New"/>
              </a:rPr>
              <a: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t>
            </a:r>
            <a:r>
              <a:rPr lang="en" b="1">
                <a:solidFill>
                  <a:srgbClr val="38761D"/>
                </a:solidFill>
                <a:latin typeface="Courier New"/>
                <a:ea typeface="Courier New"/>
                <a:cs typeface="Courier New"/>
                <a:sym typeface="Courier New"/>
              </a:rPr>
              <a:t>firstItem</a:t>
            </a: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secondItem </a:t>
            </a:r>
            <a:r>
              <a:rPr lang="en">
                <a:solidFill>
                  <a:srgbClr val="666666"/>
                </a:solidFill>
                <a:latin typeface="Courier New"/>
                <a:ea typeface="Courier New"/>
                <a:cs typeface="Courier New"/>
                <a:sym typeface="Courier New"/>
              </a:rPr>
              <a:t>= myFirstTuple</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anotherTuple = (item1, item2)</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60" name="Shape 160"/>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Tuples, triples, etc.</a:t>
            </a:r>
          </a:p>
        </p:txBody>
      </p:sp>
      <p:sp>
        <p:nvSpPr>
          <p:cNvPr id="166" name="Shape 166"/>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myTriple = (</a:t>
            </a:r>
            <a:r>
              <a:rPr lang="en" b="1">
                <a:solidFill>
                  <a:srgbClr val="38761D"/>
                </a:solidFill>
                <a:latin typeface="Courier New"/>
                <a:ea typeface="Courier New"/>
                <a:cs typeface="Courier New"/>
                <a:sym typeface="Courier New"/>
              </a:rPr>
              <a:t>5</a:t>
            </a:r>
            <a:r>
              <a:rPr lang="en">
                <a:solidFill>
                  <a:srgbClr val="666666"/>
                </a:solidFill>
                <a:latin typeface="Courier New"/>
                <a:ea typeface="Courier New"/>
                <a:cs typeface="Courier New"/>
                <a:sym typeface="Courier New"/>
              </a:rPr>
              <a:t>, [“this”;”is a list”], </a:t>
            </a:r>
            <a:r>
              <a:rPr lang="en" b="1">
                <a:solidFill>
                  <a:srgbClr val="A61C00"/>
                </a:solidFill>
                <a:latin typeface="Courier New"/>
                <a:ea typeface="Courier New"/>
                <a:cs typeface="Courier New"/>
                <a:sym typeface="Courier New"/>
              </a:rPr>
              <a:t>1.41</a:t>
            </a:r>
            <a:r>
              <a:rPr lang="en">
                <a:solidFill>
                  <a:srgbClr val="666666"/>
                </a:solidFill>
                <a:latin typeface="Courier New"/>
                <a:ea typeface="Courier New"/>
                <a:cs typeface="Courier New"/>
                <a:sym typeface="Courier New"/>
              </a:rPr>
              <a: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a:t>
            </a:r>
            <a:r>
              <a:rPr lang="en" b="1">
                <a:solidFill>
                  <a:srgbClr val="38761D"/>
                </a:solidFill>
                <a:latin typeface="Courier New"/>
                <a:ea typeface="Courier New"/>
                <a:cs typeface="Courier New"/>
                <a:sym typeface="Courier New"/>
              </a:rPr>
              <a:t>item1</a:t>
            </a:r>
            <a:r>
              <a:rPr lang="en">
                <a:solidFill>
                  <a:srgbClr val="666666"/>
                </a:solidFill>
                <a:latin typeface="Courier New"/>
                <a:ea typeface="Courier New"/>
                <a:cs typeface="Courier New"/>
                <a:sym typeface="Courier New"/>
              </a:rPr>
              <a:t>, _, </a:t>
            </a:r>
            <a:r>
              <a:rPr lang="en" b="1">
                <a:solidFill>
                  <a:srgbClr val="A61C00"/>
                </a:solidFill>
                <a:latin typeface="Courier New"/>
                <a:ea typeface="Courier New"/>
                <a:cs typeface="Courier New"/>
                <a:sym typeface="Courier New"/>
              </a:rPr>
              <a:t>item3 </a:t>
            </a:r>
            <a:r>
              <a:rPr lang="en">
                <a:solidFill>
                  <a:srgbClr val="666666"/>
                </a:solidFill>
                <a:latin typeface="Courier New"/>
                <a:ea typeface="Courier New"/>
                <a:cs typeface="Courier New"/>
                <a:sym typeface="Courier New"/>
              </a:rPr>
              <a:t>= myTriple</a:t>
            </a: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67" name="Shape 167"/>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tuple is a great way to quickly associate two or more pieces of data together.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0DB699-89E8-4EDC-9905-CCFE15591C38}"/>
                  </a:ext>
                </a:extLst>
              </p14:cNvPr>
              <p14:cNvContentPartPr/>
              <p14:nvPr/>
            </p14:nvContentPartPr>
            <p14:xfrm>
              <a:off x="2300400" y="2871720"/>
              <a:ext cx="128880" cy="167040"/>
            </p14:xfrm>
          </p:contentPart>
        </mc:Choice>
        <mc:Fallback>
          <p:pic>
            <p:nvPicPr>
              <p:cNvPr id="2" name="Ink 1">
                <a:extLst>
                  <a:ext uri="{FF2B5EF4-FFF2-40B4-BE49-F238E27FC236}">
                    <a16:creationId xmlns:a16="http://schemas.microsoft.com/office/drawing/2014/main" id="{4F0DB699-89E8-4EDC-9905-CCFE15591C38}"/>
                  </a:ext>
                </a:extLst>
              </p:cNvPr>
              <p:cNvPicPr/>
              <p:nvPr/>
            </p:nvPicPr>
            <p:blipFill>
              <a:blip r:embed="rId4"/>
              <a:stretch>
                <a:fillRect/>
              </a:stretch>
            </p:blipFill>
            <p:spPr>
              <a:xfrm>
                <a:off x="2291040" y="2862360"/>
                <a:ext cx="147600" cy="1857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Tuples, triples, etc.</a:t>
            </a:r>
          </a:p>
        </p:txBody>
      </p:sp>
      <p:sp>
        <p:nvSpPr>
          <p:cNvPr id="173" name="Shape 173"/>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x = (45, 43)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y = (45, 43)</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z = (x = y) // true!</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74" name="Shape 174"/>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tuple is a great way to quickly associate two or more pieces of data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Tuples : Unlocked</a:t>
            </a:r>
          </a:p>
        </p:txBody>
      </p:sp>
      <p:pic>
        <p:nvPicPr>
          <p:cNvPr id="180" name="Shape 180"/>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Indenting and whitespace</a:t>
            </a:r>
          </a:p>
        </p:txBody>
      </p:sp>
      <p:sp>
        <p:nvSpPr>
          <p:cNvPr id="186" name="Shape 186"/>
          <p:cNvSpPr txBox="1">
            <a:spLocks noGrp="1"/>
          </p:cNvSpPr>
          <p:nvPr>
            <p:ph type="body" idx="1"/>
          </p:nvPr>
        </p:nvSpPr>
        <p:spPr>
          <a:xfrm>
            <a:off x="3513100" y="1581125"/>
            <a:ext cx="53193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let function-scoped = 42</a:t>
            </a:r>
            <a:br>
              <a:rPr lang="en" b="1">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another-scoped = 21</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let outer-scoped = “Steven U”</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87" name="Shape 187"/>
          <p:cNvSpPr txBox="1">
            <a:spLocks noGrp="1"/>
          </p:cNvSpPr>
          <p:nvPr>
            <p:ph type="body" idx="1"/>
          </p:nvPr>
        </p:nvSpPr>
        <p:spPr>
          <a:xfrm>
            <a:off x="311700" y="1068425"/>
            <a:ext cx="3462600" cy="3416400"/>
          </a:xfrm>
          <a:prstGeom prst="rect">
            <a:avLst/>
          </a:prstGeom>
        </p:spPr>
        <p:txBody>
          <a:bodyPr lIns="91425" tIns="91425" rIns="91425" bIns="91425" anchor="t" anchorCtr="0">
            <a:noAutofit/>
          </a:bodyPr>
          <a:lstStyle/>
          <a:p>
            <a:pPr lvl="0" rtl="0">
              <a:spcBef>
                <a:spcPts val="0"/>
              </a:spcBef>
              <a:buNone/>
            </a:pPr>
            <a:r>
              <a:rPr lang="en"/>
              <a:t>Unlike many languages, whitespace MATTERS when writing in F# code.</a:t>
            </a:r>
          </a:p>
        </p:txBody>
      </p:sp>
      <p:cxnSp>
        <p:nvCxnSpPr>
          <p:cNvPr id="188" name="Shape 188"/>
          <p:cNvCxnSpPr/>
          <p:nvPr/>
        </p:nvCxnSpPr>
        <p:spPr>
          <a:xfrm rot="10800000" flipH="1">
            <a:off x="2707625" y="2251350"/>
            <a:ext cx="1048200" cy="1125900"/>
          </a:xfrm>
          <a:prstGeom prst="straightConnector1">
            <a:avLst/>
          </a:prstGeom>
          <a:noFill/>
          <a:ln w="38100" cap="flat" cmpd="sng">
            <a:solidFill>
              <a:schemeClr val="dk2"/>
            </a:solidFill>
            <a:prstDash val="solid"/>
            <a:round/>
            <a:headEnd type="none" w="lg" len="lg"/>
            <a:tailEnd type="triangle" w="lg" len="lg"/>
          </a:ln>
        </p:spPr>
      </p:cxnSp>
      <p:sp>
        <p:nvSpPr>
          <p:cNvPr id="189" name="Shape 189"/>
          <p:cNvSpPr txBox="1"/>
          <p:nvPr/>
        </p:nvSpPr>
        <p:spPr>
          <a:xfrm>
            <a:off x="1300425" y="3464575"/>
            <a:ext cx="1999200" cy="786000"/>
          </a:xfrm>
          <a:prstGeom prst="rect">
            <a:avLst/>
          </a:prstGeom>
          <a:noFill/>
          <a:ln>
            <a:noFill/>
          </a:ln>
        </p:spPr>
        <p:txBody>
          <a:bodyPr lIns="91425" tIns="91425" rIns="91425" bIns="91425" anchor="t" anchorCtr="0">
            <a:noAutofit/>
          </a:bodyPr>
          <a:lstStyle/>
          <a:p>
            <a:pPr lvl="0">
              <a:spcBef>
                <a:spcPts val="0"/>
              </a:spcBef>
              <a:buNone/>
            </a:pPr>
            <a:r>
              <a:rPr lang="en"/>
              <a:t>NOTE: 4 spaces imply a variable within the scope of the “function”.</a:t>
            </a:r>
          </a:p>
        </p:txBody>
      </p:sp>
      <p:cxnSp>
        <p:nvCxnSpPr>
          <p:cNvPr id="190" name="Shape 190"/>
          <p:cNvCxnSpPr/>
          <p:nvPr/>
        </p:nvCxnSpPr>
        <p:spPr>
          <a:xfrm>
            <a:off x="3633525" y="2251350"/>
            <a:ext cx="5394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Indenting and whitespace</a:t>
            </a:r>
          </a:p>
        </p:txBody>
      </p:sp>
      <p:sp>
        <p:nvSpPr>
          <p:cNvPr id="196" name="Shape 196"/>
          <p:cNvSpPr txBox="1">
            <a:spLocks noGrp="1"/>
          </p:cNvSpPr>
          <p:nvPr>
            <p:ph type="body" idx="1"/>
          </p:nvPr>
        </p:nvSpPr>
        <p:spPr>
          <a:xfrm>
            <a:off x="3513100" y="1581125"/>
            <a:ext cx="53193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subfunction 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subfunction “StevenU”</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197" name="Shape 197"/>
          <p:cNvSpPr txBox="1">
            <a:spLocks noGrp="1"/>
          </p:cNvSpPr>
          <p:nvPr>
            <p:ph type="body" idx="1"/>
          </p:nvPr>
        </p:nvSpPr>
        <p:spPr>
          <a:xfrm>
            <a:off x="311700" y="1068425"/>
            <a:ext cx="3462600" cy="3416400"/>
          </a:xfrm>
          <a:prstGeom prst="rect">
            <a:avLst/>
          </a:prstGeom>
        </p:spPr>
        <p:txBody>
          <a:bodyPr lIns="91425" tIns="91425" rIns="91425" bIns="91425" anchor="t" anchorCtr="0">
            <a:noAutofit/>
          </a:bodyPr>
          <a:lstStyle/>
          <a:p>
            <a:pPr lvl="0" rtl="0">
              <a:spcBef>
                <a:spcPts val="0"/>
              </a:spcBef>
              <a:buNone/>
            </a:pPr>
            <a:r>
              <a:rPr lang="en"/>
              <a:t>Unlike many languages, whitespace MATTERS when writing in F# code.</a:t>
            </a:r>
          </a:p>
        </p:txBody>
      </p:sp>
      <p:cxnSp>
        <p:nvCxnSpPr>
          <p:cNvPr id="198" name="Shape 198"/>
          <p:cNvCxnSpPr/>
          <p:nvPr/>
        </p:nvCxnSpPr>
        <p:spPr>
          <a:xfrm rot="10800000" flipH="1">
            <a:off x="2707625" y="2562150"/>
            <a:ext cx="1067400" cy="815100"/>
          </a:xfrm>
          <a:prstGeom prst="straightConnector1">
            <a:avLst/>
          </a:prstGeom>
          <a:noFill/>
          <a:ln w="38100" cap="flat" cmpd="sng">
            <a:solidFill>
              <a:schemeClr val="dk2"/>
            </a:solidFill>
            <a:prstDash val="solid"/>
            <a:round/>
            <a:headEnd type="none" w="lg" len="lg"/>
            <a:tailEnd type="triangle" w="lg" len="lg"/>
          </a:ln>
        </p:spPr>
      </p:cxnSp>
      <p:sp>
        <p:nvSpPr>
          <p:cNvPr id="199" name="Shape 199"/>
          <p:cNvSpPr txBox="1"/>
          <p:nvPr/>
        </p:nvSpPr>
        <p:spPr>
          <a:xfrm>
            <a:off x="1300425" y="3464575"/>
            <a:ext cx="1999200" cy="786000"/>
          </a:xfrm>
          <a:prstGeom prst="rect">
            <a:avLst/>
          </a:prstGeom>
          <a:noFill/>
          <a:ln>
            <a:noFill/>
          </a:ln>
        </p:spPr>
        <p:txBody>
          <a:bodyPr lIns="91425" tIns="91425" rIns="91425" bIns="91425" anchor="t" anchorCtr="0">
            <a:noAutofit/>
          </a:bodyPr>
          <a:lstStyle/>
          <a:p>
            <a:pPr lvl="0" rtl="0">
              <a:spcBef>
                <a:spcPts val="0"/>
              </a:spcBef>
              <a:buNone/>
            </a:pPr>
            <a:r>
              <a:rPr lang="en"/>
              <a:t>Again, 4 spaces deeper show a variable within the scope of the “subfunction”.</a:t>
            </a:r>
          </a:p>
        </p:txBody>
      </p:sp>
      <p:cxnSp>
        <p:nvCxnSpPr>
          <p:cNvPr id="200" name="Shape 200"/>
          <p:cNvCxnSpPr/>
          <p:nvPr/>
        </p:nvCxnSpPr>
        <p:spPr>
          <a:xfrm>
            <a:off x="3594700" y="2562150"/>
            <a:ext cx="11121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Why F#?</a:t>
            </a:r>
          </a:p>
        </p:txBody>
      </p:sp>
      <p:sp>
        <p:nvSpPr>
          <p:cNvPr id="65" name="Shape 65"/>
          <p:cNvSpPr txBox="1">
            <a:spLocks noGrp="1"/>
          </p:cNvSpPr>
          <p:nvPr>
            <p:ph type="body" idx="1"/>
          </p:nvPr>
        </p:nvSpPr>
        <p:spPr>
          <a:xfrm>
            <a:off x="311700" y="1152475"/>
            <a:ext cx="3462600" cy="3416400"/>
          </a:xfrm>
          <a:prstGeom prst="rect">
            <a:avLst/>
          </a:prstGeom>
        </p:spPr>
        <p:txBody>
          <a:bodyPr lIns="91425" tIns="91425" rIns="91425" bIns="91425" anchor="t" anchorCtr="0">
            <a:noAutofit/>
          </a:bodyPr>
          <a:lstStyle/>
          <a:p>
            <a:pPr lvl="0">
              <a:spcBef>
                <a:spcPts val="0"/>
              </a:spcBef>
              <a:buNone/>
            </a:pPr>
            <a:r>
              <a:rPr lang="en" b="1"/>
              <a:t>Conciseness</a:t>
            </a:r>
          </a:p>
          <a:p>
            <a:pPr lvl="0">
              <a:spcBef>
                <a:spcPts val="0"/>
              </a:spcBef>
              <a:buNone/>
            </a:pPr>
            <a:r>
              <a:rPr lang="en"/>
              <a:t>Functional First</a:t>
            </a:r>
          </a:p>
          <a:p>
            <a:pPr lvl="0">
              <a:spcBef>
                <a:spcPts val="0"/>
              </a:spcBef>
              <a:buNone/>
            </a:pPr>
            <a:r>
              <a:rPr lang="en"/>
              <a:t>Expressive</a:t>
            </a:r>
          </a:p>
          <a:p>
            <a:pPr lvl="0">
              <a:spcBef>
                <a:spcPts val="0"/>
              </a:spcBef>
              <a:buNone/>
            </a:pPr>
            <a:r>
              <a:rPr lang="en"/>
              <a:t>Complete</a:t>
            </a:r>
          </a:p>
          <a:p>
            <a:pPr lvl="0" rtl="0">
              <a:spcBef>
                <a:spcPts val="0"/>
              </a:spcBef>
              <a:buNone/>
            </a:pPr>
            <a:endParaRPr/>
          </a:p>
        </p:txBody>
      </p:sp>
      <p:sp>
        <p:nvSpPr>
          <p:cNvPr id="66" name="Shape 66"/>
          <p:cNvSpPr txBox="1">
            <a:spLocks noGrp="1"/>
          </p:cNvSpPr>
          <p:nvPr>
            <p:ph type="body" idx="1"/>
          </p:nvPr>
        </p:nvSpPr>
        <p:spPr>
          <a:xfrm>
            <a:off x="4739475" y="1152475"/>
            <a:ext cx="3462600" cy="3416400"/>
          </a:xfrm>
          <a:prstGeom prst="rect">
            <a:avLst/>
          </a:prstGeom>
        </p:spPr>
        <p:txBody>
          <a:bodyPr lIns="91425" tIns="91425" rIns="91425" bIns="91425" anchor="t" anchorCtr="0">
            <a:noAutofit/>
          </a:bodyPr>
          <a:lstStyle/>
          <a:p>
            <a:pPr lvl="0">
              <a:spcBef>
                <a:spcPts val="0"/>
              </a:spcBef>
              <a:buNone/>
            </a:pPr>
            <a:r>
              <a:rPr lang="en" b="1"/>
              <a:t>It just takes less code to do the same thing in F# than it does in near every other .NET language.</a:t>
            </a:r>
          </a:p>
          <a:p>
            <a:pPr lvl="0" rtl="0">
              <a:spcBef>
                <a:spcPts val="0"/>
              </a:spcBef>
              <a:buNone/>
            </a:pPr>
            <a:r>
              <a:rPr lang="en" b="1"/>
              <a:t>No code noise like braces / brackets everywhere, and type inference keeps extra words out of there!</a:t>
            </a:r>
          </a:p>
          <a:p>
            <a:pPr lvl="0" rtl="0">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Indenting and whitespace</a:t>
            </a:r>
          </a:p>
        </p:txBody>
      </p:sp>
      <p:sp>
        <p:nvSpPr>
          <p:cNvPr id="206" name="Shape 206"/>
          <p:cNvSpPr txBox="1">
            <a:spLocks noGrp="1"/>
          </p:cNvSpPr>
          <p:nvPr>
            <p:ph type="body" idx="1"/>
          </p:nvPr>
        </p:nvSpPr>
        <p:spPr>
          <a:xfrm>
            <a:off x="3513100" y="1581125"/>
            <a:ext cx="53193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t>
            </a:r>
            <a:r>
              <a:rPr lang="en" b="1">
                <a:solidFill>
                  <a:srgbClr val="4A86E8"/>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a:t>
            </a:r>
            <a:r>
              <a:rPr lang="en" b="1">
                <a:solidFill>
                  <a:srgbClr val="4A86E8"/>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“StevenU”</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207" name="Shape 207"/>
          <p:cNvSpPr txBox="1">
            <a:spLocks noGrp="1"/>
          </p:cNvSpPr>
          <p:nvPr>
            <p:ph type="body" idx="1"/>
          </p:nvPr>
        </p:nvSpPr>
        <p:spPr>
          <a:xfrm>
            <a:off x="311700" y="1068425"/>
            <a:ext cx="3462600" cy="3416400"/>
          </a:xfrm>
          <a:prstGeom prst="rect">
            <a:avLst/>
          </a:prstGeom>
        </p:spPr>
        <p:txBody>
          <a:bodyPr lIns="91425" tIns="91425" rIns="91425" bIns="91425" anchor="t" anchorCtr="0">
            <a:noAutofit/>
          </a:bodyPr>
          <a:lstStyle/>
          <a:p>
            <a:pPr lvl="0" rtl="0">
              <a:spcBef>
                <a:spcPts val="0"/>
              </a:spcBef>
              <a:buNone/>
            </a:pPr>
            <a:r>
              <a:rPr lang="en"/>
              <a:t>Unlike many languages, whitespace MATTERS when writing in F# code.</a:t>
            </a:r>
          </a:p>
        </p:txBody>
      </p:sp>
      <p:cxnSp>
        <p:nvCxnSpPr>
          <p:cNvPr id="208" name="Shape 208"/>
          <p:cNvCxnSpPr/>
          <p:nvPr/>
        </p:nvCxnSpPr>
        <p:spPr>
          <a:xfrm rot="10800000" flipH="1">
            <a:off x="4823250" y="2853100"/>
            <a:ext cx="1232400" cy="1077300"/>
          </a:xfrm>
          <a:prstGeom prst="straightConnector1">
            <a:avLst/>
          </a:prstGeom>
          <a:noFill/>
          <a:ln w="38100" cap="flat" cmpd="sng">
            <a:solidFill>
              <a:schemeClr val="dk2"/>
            </a:solidFill>
            <a:prstDash val="solid"/>
            <a:round/>
            <a:headEnd type="none" w="lg" len="lg"/>
            <a:tailEnd type="triangle" w="lg" len="lg"/>
          </a:ln>
        </p:spPr>
      </p:cxnSp>
      <p:sp>
        <p:nvSpPr>
          <p:cNvPr id="209" name="Shape 209"/>
          <p:cNvSpPr txBox="1"/>
          <p:nvPr/>
        </p:nvSpPr>
        <p:spPr>
          <a:xfrm>
            <a:off x="3891575" y="3930400"/>
            <a:ext cx="3978900" cy="786000"/>
          </a:xfrm>
          <a:prstGeom prst="rect">
            <a:avLst/>
          </a:prstGeom>
          <a:noFill/>
          <a:ln>
            <a:noFill/>
          </a:ln>
        </p:spPr>
        <p:txBody>
          <a:bodyPr lIns="91425" tIns="91425" rIns="91425" bIns="91425" anchor="t" anchorCtr="0">
            <a:noAutofit/>
          </a:bodyPr>
          <a:lstStyle/>
          <a:p>
            <a:pPr lvl="0" rtl="0">
              <a:spcBef>
                <a:spcPts val="0"/>
              </a:spcBef>
              <a:buNone/>
            </a:pPr>
            <a:r>
              <a:rPr lang="en"/>
              <a:t>And “subfunction” is callable within the scope of the parent.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Indenting and whitespace</a:t>
            </a:r>
          </a:p>
        </p:txBody>
      </p:sp>
      <p:sp>
        <p:nvSpPr>
          <p:cNvPr id="215" name="Shape 215"/>
          <p:cNvSpPr txBox="1">
            <a:spLocks noGrp="1"/>
          </p:cNvSpPr>
          <p:nvPr>
            <p:ph type="body" idx="1"/>
          </p:nvPr>
        </p:nvSpPr>
        <p:spPr>
          <a:xfrm>
            <a:off x="3513100" y="1581125"/>
            <a:ext cx="53193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function argument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subfunction arg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deeply-scoped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outer = subfunction “StevenU”</a:t>
            </a:r>
          </a:p>
          <a:p>
            <a:pPr lvl="0" rtl="0">
              <a:spcBef>
                <a:spcPts val="0"/>
              </a:spcBef>
              <a:buNone/>
            </a:pPr>
            <a:r>
              <a:rPr lang="en">
                <a:solidFill>
                  <a:srgbClr val="666666"/>
                </a:solidFill>
                <a:latin typeface="Courier New"/>
                <a:ea typeface="Courier New"/>
                <a:cs typeface="Courier New"/>
                <a:sym typeface="Courier New"/>
              </a:rPr>
              <a:t>let broken = </a:t>
            </a:r>
            <a:r>
              <a:rPr lang="en" b="1">
                <a:solidFill>
                  <a:srgbClr val="FF0000"/>
                </a:solidFill>
                <a:latin typeface="Courier New"/>
                <a:ea typeface="Courier New"/>
                <a:cs typeface="Courier New"/>
                <a:sym typeface="Courier New"/>
              </a:rPr>
              <a:t>subfunction </a:t>
            </a:r>
            <a:r>
              <a:rPr lang="en">
                <a:solidFill>
                  <a:srgbClr val="666666"/>
                </a:solidFill>
                <a:latin typeface="Courier New"/>
                <a:ea typeface="Courier New"/>
                <a:cs typeface="Courier New"/>
                <a:sym typeface="Courier New"/>
              </a:rPr>
              <a:t>“No can do”</a:t>
            </a:r>
          </a:p>
          <a:p>
            <a:pPr lvl="0" rtl="0">
              <a:spcBef>
                <a:spcPts val="0"/>
              </a:spcBef>
              <a:buNone/>
            </a:pPr>
            <a:endParaRPr b="1">
              <a:solidFill>
                <a:srgbClr val="38761D"/>
              </a:solidFill>
              <a:latin typeface="Courier New"/>
              <a:ea typeface="Courier New"/>
              <a:cs typeface="Courier New"/>
              <a:sym typeface="Courier New"/>
            </a:endParaRPr>
          </a:p>
        </p:txBody>
      </p:sp>
      <p:sp>
        <p:nvSpPr>
          <p:cNvPr id="216" name="Shape 216"/>
          <p:cNvSpPr txBox="1">
            <a:spLocks noGrp="1"/>
          </p:cNvSpPr>
          <p:nvPr>
            <p:ph type="body" idx="1"/>
          </p:nvPr>
        </p:nvSpPr>
        <p:spPr>
          <a:xfrm>
            <a:off x="311700" y="1068425"/>
            <a:ext cx="3462600" cy="3416400"/>
          </a:xfrm>
          <a:prstGeom prst="rect">
            <a:avLst/>
          </a:prstGeom>
        </p:spPr>
        <p:txBody>
          <a:bodyPr lIns="91425" tIns="91425" rIns="91425" bIns="91425" anchor="t" anchorCtr="0">
            <a:noAutofit/>
          </a:bodyPr>
          <a:lstStyle/>
          <a:p>
            <a:pPr lvl="0" rtl="0">
              <a:spcBef>
                <a:spcPts val="0"/>
              </a:spcBef>
              <a:buNone/>
            </a:pPr>
            <a:r>
              <a:rPr lang="en"/>
              <a:t>Unlike many languages, whitespace MATTERS when writing in F# code.</a:t>
            </a:r>
          </a:p>
        </p:txBody>
      </p:sp>
      <p:cxnSp>
        <p:nvCxnSpPr>
          <p:cNvPr id="217" name="Shape 217"/>
          <p:cNvCxnSpPr/>
          <p:nvPr/>
        </p:nvCxnSpPr>
        <p:spPr>
          <a:xfrm rot="10800000" flipH="1">
            <a:off x="4823250" y="3445300"/>
            <a:ext cx="524100" cy="485100"/>
          </a:xfrm>
          <a:prstGeom prst="straightConnector1">
            <a:avLst/>
          </a:prstGeom>
          <a:noFill/>
          <a:ln w="38100" cap="flat" cmpd="sng">
            <a:solidFill>
              <a:schemeClr val="dk2"/>
            </a:solidFill>
            <a:prstDash val="solid"/>
            <a:round/>
            <a:headEnd type="none" w="lg" len="lg"/>
            <a:tailEnd type="triangle" w="lg" len="lg"/>
          </a:ln>
        </p:spPr>
      </p:cxnSp>
      <p:sp>
        <p:nvSpPr>
          <p:cNvPr id="218" name="Shape 218"/>
          <p:cNvSpPr txBox="1"/>
          <p:nvPr/>
        </p:nvSpPr>
        <p:spPr>
          <a:xfrm>
            <a:off x="3891575" y="3930400"/>
            <a:ext cx="3978900" cy="786000"/>
          </a:xfrm>
          <a:prstGeom prst="rect">
            <a:avLst/>
          </a:prstGeom>
          <a:noFill/>
          <a:ln>
            <a:noFill/>
          </a:ln>
        </p:spPr>
        <p:txBody>
          <a:bodyPr lIns="91425" tIns="91425" rIns="91425" bIns="91425" anchor="t" anchorCtr="0">
            <a:noAutofit/>
          </a:bodyPr>
          <a:lstStyle/>
          <a:p>
            <a:pPr lvl="0" rtl="0">
              <a:spcBef>
                <a:spcPts val="0"/>
              </a:spcBef>
              <a:buNone/>
            </a:pPr>
            <a:r>
              <a:rPr lang="en"/>
              <a:t>But ‘subfunction’ falls outside that scope, so is no longer callable.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Whitespace : Unlocked</a:t>
            </a:r>
          </a:p>
        </p:txBody>
      </p:sp>
      <p:pic>
        <p:nvPicPr>
          <p:cNvPr id="224" name="Shape 224"/>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Branching with ‘if’</a:t>
            </a:r>
          </a:p>
        </p:txBody>
      </p:sp>
      <p:sp>
        <p:nvSpPr>
          <p:cNvPr id="230" name="Shape 230"/>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greet name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hr = System.DateTime.Now.Hour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if hr &lt; 12 then sprintf “Good morning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elif hr &lt; 17 then sprintf “Good afternoon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else sprintf “Good evening, %s!” name</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231" name="Shape 231"/>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Like many other programming languages, simple branching is done with an ‘if’ statement. Examples: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If Keyword : Unlocked</a:t>
            </a:r>
          </a:p>
        </p:txBody>
      </p:sp>
      <p:pic>
        <p:nvPicPr>
          <p:cNvPr id="237" name="Shape 237"/>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Let’s try match expressions!</a:t>
            </a:r>
          </a:p>
        </p:txBody>
      </p:sp>
      <p:sp>
        <p:nvSpPr>
          <p:cNvPr id="243" name="Shape 243"/>
          <p:cNvSpPr txBox="1">
            <a:spLocks noGrp="1"/>
          </p:cNvSpPr>
          <p:nvPr>
            <p:ph type="body" idx="1"/>
          </p:nvPr>
        </p:nvSpPr>
        <p:spPr>
          <a:xfrm>
            <a:off x="521700" y="2071600"/>
            <a:ext cx="83541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greet name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match </a:t>
            </a:r>
            <a:r>
              <a:rPr lang="en">
                <a:solidFill>
                  <a:srgbClr val="666666"/>
                </a:solidFill>
                <a:latin typeface="Courier New"/>
                <a:ea typeface="Courier New"/>
                <a:cs typeface="Courier New"/>
                <a:sym typeface="Courier New"/>
              </a:rPr>
              <a:t>System.DateTime.Now.Hour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hr when hr &lt; 12 -&gt; sprintf “Good morning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hr when hr &lt; 17 -&gt; sprintf “Good afternoon %s!” name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_ -&gt; sprintf “Good evening, %s!” name</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244" name="Shape 244"/>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match expression is a switch statement on steroids.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But these ones have (better) compiler help.</a:t>
            </a:r>
          </a:p>
        </p:txBody>
      </p:sp>
      <p:sp>
        <p:nvSpPr>
          <p:cNvPr id="250" name="Shape 250"/>
          <p:cNvSpPr txBox="1"/>
          <p:nvPr/>
        </p:nvSpPr>
        <p:spPr>
          <a:xfrm>
            <a:off x="570025" y="1285875"/>
            <a:ext cx="7338900" cy="464100"/>
          </a:xfrm>
          <a:prstGeom prst="rect">
            <a:avLst/>
          </a:prstGeom>
          <a:noFill/>
          <a:ln>
            <a:noFill/>
          </a:ln>
        </p:spPr>
        <p:txBody>
          <a:bodyPr lIns="91425" tIns="91425" rIns="91425" bIns="91425" anchor="t" anchorCtr="0">
            <a:noAutofit/>
          </a:bodyPr>
          <a:lstStyle/>
          <a:p>
            <a:pPr lvl="0">
              <a:spcBef>
                <a:spcPts val="0"/>
              </a:spcBef>
              <a:buNone/>
            </a:pPr>
            <a:r>
              <a:rPr lang="en"/>
              <a:t>Example:</a:t>
            </a:r>
          </a:p>
        </p:txBody>
      </p:sp>
      <p:pic>
        <p:nvPicPr>
          <p:cNvPr id="251" name="Shape 251"/>
          <p:cNvPicPr preferRelativeResize="0"/>
          <p:nvPr/>
        </p:nvPicPr>
        <p:blipFill>
          <a:blip r:embed="rId3">
            <a:alphaModFix/>
          </a:blip>
          <a:stretch>
            <a:fillRect/>
          </a:stretch>
        </p:blipFill>
        <p:spPr>
          <a:xfrm>
            <a:off x="1400175" y="1648225"/>
            <a:ext cx="6343650" cy="1438275"/>
          </a:xfrm>
          <a:prstGeom prst="rect">
            <a:avLst/>
          </a:prstGeom>
          <a:noFill/>
          <a:ln>
            <a:noFill/>
          </a:ln>
        </p:spPr>
      </p:pic>
      <p:pic>
        <p:nvPicPr>
          <p:cNvPr id="252" name="Shape 252"/>
          <p:cNvPicPr preferRelativeResize="0"/>
          <p:nvPr/>
        </p:nvPicPr>
        <p:blipFill>
          <a:blip r:embed="rId4">
            <a:alphaModFix/>
          </a:blip>
          <a:stretch>
            <a:fillRect/>
          </a:stretch>
        </p:blipFill>
        <p:spPr>
          <a:xfrm>
            <a:off x="2543175" y="3086500"/>
            <a:ext cx="4057650" cy="1543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And can even match against structure.</a:t>
            </a:r>
          </a:p>
        </p:txBody>
      </p:sp>
      <p:sp>
        <p:nvSpPr>
          <p:cNvPr id="258" name="Shape 258"/>
          <p:cNvSpPr txBox="1">
            <a:spLocks noGrp="1"/>
          </p:cNvSpPr>
          <p:nvPr>
            <p:ph type="body" idx="1"/>
          </p:nvPr>
        </p:nvSpPr>
        <p:spPr>
          <a:xfrm>
            <a:off x="521700" y="1310950"/>
            <a:ext cx="8354100" cy="2555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t>
            </a:r>
            <a:r>
              <a:rPr lang="en" b="1">
                <a:solidFill>
                  <a:srgbClr val="4A86E8"/>
                </a:solidFill>
                <a:latin typeface="Courier New"/>
                <a:ea typeface="Courier New"/>
                <a:cs typeface="Courier New"/>
                <a:sym typeface="Courier New"/>
              </a:rPr>
              <a:t>length </a:t>
            </a:r>
            <a:r>
              <a:rPr lang="en">
                <a:solidFill>
                  <a:srgbClr val="666666"/>
                </a:solidFill>
                <a:latin typeface="Courier New"/>
                <a:ea typeface="Courier New"/>
                <a:cs typeface="Courier New"/>
                <a:sym typeface="Courier New"/>
              </a:rPr>
              <a:t>list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rec 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    loop list</a:t>
            </a:r>
          </a:p>
          <a:p>
            <a:pPr lvl="0">
              <a:spcBef>
                <a:spcPts val="0"/>
              </a:spcBef>
              <a:buClr>
                <a:schemeClr val="dk2"/>
              </a:buClr>
              <a:buSzPct val="61111"/>
              <a:buFont typeface="Arial"/>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And can even match against structure.</a:t>
            </a:r>
          </a:p>
        </p:txBody>
      </p:sp>
      <p:sp>
        <p:nvSpPr>
          <p:cNvPr id="264" name="Shape 264"/>
          <p:cNvSpPr txBox="1">
            <a:spLocks noGrp="1"/>
          </p:cNvSpPr>
          <p:nvPr>
            <p:ph type="body" idx="1"/>
          </p:nvPr>
        </p:nvSpPr>
        <p:spPr>
          <a:xfrm>
            <a:off x="521700" y="1310950"/>
            <a:ext cx="8354100" cy="2555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length </a:t>
            </a:r>
            <a:r>
              <a:rPr lang="en" b="1">
                <a:solidFill>
                  <a:srgbClr val="4A86E8"/>
                </a:solidFill>
                <a:latin typeface="Courier New"/>
                <a:ea typeface="Courier New"/>
                <a:cs typeface="Courier New"/>
                <a:sym typeface="Courier New"/>
              </a:rPr>
              <a:t>list</a:t>
            </a:r>
            <a:r>
              <a:rPr lang="en">
                <a:solidFill>
                  <a:srgbClr val="4A86E8"/>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rec 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rtl="0">
              <a:spcBef>
                <a:spcPts val="0"/>
              </a:spcBef>
              <a:buNone/>
            </a:pPr>
            <a:r>
              <a:rPr lang="en">
                <a:solidFill>
                  <a:srgbClr val="666666"/>
                </a:solidFill>
                <a:latin typeface="Courier New"/>
                <a:ea typeface="Courier New"/>
                <a:cs typeface="Courier New"/>
                <a:sym typeface="Courier New"/>
              </a:rPr>
              <a:t>    loop list</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And can even match against structure.</a:t>
            </a:r>
          </a:p>
        </p:txBody>
      </p:sp>
      <p:sp>
        <p:nvSpPr>
          <p:cNvPr id="270" name="Shape 270"/>
          <p:cNvSpPr txBox="1">
            <a:spLocks noGrp="1"/>
          </p:cNvSpPr>
          <p:nvPr>
            <p:ph type="body" idx="1"/>
          </p:nvPr>
        </p:nvSpPr>
        <p:spPr>
          <a:xfrm>
            <a:off x="521700" y="1310950"/>
            <a:ext cx="8354100" cy="2555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length list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let </a:t>
            </a:r>
            <a:r>
              <a:rPr lang="en" b="1">
                <a:solidFill>
                  <a:srgbClr val="4A86E8"/>
                </a:solidFill>
                <a:latin typeface="Courier New"/>
                <a:ea typeface="Courier New"/>
                <a:cs typeface="Courier New"/>
                <a:sym typeface="Courier New"/>
              </a:rPr>
              <a:t>rec </a:t>
            </a:r>
            <a:r>
              <a:rPr lang="en">
                <a:solidFill>
                  <a:srgbClr val="666666"/>
                </a:solidFill>
                <a:latin typeface="Courier New"/>
                <a:ea typeface="Courier New"/>
                <a:cs typeface="Courier New"/>
                <a:sym typeface="Courier New"/>
              </a:rPr>
              <a:t>loop acc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acc with</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head::tail -&gt; 1 + loop (tail)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 -&gt; 0</a:t>
            </a:r>
          </a:p>
          <a:p>
            <a:pPr lvl="0" rtl="0">
              <a:spcBef>
                <a:spcPts val="0"/>
              </a:spcBef>
              <a:buNone/>
            </a:pPr>
            <a:r>
              <a:rPr lang="en">
                <a:solidFill>
                  <a:srgbClr val="666666"/>
                </a:solidFill>
                <a:latin typeface="Courier New"/>
                <a:ea typeface="Courier New"/>
                <a:cs typeface="Courier New"/>
                <a:sym typeface="Courier New"/>
              </a:rPr>
              <a:t>    loop list</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739475" y="1152475"/>
            <a:ext cx="3462600" cy="3416400"/>
          </a:xfrm>
          <a:prstGeom prst="rect">
            <a:avLst/>
          </a:prstGeom>
        </p:spPr>
        <p:txBody>
          <a:bodyPr lIns="91425" tIns="91425" rIns="91425" bIns="91425" anchor="t" anchorCtr="0">
            <a:noAutofit/>
          </a:bodyPr>
          <a:lstStyle/>
          <a:p>
            <a:pPr lvl="0">
              <a:spcBef>
                <a:spcPts val="0"/>
              </a:spcBef>
              <a:buNone/>
            </a:pPr>
            <a:r>
              <a:rPr lang="en" b="1"/>
              <a:t>Writing “functional style” code allows for easier testing, and easier to read code.</a:t>
            </a:r>
          </a:p>
          <a:p>
            <a:pPr lvl="0" rtl="0">
              <a:spcBef>
                <a:spcPts val="0"/>
              </a:spcBef>
              <a:buNone/>
            </a:pPr>
            <a:r>
              <a:rPr lang="en" b="1"/>
              <a:t>A language built with that in mind is a lot better than retrofitting a style to a language built to be object-oriented.</a:t>
            </a:r>
          </a:p>
          <a:p>
            <a:pPr lvl="0" rtl="0">
              <a:spcBef>
                <a:spcPts val="0"/>
              </a:spcBef>
              <a:buNone/>
            </a:pPr>
            <a:endParaRPr/>
          </a:p>
        </p:txBody>
      </p:sp>
      <p:sp>
        <p:nvSpPr>
          <p:cNvPr id="72" name="Shape 7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Why F#?</a:t>
            </a:r>
          </a:p>
        </p:txBody>
      </p:sp>
      <p:sp>
        <p:nvSpPr>
          <p:cNvPr id="73" name="Shape 73"/>
          <p:cNvSpPr txBox="1">
            <a:spLocks noGrp="1"/>
          </p:cNvSpPr>
          <p:nvPr>
            <p:ph type="body" idx="1"/>
          </p:nvPr>
        </p:nvSpPr>
        <p:spPr>
          <a:xfrm>
            <a:off x="311700" y="1152475"/>
            <a:ext cx="3462600" cy="3416400"/>
          </a:xfrm>
          <a:prstGeom prst="rect">
            <a:avLst/>
          </a:prstGeom>
        </p:spPr>
        <p:txBody>
          <a:bodyPr lIns="91425" tIns="91425" rIns="91425" bIns="91425" anchor="t" anchorCtr="0">
            <a:noAutofit/>
          </a:bodyPr>
          <a:lstStyle/>
          <a:p>
            <a:pPr lvl="0" rtl="0">
              <a:spcBef>
                <a:spcPts val="0"/>
              </a:spcBef>
              <a:buNone/>
            </a:pPr>
            <a:r>
              <a:rPr lang="en"/>
              <a:t>Conciseness</a:t>
            </a:r>
          </a:p>
          <a:p>
            <a:pPr lvl="0" rtl="0">
              <a:spcBef>
                <a:spcPts val="0"/>
              </a:spcBef>
              <a:buNone/>
            </a:pPr>
            <a:r>
              <a:rPr lang="en" b="1"/>
              <a:t>Functional First</a:t>
            </a:r>
          </a:p>
          <a:p>
            <a:pPr lvl="0" rtl="0">
              <a:spcBef>
                <a:spcPts val="0"/>
              </a:spcBef>
              <a:buNone/>
            </a:pPr>
            <a:r>
              <a:rPr lang="en"/>
              <a:t>Expressive</a:t>
            </a:r>
          </a:p>
          <a:p>
            <a:pPr lvl="0" rtl="0">
              <a:spcBef>
                <a:spcPts val="0"/>
              </a:spcBef>
              <a:buNone/>
            </a:pPr>
            <a:r>
              <a:rPr lang="en"/>
              <a:t>Complete</a:t>
            </a:r>
          </a:p>
          <a:p>
            <a:pPr lvl="0" rtl="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Remember that nifty compiler help?</a:t>
            </a:r>
          </a:p>
        </p:txBody>
      </p:sp>
      <p:pic>
        <p:nvPicPr>
          <p:cNvPr id="276" name="Shape 276"/>
          <p:cNvPicPr preferRelativeResize="0"/>
          <p:nvPr/>
        </p:nvPicPr>
        <p:blipFill>
          <a:blip r:embed="rId3">
            <a:alphaModFix/>
          </a:blip>
          <a:stretch>
            <a:fillRect/>
          </a:stretch>
        </p:blipFill>
        <p:spPr>
          <a:xfrm>
            <a:off x="1419737" y="1068425"/>
            <a:ext cx="6304521" cy="3770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Match expressions: Unlocked</a:t>
            </a:r>
          </a:p>
        </p:txBody>
      </p:sp>
      <p:pic>
        <p:nvPicPr>
          <p:cNvPr id="282" name="Shape 282"/>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Lots of looping</a:t>
            </a:r>
          </a:p>
        </p:txBody>
      </p:sp>
      <p:sp>
        <p:nvSpPr>
          <p:cNvPr id="288" name="Shape 288"/>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printNumbers minimum maximum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for number in minimum..maximum do</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“Printing %i” number</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289" name="Shape 289"/>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Functional languages offer many many many ways of looping over things.</a:t>
            </a:r>
            <a:br>
              <a:rPr lang="en"/>
            </a:br>
            <a:r>
              <a:rPr lang="en"/>
              <a:t>Examples: The traditional For loop.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Other ways</a:t>
            </a:r>
          </a:p>
        </p:txBody>
      </p:sp>
      <p:sp>
        <p:nvSpPr>
          <p:cNvPr id="295" name="Shape 295"/>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4A86E8"/>
                </a:solidFill>
                <a:latin typeface="Courier New"/>
                <a:ea typeface="Courier New"/>
                <a:cs typeface="Courier New"/>
                <a:sym typeface="Courier New"/>
              </a:rPr>
              <a:t>let printNumber floatVal = </a:t>
            </a:r>
            <a:br>
              <a:rPr lang="en" b="1">
                <a:solidFill>
                  <a:srgbClr val="4A86E8"/>
                </a:solidFill>
                <a:latin typeface="Courier New"/>
                <a:ea typeface="Courier New"/>
                <a:cs typeface="Courier New"/>
                <a:sym typeface="Courier New"/>
              </a:rPr>
            </a:br>
            <a:r>
              <a:rPr lang="en" b="1">
                <a:solidFill>
                  <a:srgbClr val="4A86E8"/>
                </a:solidFill>
                <a:latin typeface="Courier New"/>
                <a:ea typeface="Courier New"/>
                <a:cs typeface="Courier New"/>
                <a:sym typeface="Courier New"/>
              </a:rPr>
              <a:t>    printfn "Printing %f!" floatVal</a:t>
            </a:r>
          </a:p>
          <a:p>
            <a:pPr lvl="0" rtl="0">
              <a:spcBef>
                <a:spcPts val="0"/>
              </a:spcBef>
              <a:buNone/>
            </a:pPr>
            <a:r>
              <a:rPr lang="en">
                <a:solidFill>
                  <a:srgbClr val="666666"/>
                </a:solidFill>
                <a:latin typeface="Courier New"/>
                <a:ea typeface="Courier New"/>
                <a:cs typeface="Courier New"/>
                <a:sym typeface="Courier New"/>
              </a:rPr>
              <a:t>let printNumbers (minimum:float) (maximum:float)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a:t>
            </a:r>
            <a:r>
              <a:rPr lang="en" b="1">
                <a:solidFill>
                  <a:srgbClr val="4A86E8"/>
                </a:solidFill>
                <a:latin typeface="Courier New"/>
                <a:ea typeface="Courier New"/>
                <a:cs typeface="Courier New"/>
                <a:sym typeface="Courier New"/>
              </a:rPr>
              <a:t>printNumber </a:t>
            </a:r>
            <a:r>
              <a:rPr lang="en">
                <a:solidFill>
                  <a:srgbClr val="666666"/>
                </a:solidFill>
                <a:latin typeface="Courier New"/>
                <a:ea typeface="Courier New"/>
                <a:cs typeface="Courier New"/>
                <a:sym typeface="Courier New"/>
              </a:rPr>
              <a:t>[minimum..0.45..maximum] </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296" name="Shape 296"/>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Other ways</a:t>
            </a:r>
          </a:p>
        </p:txBody>
      </p:sp>
      <p:sp>
        <p:nvSpPr>
          <p:cNvPr id="302" name="Shape 302"/>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printNumber floatVal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"Printing %f!" floatVal</a:t>
            </a:r>
          </a:p>
          <a:p>
            <a:pPr lvl="0" rtl="0">
              <a:spcBef>
                <a:spcPts val="0"/>
              </a:spcBef>
              <a:buNone/>
            </a:pPr>
            <a:r>
              <a:rPr lang="en">
                <a:solidFill>
                  <a:srgbClr val="666666"/>
                </a:solidFill>
                <a:latin typeface="Courier New"/>
                <a:ea typeface="Courier New"/>
                <a:cs typeface="Courier New"/>
                <a:sym typeface="Courier New"/>
              </a:rPr>
              <a:t>let printNumbers (minimum:float) (maximum:float)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a:t>
            </a:r>
            <a:r>
              <a:rPr lang="en" b="1">
                <a:solidFill>
                  <a:srgbClr val="4A86E8"/>
                </a:solidFill>
                <a:latin typeface="Courier New"/>
                <a:ea typeface="Courier New"/>
                <a:cs typeface="Courier New"/>
                <a:sym typeface="Courier New"/>
              </a:rPr>
              <a:t>List.iter</a:t>
            </a:r>
            <a:r>
              <a:rPr lang="en">
                <a:solidFill>
                  <a:srgbClr val="666666"/>
                </a:solidFill>
                <a:latin typeface="Courier New"/>
                <a:ea typeface="Courier New"/>
                <a:cs typeface="Courier New"/>
                <a:sym typeface="Courier New"/>
              </a:rPr>
              <a:t> printNumber [minimum..0.45..maximum] </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03" name="Shape 303"/>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Using pipelining</a:t>
            </a:r>
          </a:p>
        </p:txBody>
      </p:sp>
      <p:sp>
        <p:nvSpPr>
          <p:cNvPr id="309" name="Shape 309"/>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solidFill>
                  <a:srgbClr val="666666"/>
                </a:solidFill>
                <a:latin typeface="Courier New"/>
                <a:ea typeface="Courier New"/>
                <a:cs typeface="Courier New"/>
                <a:sym typeface="Courier New"/>
              </a:rPr>
              <a:t>let printNumbers (minimum:float) (maximum:float)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[minimum..0.45..maximum] </a:t>
            </a:r>
            <a:r>
              <a:rPr lang="en" b="1">
                <a:solidFill>
                  <a:srgbClr val="4A86E8"/>
                </a:solidFill>
                <a:latin typeface="Courier New"/>
                <a:ea typeface="Courier New"/>
                <a:cs typeface="Courier New"/>
                <a:sym typeface="Courier New"/>
              </a:rPr>
              <a:t>|&gt;</a:t>
            </a:r>
            <a:br>
              <a:rPr lang="en" b="1">
                <a:solidFill>
                  <a:srgbClr val="4A86E8"/>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printNumber </a:t>
            </a:r>
          </a:p>
          <a:p>
            <a:pPr lvl="0">
              <a:spcBef>
                <a:spcPts val="0"/>
              </a:spcBef>
              <a:buNone/>
            </a:pPr>
            <a:endParaRPr>
              <a:solidFill>
                <a:srgbClr val="666666"/>
              </a:solidFill>
              <a:latin typeface="Courier New"/>
              <a:ea typeface="Courier New"/>
              <a:cs typeface="Courier New"/>
              <a:sym typeface="Courier New"/>
            </a:endParaRPr>
          </a:p>
          <a:p>
            <a:pPr lvl="0" rtl="0">
              <a:spcBef>
                <a:spcPts val="0"/>
              </a:spcBef>
              <a:buNone/>
            </a:pPr>
            <a:r>
              <a:rPr lang="en">
                <a:solidFill>
                  <a:srgbClr val="666666"/>
                </a:solidFill>
                <a:latin typeface="Courier New"/>
                <a:ea typeface="Courier New"/>
                <a:cs typeface="Courier New"/>
                <a:sym typeface="Courier New"/>
              </a:rPr>
              <a:t> </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10" name="Shape 310"/>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Functional languages offer many many many ways of looping over things.</a:t>
            </a:r>
            <a:br>
              <a:rPr lang="en"/>
            </a:br>
            <a:r>
              <a:rPr lang="en"/>
              <a:t>Examples: Iterating over a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Using pipelining</a:t>
            </a:r>
          </a:p>
        </p:txBody>
      </p:sp>
      <p:sp>
        <p:nvSpPr>
          <p:cNvPr id="316" name="Shape 316"/>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printNumbers (minimum:float) (maximum:float)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[minimum..0.45..maximum] </a:t>
            </a:r>
            <a:r>
              <a:rPr lang="en" b="1">
                <a:solidFill>
                  <a:srgbClr val="4A86E8"/>
                </a:solidFill>
                <a:latin typeface="Courier New"/>
                <a:ea typeface="Courier New"/>
                <a:cs typeface="Courier New"/>
                <a:sym typeface="Courier New"/>
              </a:rPr>
              <a:t>|&gt;</a:t>
            </a:r>
            <a:br>
              <a:rPr lang="en" b="1">
                <a:solidFill>
                  <a:srgbClr val="4A86E8"/>
                </a:solidFill>
                <a:latin typeface="Courier New"/>
                <a:ea typeface="Courier New"/>
                <a:cs typeface="Courier New"/>
                <a:sym typeface="Courier New"/>
              </a:rPr>
            </a:br>
            <a:r>
              <a:rPr lang="en" b="1">
                <a:solidFill>
                  <a:srgbClr val="4A86E8"/>
                </a:solidFill>
                <a:latin typeface="Courier New"/>
                <a:ea typeface="Courier New"/>
                <a:cs typeface="Courier New"/>
                <a:sym typeface="Courier New"/>
              </a:rPr>
              <a:t>        </a:t>
            </a:r>
            <a:r>
              <a:rPr lang="en">
                <a:solidFill>
                  <a:srgbClr val="666666"/>
                </a:solidFill>
                <a:latin typeface="Courier New"/>
                <a:ea typeface="Courier New"/>
                <a:cs typeface="Courier New"/>
                <a:sym typeface="Courier New"/>
              </a:rPr>
              <a:t>List.filter (fun x -&gt; x%1.0 = 0.00) </a:t>
            </a:r>
            <a:r>
              <a:rPr lang="en" b="1">
                <a:solidFill>
                  <a:srgbClr val="4A86E8"/>
                </a:solidFill>
                <a:latin typeface="Courier New"/>
                <a:ea typeface="Courier New"/>
                <a:cs typeface="Courier New"/>
                <a:sym typeface="Courier New"/>
              </a:rPr>
              <a:t>|&gt;</a:t>
            </a:r>
            <a:br>
              <a:rPr lang="en" b="1">
                <a:solidFill>
                  <a:srgbClr val="4A86E8"/>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List.iter printNumber </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r>
              <a:rPr lang="en">
                <a:solidFill>
                  <a:srgbClr val="666666"/>
                </a:solidFill>
                <a:latin typeface="Courier New"/>
                <a:ea typeface="Courier New"/>
                <a:cs typeface="Courier New"/>
                <a:sym typeface="Courier New"/>
              </a:rPr>
              <a:t> </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17" name="Shape 317"/>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Functional languages offer many many many ways of looping over things.</a:t>
            </a:r>
            <a:br>
              <a:rPr lang="en"/>
            </a:br>
            <a:r>
              <a:rPr lang="en"/>
              <a:t>Examples: Iterating over a list, after filtering 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Lists and Pipelines : Unlocked</a:t>
            </a:r>
          </a:p>
        </p:txBody>
      </p:sp>
      <p:pic>
        <p:nvPicPr>
          <p:cNvPr id="323" name="Shape 323"/>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Simple Types</a:t>
            </a:r>
          </a:p>
        </p:txBody>
      </p:sp>
      <p:sp>
        <p:nvSpPr>
          <p:cNvPr id="329" name="Shape 329"/>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Person =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FirstName : string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LastName : string</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330" name="Shape 330"/>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Simple Types</a:t>
            </a:r>
          </a:p>
        </p:txBody>
      </p:sp>
      <p:sp>
        <p:nvSpPr>
          <p:cNvPr id="336" name="Shape 336"/>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r>
              <a:rPr lang="en" dirty="0">
                <a:solidFill>
                  <a:srgbClr val="666666"/>
                </a:solidFill>
                <a:latin typeface="Courier New"/>
                <a:ea typeface="Courier New"/>
                <a:cs typeface="Courier New"/>
                <a:sym typeface="Courier New"/>
              </a:rPr>
              <a:t>type Person = {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FirstName : string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LastName : string</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let cb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37" name="Shape 337"/>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Why F#?</a:t>
            </a:r>
          </a:p>
        </p:txBody>
      </p:sp>
      <p:sp>
        <p:nvSpPr>
          <p:cNvPr id="79" name="Shape 79"/>
          <p:cNvSpPr txBox="1">
            <a:spLocks noGrp="1"/>
          </p:cNvSpPr>
          <p:nvPr>
            <p:ph type="body" idx="1"/>
          </p:nvPr>
        </p:nvSpPr>
        <p:spPr>
          <a:xfrm>
            <a:off x="311700" y="1152475"/>
            <a:ext cx="3462600" cy="3416400"/>
          </a:xfrm>
          <a:prstGeom prst="rect">
            <a:avLst/>
          </a:prstGeom>
        </p:spPr>
        <p:txBody>
          <a:bodyPr lIns="91425" tIns="91425" rIns="91425" bIns="91425" anchor="t" anchorCtr="0">
            <a:noAutofit/>
          </a:bodyPr>
          <a:lstStyle/>
          <a:p>
            <a:pPr lvl="0" rtl="0">
              <a:spcBef>
                <a:spcPts val="0"/>
              </a:spcBef>
              <a:buNone/>
            </a:pPr>
            <a:r>
              <a:rPr lang="en"/>
              <a:t>Conciseness</a:t>
            </a:r>
          </a:p>
          <a:p>
            <a:pPr lvl="0" rtl="0">
              <a:spcBef>
                <a:spcPts val="0"/>
              </a:spcBef>
              <a:buNone/>
            </a:pPr>
            <a:r>
              <a:rPr lang="en"/>
              <a:t>Functional First</a:t>
            </a:r>
          </a:p>
          <a:p>
            <a:pPr lvl="0" rtl="0">
              <a:spcBef>
                <a:spcPts val="0"/>
              </a:spcBef>
              <a:buNone/>
            </a:pPr>
            <a:r>
              <a:rPr lang="en" b="1"/>
              <a:t>Expressive</a:t>
            </a:r>
          </a:p>
          <a:p>
            <a:pPr lvl="0" rtl="0">
              <a:spcBef>
                <a:spcPts val="0"/>
              </a:spcBef>
              <a:buNone/>
            </a:pPr>
            <a:r>
              <a:rPr lang="en"/>
              <a:t>Complete</a:t>
            </a:r>
          </a:p>
          <a:p>
            <a:pPr lvl="0" rtl="0">
              <a:spcBef>
                <a:spcPts val="0"/>
              </a:spcBef>
              <a:buNone/>
            </a:pPr>
            <a:endParaRPr/>
          </a:p>
          <a:p>
            <a:pPr lvl="0" rtl="0">
              <a:spcBef>
                <a:spcPts val="0"/>
              </a:spcBef>
              <a:buNone/>
            </a:pPr>
            <a:endParaRPr/>
          </a:p>
          <a:p>
            <a:pPr lvl="0" rtl="0">
              <a:spcBef>
                <a:spcPts val="0"/>
              </a:spcBef>
              <a:buNone/>
            </a:pPr>
            <a:endParaRPr/>
          </a:p>
        </p:txBody>
      </p:sp>
      <p:sp>
        <p:nvSpPr>
          <p:cNvPr id="80" name="Shape 80"/>
          <p:cNvSpPr txBox="1">
            <a:spLocks noGrp="1"/>
          </p:cNvSpPr>
          <p:nvPr>
            <p:ph type="body" idx="1"/>
          </p:nvPr>
        </p:nvSpPr>
        <p:spPr>
          <a:xfrm>
            <a:off x="4739475" y="1152475"/>
            <a:ext cx="3462600" cy="3416400"/>
          </a:xfrm>
          <a:prstGeom prst="rect">
            <a:avLst/>
          </a:prstGeom>
        </p:spPr>
        <p:txBody>
          <a:bodyPr lIns="91425" tIns="91425" rIns="91425" bIns="91425" anchor="t" anchorCtr="0">
            <a:noAutofit/>
          </a:bodyPr>
          <a:lstStyle/>
          <a:p>
            <a:pPr lvl="0">
              <a:spcBef>
                <a:spcPts val="0"/>
              </a:spcBef>
              <a:buNone/>
            </a:pPr>
            <a:r>
              <a:rPr lang="en" b="1"/>
              <a:t>Functional languages can be pretty nasty to read. (Caml, LISP and Clojure to name a few.)</a:t>
            </a:r>
          </a:p>
          <a:p>
            <a:pPr lvl="0" rtl="0">
              <a:spcBef>
                <a:spcPts val="0"/>
              </a:spcBef>
              <a:buNone/>
            </a:pPr>
            <a:r>
              <a:rPr lang="en" b="1"/>
              <a:t>F# was designed to be QUICKLY read and quickly compiled, understood by both a person and the programmer.</a:t>
            </a:r>
          </a:p>
          <a:p>
            <a:pPr lvl="0" rtl="0">
              <a:spcBef>
                <a:spcPts val="0"/>
              </a:spcBef>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Simple Types</a:t>
            </a:r>
          </a:p>
        </p:txBody>
      </p:sp>
      <p:sp>
        <p:nvSpPr>
          <p:cNvPr id="343" name="Shape 343"/>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let renderPerson person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printfn “%s %s” person.FirstName person.LastName</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44" name="Shape 344"/>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Simple Types</a:t>
            </a:r>
          </a:p>
        </p:txBody>
      </p:sp>
      <p:sp>
        <p:nvSpPr>
          <p:cNvPr id="350" name="Shape 350"/>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r>
              <a:rPr lang="en" dirty="0">
                <a:solidFill>
                  <a:srgbClr val="666666"/>
                </a:solidFill>
                <a:latin typeface="Courier New"/>
                <a:ea typeface="Courier New"/>
                <a:cs typeface="Courier New"/>
                <a:sym typeface="Courier New"/>
              </a:rPr>
              <a:t>let x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let y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let z = (x = y) // true! (yes, even with types.)</a:t>
            </a: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51" name="Shape 351"/>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Simple Types</a:t>
            </a:r>
          </a:p>
        </p:txBody>
      </p:sp>
      <p:sp>
        <p:nvSpPr>
          <p:cNvPr id="357" name="Shape 357"/>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r>
              <a:rPr lang="en" dirty="0">
                <a:solidFill>
                  <a:srgbClr val="666666"/>
                </a:solidFill>
                <a:latin typeface="Courier New"/>
                <a:ea typeface="Courier New"/>
                <a:cs typeface="Courier New"/>
                <a:sym typeface="Courier New"/>
              </a:rPr>
              <a:t>let dad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kid</a:t>
            </a:r>
            <a:r>
              <a:rPr lang="en" dirty="0">
                <a:solidFill>
                  <a:srgbClr val="666666"/>
                </a:solidFill>
                <a:latin typeface="Courier New"/>
                <a:ea typeface="Courier New"/>
                <a:cs typeface="Courier New"/>
                <a:sym typeface="Courier New"/>
              </a:rPr>
              <a:t> = { dad with FirstName = "</a:t>
            </a:r>
            <a:r>
              <a:rPr lang="en-US" dirty="0">
                <a:solidFill>
                  <a:srgbClr val="666666"/>
                </a:solidFill>
                <a:latin typeface="Courier New"/>
                <a:ea typeface="Courier New"/>
                <a:cs typeface="Courier New"/>
                <a:sym typeface="Courier New"/>
              </a:rPr>
              <a:t>kid</a:t>
            </a:r>
            <a:r>
              <a:rPr lang="en" dirty="0">
                <a:solidFill>
                  <a:srgbClr val="666666"/>
                </a:solidFill>
                <a:latin typeface="Courier New"/>
                <a:ea typeface="Courier New"/>
                <a:cs typeface="Courier New"/>
                <a:sym typeface="Courier New"/>
              </a:rPr>
              <a:t>" }</a:t>
            </a:r>
            <a:br>
              <a:rPr lang="en" dirty="0">
                <a:solidFill>
                  <a:srgbClr val="666666"/>
                </a:solidFill>
                <a:latin typeface="Courier New"/>
                <a:ea typeface="Courier New"/>
                <a:cs typeface="Courier New"/>
                <a:sym typeface="Courier New"/>
              </a:rPr>
            </a:br>
            <a:endParaRPr lang="en"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58" name="Shape 358"/>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Simple Types</a:t>
            </a:r>
          </a:p>
        </p:txBody>
      </p:sp>
      <p:sp>
        <p:nvSpPr>
          <p:cNvPr id="364" name="Shape 364"/>
          <p:cNvSpPr txBox="1">
            <a:spLocks noGrp="1"/>
          </p:cNvSpPr>
          <p:nvPr>
            <p:ph type="body" idx="1"/>
          </p:nvPr>
        </p:nvSpPr>
        <p:spPr>
          <a:xfrm>
            <a:off x="666300" y="1975325"/>
            <a:ext cx="7755000" cy="3068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dirty="0">
                <a:solidFill>
                  <a:srgbClr val="666666"/>
                </a:solidFill>
                <a:latin typeface="Courier New"/>
                <a:ea typeface="Courier New"/>
                <a:cs typeface="Courier New"/>
                <a:sym typeface="Courier New"/>
              </a:rPr>
              <a:t>type Person = { FirstName : string ; LastName : string; Parent : option&lt;Person&gt; }</a:t>
            </a:r>
            <a:br>
              <a:rPr lang="en" dirty="0">
                <a:solidFill>
                  <a:srgbClr val="666666"/>
                </a:solidFill>
                <a:latin typeface="Courier New"/>
                <a:ea typeface="Courier New"/>
                <a:cs typeface="Courier New"/>
                <a:sym typeface="Courier New"/>
              </a:rPr>
            </a:br>
            <a:br>
              <a:rPr lang="en" dirty="0">
                <a:solidFill>
                  <a:srgbClr val="666666"/>
                </a:solidFill>
                <a:latin typeface="Courier New"/>
                <a:ea typeface="Courier New"/>
                <a:cs typeface="Courier New"/>
                <a:sym typeface="Courier New"/>
              </a:rPr>
            </a:b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 { FirstName=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Parent = None}</a:t>
            </a:r>
          </a:p>
          <a:p>
            <a:pPr lvl="0">
              <a:spcBef>
                <a:spcPts val="0"/>
              </a:spcBef>
              <a:buNone/>
            </a:pP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me</a:t>
            </a:r>
            <a:r>
              <a:rPr lang="en" dirty="0">
                <a:solidFill>
                  <a:srgbClr val="666666"/>
                </a:solidFill>
                <a:latin typeface="Courier New"/>
                <a:ea typeface="Courier New"/>
                <a:cs typeface="Courier New"/>
                <a:sym typeface="Courier New"/>
              </a:rPr>
              <a:t>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Parent = Some </a:t>
            </a:r>
            <a:r>
              <a:rPr lang="en-US" dirty="0">
                <a:solidFill>
                  <a:srgbClr val="666666"/>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a:t>
            </a:r>
          </a:p>
          <a:p>
            <a:pPr lvl="0">
              <a:spcBef>
                <a:spcPts val="0"/>
              </a:spcBef>
              <a:buNone/>
            </a:pP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sis</a:t>
            </a:r>
            <a:r>
              <a:rPr lang="en" dirty="0">
                <a:solidFill>
                  <a:srgbClr val="666666"/>
                </a:solidFill>
                <a:latin typeface="Courier New"/>
                <a:ea typeface="Courier New"/>
                <a:cs typeface="Courier New"/>
                <a:sym typeface="Courier New"/>
              </a:rPr>
              <a:t> = { </a:t>
            </a:r>
            <a:r>
              <a:rPr lang="en-US" dirty="0">
                <a:solidFill>
                  <a:srgbClr val="666666"/>
                </a:solidFill>
                <a:latin typeface="Courier New"/>
                <a:ea typeface="Courier New"/>
                <a:cs typeface="Courier New"/>
                <a:sym typeface="Courier New"/>
              </a:rPr>
              <a:t>me</a:t>
            </a:r>
            <a:r>
              <a:rPr lang="en" dirty="0">
                <a:solidFill>
                  <a:srgbClr val="666666"/>
                </a:solidFill>
                <a:latin typeface="Courier New"/>
                <a:ea typeface="Courier New"/>
                <a:cs typeface="Courier New"/>
                <a:sym typeface="Courier New"/>
              </a:rPr>
              <a:t> with FirstName = "S</a:t>
            </a:r>
            <a:r>
              <a:rPr lang="en-US" dirty="0">
                <a:solidFill>
                  <a:srgbClr val="666666"/>
                </a:solidFill>
                <a:latin typeface="Courier New"/>
                <a:ea typeface="Courier New"/>
                <a:cs typeface="Courier New"/>
                <a:sym typeface="Courier New"/>
              </a:rPr>
              <a:t>is</a:t>
            </a:r>
            <a:r>
              <a:rPr lang="en" dirty="0">
                <a:solidFill>
                  <a:srgbClr val="666666"/>
                </a:solidFill>
                <a:latin typeface="Courier New"/>
                <a:ea typeface="Courier New"/>
                <a:cs typeface="Courier New"/>
                <a:sym typeface="Courier New"/>
              </a:rPr>
              <a:t>" } // deepcopy</a:t>
            </a:r>
          </a:p>
          <a:p>
            <a:pPr lvl="0" rtl="0">
              <a:spcBef>
                <a:spcPts val="0"/>
              </a:spcBef>
              <a:buNone/>
            </a:pPr>
            <a:br>
              <a:rPr lang="en" dirty="0">
                <a:solidFill>
                  <a:srgbClr val="666666"/>
                </a:solidFill>
                <a:latin typeface="Courier New"/>
                <a:ea typeface="Courier New"/>
                <a:cs typeface="Courier New"/>
                <a:sym typeface="Courier New"/>
              </a:rPr>
            </a:br>
            <a:endParaRPr lang="en"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65" name="Shape 365"/>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type works similarly to a tuple, but records have named properties, so you can access what you need by property name.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A word about Options</a:t>
            </a:r>
          </a:p>
        </p:txBody>
      </p:sp>
      <p:sp>
        <p:nvSpPr>
          <p:cNvPr id="371" name="Shape 371"/>
          <p:cNvSpPr txBox="1">
            <a:spLocks noGrp="1"/>
          </p:cNvSpPr>
          <p:nvPr>
            <p:ph type="body" idx="1"/>
          </p:nvPr>
        </p:nvSpPr>
        <p:spPr>
          <a:xfrm>
            <a:off x="666300" y="1975325"/>
            <a:ext cx="7755000" cy="3068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solidFill>
                  <a:srgbClr val="666666"/>
                </a:solidFill>
                <a:latin typeface="Courier New"/>
                <a:ea typeface="Courier New"/>
                <a:cs typeface="Courier New"/>
                <a:sym typeface="Courier New"/>
              </a:rPr>
              <a:t>type Person = { FirstName : string; LastName : string; parent : </a:t>
            </a:r>
            <a:r>
              <a:rPr lang="en" b="1">
                <a:solidFill>
                  <a:srgbClr val="666666"/>
                </a:solidFill>
                <a:latin typeface="Courier New"/>
                <a:ea typeface="Courier New"/>
                <a:cs typeface="Courier New"/>
                <a:sym typeface="Courier New"/>
              </a:rPr>
              <a:t>option&lt;Person&gt;</a:t>
            </a:r>
            <a:r>
              <a:rPr lang="en">
                <a:solidFill>
                  <a:srgbClr val="666666"/>
                </a:solidFill>
                <a:latin typeface="Courier New"/>
                <a:ea typeface="Courier New"/>
                <a:cs typeface="Courier New"/>
                <a:sym typeface="Courier New"/>
              </a:rPr>
              <a:t> }</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72" name="Shape 372"/>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A word about Options</a:t>
            </a:r>
          </a:p>
        </p:txBody>
      </p:sp>
      <p:sp>
        <p:nvSpPr>
          <p:cNvPr id="378" name="Shape 378"/>
          <p:cNvSpPr txBox="1">
            <a:spLocks noGrp="1"/>
          </p:cNvSpPr>
          <p:nvPr>
            <p:ph type="body" idx="1"/>
          </p:nvPr>
        </p:nvSpPr>
        <p:spPr>
          <a:xfrm>
            <a:off x="666300" y="1975325"/>
            <a:ext cx="7755000" cy="3068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 { FirstName=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LastName = "M</a:t>
            </a:r>
            <a:r>
              <a:rPr lang="en-US" dirty="0">
                <a:solidFill>
                  <a:srgbClr val="666666"/>
                </a:solidFill>
                <a:latin typeface="Courier New"/>
                <a:ea typeface="Courier New"/>
                <a:cs typeface="Courier New"/>
                <a:sym typeface="Courier New"/>
              </a:rPr>
              <a:t>om</a:t>
            </a:r>
            <a:r>
              <a:rPr lang="en" dirty="0">
                <a:solidFill>
                  <a:srgbClr val="666666"/>
                </a:solidFill>
                <a:latin typeface="Courier New"/>
                <a:ea typeface="Courier New"/>
                <a:cs typeface="Courier New"/>
                <a:sym typeface="Courier New"/>
              </a:rPr>
              <a:t>"; Parent = </a:t>
            </a:r>
            <a:r>
              <a:rPr lang="en" b="1" dirty="0">
                <a:solidFill>
                  <a:srgbClr val="4A86E8"/>
                </a:solidFill>
                <a:latin typeface="Courier New"/>
                <a:ea typeface="Courier New"/>
                <a:cs typeface="Courier New"/>
                <a:sym typeface="Courier New"/>
              </a:rPr>
              <a:t>None</a:t>
            </a:r>
            <a:r>
              <a:rPr lang="en" dirty="0">
                <a:solidFill>
                  <a:srgbClr val="666666"/>
                </a:solidFill>
                <a:latin typeface="Courier New"/>
                <a:ea typeface="Courier New"/>
                <a:cs typeface="Courier New"/>
                <a:sym typeface="Courier New"/>
              </a:rPr>
              <a:t>}</a:t>
            </a:r>
          </a:p>
          <a:p>
            <a:pPr lvl="0" rtl="0">
              <a:spcBef>
                <a:spcPts val="0"/>
              </a:spcBef>
              <a:buNone/>
            </a:pPr>
            <a:r>
              <a:rPr lang="en" dirty="0">
                <a:solidFill>
                  <a:srgbClr val="666666"/>
                </a:solidFill>
                <a:latin typeface="Courier New"/>
                <a:ea typeface="Courier New"/>
                <a:cs typeface="Courier New"/>
                <a:sym typeface="Courier New"/>
              </a:rPr>
              <a:t>This implies there is no known value for that object. </a:t>
            </a:r>
            <a:br>
              <a:rPr lang="en" dirty="0">
                <a:solidFill>
                  <a:srgbClr val="666666"/>
                </a:solidFill>
                <a:latin typeface="Courier New"/>
                <a:ea typeface="Courier New"/>
                <a:cs typeface="Courier New"/>
                <a:sym typeface="Courier New"/>
              </a:rPr>
            </a:br>
            <a:br>
              <a:rPr lang="en" dirty="0">
                <a:solidFill>
                  <a:srgbClr val="666666"/>
                </a:solidFill>
                <a:latin typeface="Courier New"/>
                <a:ea typeface="Courier New"/>
                <a:cs typeface="Courier New"/>
                <a:sym typeface="Courier New"/>
              </a:rPr>
            </a:br>
            <a:endParaRPr lang="en"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79" name="Shape 379"/>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A word about Options</a:t>
            </a:r>
          </a:p>
        </p:txBody>
      </p:sp>
      <p:sp>
        <p:nvSpPr>
          <p:cNvPr id="385" name="Shape 385"/>
          <p:cNvSpPr txBox="1">
            <a:spLocks noGrp="1"/>
          </p:cNvSpPr>
          <p:nvPr>
            <p:ph type="body" idx="1"/>
          </p:nvPr>
        </p:nvSpPr>
        <p:spPr>
          <a:xfrm>
            <a:off x="666300" y="1975325"/>
            <a:ext cx="7755000" cy="3068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 { FirstName= "Janet"; LastName = "Mundell"; Parent = None}</a:t>
            </a:r>
          </a:p>
          <a:p>
            <a:pPr lvl="0" rtl="0">
              <a:spcBef>
                <a:spcPts val="0"/>
              </a:spcBef>
              <a:buClr>
                <a:schemeClr val="dk2"/>
              </a:buClr>
              <a:buSzPct val="61111"/>
              <a:buFont typeface="Arial"/>
              <a:buNone/>
            </a:pPr>
            <a:r>
              <a:rPr lang="en" dirty="0">
                <a:solidFill>
                  <a:srgbClr val="666666"/>
                </a:solidFill>
                <a:latin typeface="Courier New"/>
                <a:ea typeface="Courier New"/>
                <a:cs typeface="Courier New"/>
                <a:sym typeface="Courier New"/>
              </a:rPr>
              <a:t>let </a:t>
            </a:r>
            <a:r>
              <a:rPr lang="en-US" dirty="0">
                <a:solidFill>
                  <a:srgbClr val="666666"/>
                </a:solidFill>
                <a:latin typeface="Courier New"/>
                <a:ea typeface="Courier New"/>
                <a:cs typeface="Courier New"/>
                <a:sym typeface="Courier New"/>
              </a:rPr>
              <a:t>me</a:t>
            </a:r>
            <a:r>
              <a:rPr lang="en" dirty="0">
                <a:solidFill>
                  <a:srgbClr val="666666"/>
                </a:solidFill>
                <a:latin typeface="Courier New"/>
                <a:ea typeface="Courier New"/>
                <a:cs typeface="Courier New"/>
                <a:sym typeface="Courier New"/>
              </a:rPr>
              <a:t> = { FirstName = "</a:t>
            </a:r>
            <a:r>
              <a:rPr lang="en-US" dirty="0">
                <a:solidFill>
                  <a:srgbClr val="666666"/>
                </a:solidFill>
                <a:latin typeface="Courier New"/>
                <a:ea typeface="Courier New"/>
                <a:cs typeface="Courier New"/>
                <a:sym typeface="Courier New"/>
              </a:rPr>
              <a:t>My</a:t>
            </a:r>
            <a:r>
              <a:rPr lang="en" dirty="0">
                <a:solidFill>
                  <a:srgbClr val="666666"/>
                </a:solidFill>
                <a:latin typeface="Courier New"/>
                <a:ea typeface="Courier New"/>
                <a:cs typeface="Courier New"/>
                <a:sym typeface="Courier New"/>
              </a:rPr>
              <a:t>"; LastName = "</a:t>
            </a:r>
            <a:r>
              <a:rPr lang="en-US" dirty="0">
                <a:solidFill>
                  <a:srgbClr val="666666"/>
                </a:solidFill>
                <a:latin typeface="Courier New"/>
                <a:ea typeface="Courier New"/>
                <a:cs typeface="Courier New"/>
                <a:sym typeface="Courier New"/>
              </a:rPr>
              <a:t>Name</a:t>
            </a:r>
            <a:r>
              <a:rPr lang="en" dirty="0">
                <a:solidFill>
                  <a:srgbClr val="666666"/>
                </a:solidFill>
                <a:latin typeface="Courier New"/>
                <a:ea typeface="Courier New"/>
                <a:cs typeface="Courier New"/>
                <a:sym typeface="Courier New"/>
              </a:rPr>
              <a:t>"; Parent = </a:t>
            </a:r>
            <a:r>
              <a:rPr lang="en" b="1" dirty="0">
                <a:solidFill>
                  <a:srgbClr val="4A86E8"/>
                </a:solidFill>
                <a:latin typeface="Courier New"/>
                <a:ea typeface="Courier New"/>
                <a:cs typeface="Courier New"/>
                <a:sym typeface="Courier New"/>
              </a:rPr>
              <a:t>Some </a:t>
            </a:r>
            <a:r>
              <a:rPr lang="en-US" b="1" dirty="0">
                <a:solidFill>
                  <a:srgbClr val="4A86E8"/>
                </a:solidFill>
                <a:latin typeface="Courier New"/>
                <a:ea typeface="Courier New"/>
                <a:cs typeface="Courier New"/>
                <a:sym typeface="Courier New"/>
              </a:rPr>
              <a:t>mom</a:t>
            </a:r>
            <a:r>
              <a:rPr lang="en" dirty="0">
                <a:solidFill>
                  <a:srgbClr val="666666"/>
                </a:solidFill>
                <a:latin typeface="Courier New"/>
                <a:ea typeface="Courier New"/>
                <a:cs typeface="Courier New"/>
                <a:sym typeface="Courier New"/>
              </a:rPr>
              <a:t> }</a:t>
            </a:r>
          </a:p>
          <a:p>
            <a:pPr lvl="0" rtl="0">
              <a:spcBef>
                <a:spcPts val="0"/>
              </a:spcBef>
              <a:buNone/>
            </a:pPr>
            <a:r>
              <a:rPr lang="en" dirty="0">
                <a:solidFill>
                  <a:srgbClr val="666666"/>
                </a:solidFill>
                <a:latin typeface="Courier New"/>
                <a:ea typeface="Courier New"/>
                <a:cs typeface="Courier New"/>
                <a:sym typeface="Courier New"/>
              </a:rPr>
              <a:t>This implies there is a value for that object. </a:t>
            </a:r>
            <a:br>
              <a:rPr lang="en" dirty="0">
                <a:solidFill>
                  <a:srgbClr val="666666"/>
                </a:solidFill>
                <a:latin typeface="Courier New"/>
                <a:ea typeface="Courier New"/>
                <a:cs typeface="Courier New"/>
                <a:sym typeface="Courier New"/>
              </a:rPr>
            </a:br>
            <a:br>
              <a:rPr lang="en" dirty="0">
                <a:solidFill>
                  <a:srgbClr val="666666"/>
                </a:solidFill>
                <a:latin typeface="Courier New"/>
                <a:ea typeface="Courier New"/>
                <a:cs typeface="Courier New"/>
                <a:sym typeface="Courier New"/>
              </a:rPr>
            </a:br>
            <a:endParaRPr lang="en"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dirty="0">
              <a:solidFill>
                <a:srgbClr val="666666"/>
              </a:solidFill>
              <a:latin typeface="Courier New"/>
              <a:ea typeface="Courier New"/>
              <a:cs typeface="Courier New"/>
              <a:sym typeface="Courier New"/>
            </a:endParaRPr>
          </a:p>
          <a:p>
            <a:pPr lvl="0" rtl="0">
              <a:spcBef>
                <a:spcPts val="0"/>
              </a:spcBef>
              <a:buNone/>
            </a:pPr>
            <a:endParaRPr b="1" dirty="0">
              <a:solidFill>
                <a:srgbClr val="38761D"/>
              </a:solidFill>
              <a:latin typeface="Courier New"/>
              <a:ea typeface="Courier New"/>
              <a:cs typeface="Courier New"/>
              <a:sym typeface="Courier New"/>
            </a:endParaRPr>
          </a:p>
        </p:txBody>
      </p:sp>
      <p:sp>
        <p:nvSpPr>
          <p:cNvPr id="386" name="Shape 386"/>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An option type is the functional way of optional values to a type.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Clr>
                <a:schemeClr val="dk2"/>
              </a:buClr>
              <a:buSzPct val="36666"/>
              <a:buFont typeface="Arial"/>
              <a:buNone/>
            </a:pPr>
            <a:r>
              <a:rPr lang="en"/>
              <a:t>How is this not just null?</a:t>
            </a:r>
          </a:p>
        </p:txBody>
      </p:sp>
      <p:sp>
        <p:nvSpPr>
          <p:cNvPr id="392" name="Shape 392"/>
          <p:cNvSpPr txBox="1">
            <a:spLocks noGrp="1"/>
          </p:cNvSpPr>
          <p:nvPr>
            <p:ph type="body" idx="1"/>
          </p:nvPr>
        </p:nvSpPr>
        <p:spPr>
          <a:xfrm>
            <a:off x="666300" y="1975325"/>
            <a:ext cx="7755000" cy="3068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a:t>
            </a:r>
            <a:r>
              <a:rPr lang="en" b="1">
                <a:solidFill>
                  <a:srgbClr val="666666"/>
                </a:solidFill>
                <a:latin typeface="Courier New"/>
                <a:ea typeface="Courier New"/>
                <a:cs typeface="Courier New"/>
                <a:sym typeface="Courier New"/>
              </a:rPr>
              <a:t>Person</a:t>
            </a:r>
            <a:r>
              <a:rPr lang="en">
                <a:solidFill>
                  <a:srgbClr val="666666"/>
                </a:solidFill>
                <a:latin typeface="Courier New"/>
                <a:ea typeface="Courier New"/>
                <a:cs typeface="Courier New"/>
                <a:sym typeface="Courier New"/>
              </a:rPr>
              <a:t> = { FirstName : string; LastName : string; parent : </a:t>
            </a:r>
            <a:r>
              <a:rPr lang="en" b="1">
                <a:solidFill>
                  <a:srgbClr val="666666"/>
                </a:solidFill>
                <a:latin typeface="Courier New"/>
                <a:ea typeface="Courier New"/>
                <a:cs typeface="Courier New"/>
                <a:sym typeface="Courier New"/>
              </a:rPr>
              <a:t>option&lt;Person&gt;</a:t>
            </a:r>
            <a:r>
              <a:rPr lang="en">
                <a:solidFill>
                  <a:srgbClr val="666666"/>
                </a:solidFill>
                <a:latin typeface="Courier New"/>
                <a:ea typeface="Courier New"/>
                <a:cs typeface="Courier New"/>
                <a:sym typeface="Courier New"/>
              </a:rPr>
              <a:t> }</a:t>
            </a:r>
          </a:p>
          <a:p>
            <a:pPr lvl="0" rtl="0">
              <a:spcBef>
                <a:spcPts val="0"/>
              </a:spcBef>
              <a:buNone/>
            </a:pPr>
            <a:r>
              <a:rPr lang="en">
                <a:solidFill>
                  <a:srgbClr val="666666"/>
                </a:solidFill>
                <a:latin typeface="Courier New"/>
                <a:ea typeface="Courier New"/>
                <a:cs typeface="Courier New"/>
                <a:sym typeface="Courier New"/>
              </a:rPr>
              <a:t>A person != an Option&lt;person&gt;</a:t>
            </a:r>
            <a:br>
              <a:rPr lang="en">
                <a:solidFill>
                  <a:srgbClr val="666666"/>
                </a:solidFill>
                <a:latin typeface="Courier New"/>
                <a:ea typeface="Courier New"/>
                <a:cs typeface="Courier New"/>
                <a:sym typeface="Courier New"/>
              </a:rPr>
            </a:b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In OO languages with default behavior, it is.</a:t>
            </a: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b="1">
              <a:solidFill>
                <a:srgbClr val="38761D"/>
              </a:solidFill>
              <a:latin typeface="Courier New"/>
              <a:ea typeface="Courier New"/>
              <a:cs typeface="Courier New"/>
              <a:sym typeface="Courier New"/>
            </a:endParaRPr>
          </a:p>
        </p:txBody>
      </p:sp>
      <p:sp>
        <p:nvSpPr>
          <p:cNvPr id="393" name="Shape 393"/>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Fundamentally it’s the way the compiler works.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Record Types (and Options) : Unlocked</a:t>
            </a:r>
          </a:p>
        </p:txBody>
      </p:sp>
      <p:pic>
        <p:nvPicPr>
          <p:cNvPr id="399" name="Shape 399"/>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05" name="Shape 405"/>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a:t>
            </a: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406" name="Shape 406"/>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Union type works similarly to an enum.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Why F#?</a:t>
            </a:r>
          </a:p>
        </p:txBody>
      </p:sp>
      <p:sp>
        <p:nvSpPr>
          <p:cNvPr id="86" name="Shape 86"/>
          <p:cNvSpPr txBox="1">
            <a:spLocks noGrp="1"/>
          </p:cNvSpPr>
          <p:nvPr>
            <p:ph type="body" idx="1"/>
          </p:nvPr>
        </p:nvSpPr>
        <p:spPr>
          <a:xfrm>
            <a:off x="311700" y="1152475"/>
            <a:ext cx="3462600" cy="3416400"/>
          </a:xfrm>
          <a:prstGeom prst="rect">
            <a:avLst/>
          </a:prstGeom>
        </p:spPr>
        <p:txBody>
          <a:bodyPr lIns="91425" tIns="91425" rIns="91425" bIns="91425" anchor="t" anchorCtr="0">
            <a:noAutofit/>
          </a:bodyPr>
          <a:lstStyle/>
          <a:p>
            <a:pPr lvl="0" rtl="0">
              <a:spcBef>
                <a:spcPts val="0"/>
              </a:spcBef>
              <a:buNone/>
            </a:pPr>
            <a:r>
              <a:rPr lang="en"/>
              <a:t>Conciseness</a:t>
            </a:r>
          </a:p>
          <a:p>
            <a:pPr lvl="0" rtl="0">
              <a:spcBef>
                <a:spcPts val="0"/>
              </a:spcBef>
              <a:buNone/>
            </a:pPr>
            <a:r>
              <a:rPr lang="en"/>
              <a:t>Functional First</a:t>
            </a:r>
          </a:p>
          <a:p>
            <a:pPr lvl="0" rtl="0">
              <a:spcBef>
                <a:spcPts val="0"/>
              </a:spcBef>
              <a:buNone/>
            </a:pPr>
            <a:r>
              <a:rPr lang="en"/>
              <a:t>Expressive</a:t>
            </a:r>
          </a:p>
          <a:p>
            <a:pPr lvl="0" rtl="0">
              <a:spcBef>
                <a:spcPts val="0"/>
              </a:spcBef>
              <a:buNone/>
            </a:pPr>
            <a:r>
              <a:rPr lang="en" b="1"/>
              <a:t>Complete</a:t>
            </a:r>
          </a:p>
          <a:p>
            <a:pPr lvl="0" rtl="0">
              <a:spcBef>
                <a:spcPts val="0"/>
              </a:spcBef>
              <a:buNone/>
            </a:pPr>
            <a:endParaRPr/>
          </a:p>
          <a:p>
            <a:pPr lvl="0" rtl="0">
              <a:spcBef>
                <a:spcPts val="0"/>
              </a:spcBef>
              <a:buNone/>
            </a:pPr>
            <a:endParaRPr/>
          </a:p>
          <a:p>
            <a:pPr lvl="0" rtl="0">
              <a:spcBef>
                <a:spcPts val="0"/>
              </a:spcBef>
              <a:buNone/>
            </a:pPr>
            <a:endParaRPr/>
          </a:p>
        </p:txBody>
      </p:sp>
      <p:sp>
        <p:nvSpPr>
          <p:cNvPr id="87" name="Shape 87"/>
          <p:cNvSpPr txBox="1">
            <a:spLocks noGrp="1"/>
          </p:cNvSpPr>
          <p:nvPr>
            <p:ph type="body" idx="1"/>
          </p:nvPr>
        </p:nvSpPr>
        <p:spPr>
          <a:xfrm>
            <a:off x="4739475" y="1152475"/>
            <a:ext cx="3462600" cy="3416400"/>
          </a:xfrm>
          <a:prstGeom prst="rect">
            <a:avLst/>
          </a:prstGeom>
        </p:spPr>
        <p:txBody>
          <a:bodyPr lIns="91425" tIns="91425" rIns="91425" bIns="91425" anchor="t" anchorCtr="0">
            <a:noAutofit/>
          </a:bodyPr>
          <a:lstStyle/>
          <a:p>
            <a:pPr lvl="0">
              <a:spcBef>
                <a:spcPts val="0"/>
              </a:spcBef>
              <a:buNone/>
            </a:pPr>
            <a:r>
              <a:rPr lang="en" b="1"/>
              <a:t>It’s still .NET! All the framework goodness we know and love are all still there.</a:t>
            </a:r>
          </a:p>
          <a:p>
            <a:pPr lvl="0" rtl="0">
              <a:spcBef>
                <a:spcPts val="0"/>
              </a:spcBef>
              <a:buNone/>
            </a:pPr>
            <a:r>
              <a:rPr lang="en" b="1"/>
              <a:t>Wanna do procedural stuff, go right ahead, F# lets you do that!</a:t>
            </a:r>
            <a:br>
              <a:rPr lang="en" b="1"/>
            </a:br>
            <a:r>
              <a:rPr lang="en" b="1"/>
              <a:t>It’s got everything you’re used to and all the support too!</a:t>
            </a:r>
          </a:p>
          <a:p>
            <a:pPr lvl="0" rtl="0">
              <a:spcBef>
                <a:spcPts val="0"/>
              </a:spcBef>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12" name="Shape 412"/>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of Radius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of SideLength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of LongSide : float * ShortSide : float</a:t>
            </a: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413" name="Shape 413"/>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Union type works similarly to an enum, but better!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19" name="Shape 419"/>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type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of Radius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of SideLength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of LongSide : float * ShortSide : float</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Line</a:t>
            </a: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420" name="Shape 420"/>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A Union type works similarly to an enum, but better!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26" name="Shape 426"/>
          <p:cNvSpPr txBox="1">
            <a:spLocks noGrp="1"/>
          </p:cNvSpPr>
          <p:nvPr>
            <p:ph type="body" idx="1"/>
          </p:nvPr>
        </p:nvSpPr>
        <p:spPr>
          <a:xfrm>
            <a:off x="666300" y="2071600"/>
            <a:ext cx="7755000" cy="20739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area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shape with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(r) -&gt; System.Math.PI * r * 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(sl) -&gt; sl * sl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(ls, ss) -&gt; ls * ss</a:t>
            </a:r>
          </a:p>
          <a:p>
            <a:pPr lvl="0" rtl="0">
              <a:spcBef>
                <a:spcPts val="0"/>
              </a:spcBef>
              <a:buClr>
                <a:schemeClr val="dk2"/>
              </a:buClr>
              <a:buSzPct val="61111"/>
              <a:buFont typeface="Arial"/>
              <a:buNone/>
            </a:pP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427" name="Shape 427"/>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Naturally, they work well with match statements!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33" name="Shape 433"/>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Naturally, they work well with match statements!</a:t>
            </a:r>
          </a:p>
        </p:txBody>
      </p:sp>
      <p:pic>
        <p:nvPicPr>
          <p:cNvPr id="434" name="Shape 434"/>
          <p:cNvPicPr preferRelativeResize="0"/>
          <p:nvPr/>
        </p:nvPicPr>
        <p:blipFill>
          <a:blip r:embed="rId3">
            <a:alphaModFix/>
          </a:blip>
          <a:stretch>
            <a:fillRect/>
          </a:stretch>
        </p:blipFill>
        <p:spPr>
          <a:xfrm>
            <a:off x="1957375" y="1800362"/>
            <a:ext cx="5229225" cy="2181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40" name="Shape 440"/>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Naturally, they work well with match statements!</a:t>
            </a:r>
          </a:p>
        </p:txBody>
      </p:sp>
      <p:pic>
        <p:nvPicPr>
          <p:cNvPr id="441" name="Shape 441"/>
          <p:cNvPicPr preferRelativeResize="0"/>
          <p:nvPr/>
        </p:nvPicPr>
        <p:blipFill>
          <a:blip r:embed="rId3">
            <a:alphaModFix/>
          </a:blip>
          <a:stretch>
            <a:fillRect/>
          </a:stretch>
        </p:blipFill>
        <p:spPr>
          <a:xfrm>
            <a:off x="1319212" y="1726125"/>
            <a:ext cx="6505575" cy="25241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Enums, with an attitude</a:t>
            </a:r>
          </a:p>
        </p:txBody>
      </p:sp>
      <p:sp>
        <p:nvSpPr>
          <p:cNvPr id="447" name="Shape 447"/>
          <p:cNvSpPr txBox="1">
            <a:spLocks noGrp="1"/>
          </p:cNvSpPr>
          <p:nvPr>
            <p:ph type="body" idx="1"/>
          </p:nvPr>
        </p:nvSpPr>
        <p:spPr>
          <a:xfrm>
            <a:off x="666300" y="2071600"/>
            <a:ext cx="7755000" cy="24591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Clr>
                <a:schemeClr val="dk2"/>
              </a:buClr>
              <a:buSzPct val="61111"/>
              <a:buFont typeface="Arial"/>
              <a:buNone/>
            </a:pPr>
            <a:r>
              <a:rPr lang="en">
                <a:solidFill>
                  <a:srgbClr val="666666"/>
                </a:solidFill>
                <a:latin typeface="Courier New"/>
                <a:ea typeface="Courier New"/>
                <a:cs typeface="Courier New"/>
                <a:sym typeface="Courier New"/>
              </a:rPr>
              <a:t>let area shape =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match shape with </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Circle (r) -&gt; System.Math.PI * r * r</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Square (sl) -&gt; sl * sl</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Rectangle (ls, ss) -&gt; ls * ss</a:t>
            </a:r>
            <a:br>
              <a:rPr lang="en">
                <a:solidFill>
                  <a:srgbClr val="666666"/>
                </a:solidFill>
                <a:latin typeface="Courier New"/>
                <a:ea typeface="Courier New"/>
                <a:cs typeface="Courier New"/>
                <a:sym typeface="Courier New"/>
              </a:rPr>
            </a:br>
            <a:r>
              <a:rPr lang="en">
                <a:solidFill>
                  <a:srgbClr val="666666"/>
                </a:solidFill>
                <a:latin typeface="Courier New"/>
                <a:ea typeface="Courier New"/>
                <a:cs typeface="Courier New"/>
                <a:sym typeface="Courier New"/>
              </a:rPr>
              <a:t>    | Line -&gt; 0.0</a:t>
            </a:r>
          </a:p>
          <a:p>
            <a:pPr lvl="0" rtl="0">
              <a:spcBef>
                <a:spcPts val="0"/>
              </a:spcBef>
              <a:buClr>
                <a:schemeClr val="dk2"/>
              </a:buClr>
              <a:buSzPct val="61111"/>
              <a:buFont typeface="Arial"/>
              <a:buNone/>
            </a:pPr>
            <a:br>
              <a:rPr lang="en">
                <a:solidFill>
                  <a:srgbClr val="666666"/>
                </a:solidFill>
                <a:latin typeface="Courier New"/>
                <a:ea typeface="Courier New"/>
                <a:cs typeface="Courier New"/>
                <a:sym typeface="Courier New"/>
              </a:rPr>
            </a:br>
            <a:endParaRPr lang="en">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None/>
            </a:pPr>
            <a:endParaRPr>
              <a:solidFill>
                <a:srgbClr val="666666"/>
              </a:solidFill>
              <a:latin typeface="Courier New"/>
              <a:ea typeface="Courier New"/>
              <a:cs typeface="Courier New"/>
              <a:sym typeface="Courier New"/>
            </a:endParaRPr>
          </a:p>
          <a:p>
            <a:pPr lvl="0" rtl="0">
              <a:spcBef>
                <a:spcPts val="0"/>
              </a:spcBef>
              <a:buClr>
                <a:srgbClr val="000000"/>
              </a:buClr>
              <a:buSzPct val="61111"/>
              <a:buFont typeface="Arial"/>
              <a:buNone/>
            </a:pPr>
            <a:endParaRPr b="1">
              <a:solidFill>
                <a:srgbClr val="38761D"/>
              </a:solidFill>
              <a:latin typeface="Courier New"/>
              <a:ea typeface="Courier New"/>
              <a:cs typeface="Courier New"/>
              <a:sym typeface="Courier New"/>
            </a:endParaRPr>
          </a:p>
        </p:txBody>
      </p:sp>
      <p:sp>
        <p:nvSpPr>
          <p:cNvPr id="448" name="Shape 448"/>
          <p:cNvSpPr txBox="1">
            <a:spLocks noGrp="1"/>
          </p:cNvSpPr>
          <p:nvPr>
            <p:ph type="body" idx="1"/>
          </p:nvPr>
        </p:nvSpPr>
        <p:spPr>
          <a:xfrm>
            <a:off x="311700" y="1068425"/>
            <a:ext cx="8464200" cy="906900"/>
          </a:xfrm>
          <a:prstGeom prst="rect">
            <a:avLst/>
          </a:prstGeom>
        </p:spPr>
        <p:txBody>
          <a:bodyPr lIns="91425" tIns="91425" rIns="91425" bIns="91425" anchor="t" anchorCtr="0">
            <a:noAutofit/>
          </a:bodyPr>
          <a:lstStyle/>
          <a:p>
            <a:pPr lvl="0" rtl="0">
              <a:spcBef>
                <a:spcPts val="0"/>
              </a:spcBef>
              <a:buNone/>
            </a:pPr>
            <a:r>
              <a:rPr lang="en"/>
              <a:t>Naturally, they work well with match statements!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Union Types : Unlocked</a:t>
            </a:r>
          </a:p>
        </p:txBody>
      </p:sp>
      <p:pic>
        <p:nvPicPr>
          <p:cNvPr id="454" name="Shape 454"/>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Type Providers - CSV data</a:t>
            </a:r>
          </a:p>
        </p:txBody>
      </p:sp>
      <p:sp>
        <p:nvSpPr>
          <p:cNvPr id="460" name="Shape 46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b="1"/>
              <a:t>My file: SomeDataFile.csv</a:t>
            </a:r>
          </a:p>
          <a:p>
            <a:pPr lvl="0">
              <a:spcBef>
                <a:spcPts val="0"/>
              </a:spcBef>
              <a:buNone/>
            </a:pPr>
            <a:r>
              <a:rPr lang="en" b="1"/>
              <a:t>Sample Contents:</a:t>
            </a:r>
            <a:br>
              <a:rPr lang="en" b="1"/>
            </a:br>
            <a:br>
              <a:rPr lang="en" b="1"/>
            </a:br>
            <a:r>
              <a:rPr lang="en" sz="900" b="1">
                <a:latin typeface="Courier New"/>
                <a:ea typeface="Courier New"/>
                <a:cs typeface="Courier New"/>
                <a:sym typeface="Courier New"/>
              </a:rPr>
              <a:t>Account,Buy/Sell,Shares,Symbol,Average Price,Versus Purchase,Contra,Exchange,Solicited,As Of Date,Settle Date,SType</a:t>
            </a:r>
            <a:br>
              <a:rPr lang="en" sz="900" b="1">
                <a:latin typeface="Courier New"/>
                <a:ea typeface="Courier New"/>
                <a:cs typeface="Courier New"/>
                <a:sym typeface="Courier New"/>
              </a:rPr>
            </a:br>
            <a:r>
              <a:rPr lang="en" sz="900" b="1">
                <a:latin typeface="Courier New"/>
                <a:ea typeface="Courier New"/>
                <a:cs typeface="Courier New"/>
                <a:sym typeface="Courier New"/>
              </a:rPr>
              <a:t>60257030,BY,75,15135B101,76.99,,993105,,N,5/2/2017,5/5/2017,</a:t>
            </a:r>
            <a:br>
              <a:rPr lang="en" sz="900" b="1">
                <a:latin typeface="Courier New"/>
                <a:ea typeface="Courier New"/>
                <a:cs typeface="Courier New"/>
                <a:sym typeface="Courier New"/>
              </a:rPr>
            </a:br>
            <a:r>
              <a:rPr lang="en" sz="900" b="1">
                <a:latin typeface="Courier New"/>
                <a:ea typeface="Courier New"/>
                <a:cs typeface="Courier New"/>
                <a:sym typeface="Courier New"/>
              </a:rPr>
              <a:t>60257030,BY,286,22160K105,178.59,,993105,,N,5/2/2017,5/5/2017,</a:t>
            </a:r>
            <a:br>
              <a:rPr lang="en" sz="900" b="1">
                <a:latin typeface="Courier New"/>
                <a:ea typeface="Courier New"/>
                <a:cs typeface="Courier New"/>
                <a:sym typeface="Courier New"/>
              </a:rPr>
            </a:br>
            <a:r>
              <a:rPr lang="en" sz="900" b="1">
                <a:latin typeface="Courier New"/>
                <a:ea typeface="Courier New"/>
                <a:cs typeface="Courier New"/>
                <a:sym typeface="Courier New"/>
              </a:rPr>
              <a:t>60257030,BY,257,29272W109,57.47,,993105,,N,5/2/2017,5/5/2017,</a:t>
            </a:r>
            <a:br>
              <a:rPr lang="en" sz="900" b="1">
                <a:latin typeface="Courier New"/>
                <a:ea typeface="Courier New"/>
                <a:cs typeface="Courier New"/>
                <a:sym typeface="Courier New"/>
              </a:rPr>
            </a:br>
            <a:r>
              <a:rPr lang="en" sz="900" b="1">
                <a:latin typeface="Courier New"/>
                <a:ea typeface="Courier New"/>
                <a:cs typeface="Courier New"/>
                <a:sym typeface="Courier New"/>
              </a:rPr>
              <a:t>60257030,BY,7779,35906A108,1.93,,993105,,N,5/2/2017,5/5/2017,</a:t>
            </a:r>
            <a:br>
              <a:rPr lang="en" sz="900" b="1">
                <a:latin typeface="Courier New"/>
                <a:ea typeface="Courier New"/>
                <a:cs typeface="Courier New"/>
                <a:sym typeface="Courier New"/>
              </a:rPr>
            </a:br>
            <a:r>
              <a:rPr lang="en" sz="900" b="1">
                <a:latin typeface="Courier New"/>
                <a:ea typeface="Courier New"/>
                <a:cs typeface="Courier New"/>
                <a:sym typeface="Courier New"/>
              </a:rPr>
              <a:t>60257030,BY,118,45337C102,123.71,,993105,,N,5/2/2017,5/5/2017,</a:t>
            </a:r>
          </a:p>
          <a:p>
            <a:pPr lvl="0" rtl="0">
              <a:spcBef>
                <a:spcPts val="0"/>
              </a:spcBef>
              <a:buNone/>
            </a:pPr>
            <a:endParaRPr b="1">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Type Providers - CSV data</a:t>
            </a:r>
          </a:p>
        </p:txBody>
      </p:sp>
      <p:sp>
        <p:nvSpPr>
          <p:cNvPr id="466" name="Shape 4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#r @“FSharp.Data.dll”   // reference the dll.</a:t>
            </a:r>
            <a:br>
              <a:rPr lang="en" dirty="0"/>
            </a:br>
            <a:br>
              <a:rPr lang="en" dirty="0"/>
            </a:br>
            <a:r>
              <a:rPr lang="en" dirty="0"/>
              <a:t>open FSharp.Data</a:t>
            </a:r>
            <a:br>
              <a:rPr lang="en" dirty="0"/>
            </a:br>
            <a:br>
              <a:rPr lang="en" dirty="0"/>
            </a:br>
            <a:r>
              <a:rPr lang="en" dirty="0"/>
              <a:t>type </a:t>
            </a:r>
            <a:r>
              <a:rPr lang="en-US" dirty="0" err="1"/>
              <a:t>DataFile</a:t>
            </a:r>
            <a:r>
              <a:rPr lang="en" dirty="0"/>
              <a:t> = CsvTypeProvider&lt;“Path/To/SampleDataFile.csv”&gt;</a:t>
            </a:r>
          </a:p>
          <a:p>
            <a:pPr lvl="0"/>
            <a:r>
              <a:rPr lang="en-US" dirty="0" err="1"/>
              <a:t>DataFile</a:t>
            </a:r>
            <a:r>
              <a:rPr lang="en" dirty="0"/>
              <a:t>.GetSample()</a:t>
            </a:r>
          </a:p>
          <a:p>
            <a:pPr lvl="0"/>
            <a:r>
              <a:rPr lang="en" dirty="0"/>
              <a:t>let data = </a:t>
            </a:r>
            <a:r>
              <a:rPr lang="en-US" dirty="0" err="1"/>
              <a:t>DataFile</a:t>
            </a:r>
            <a:r>
              <a:rPr lang="en" dirty="0"/>
              <a:t>.Load(“Path/To/SomeDataFile.csv”)</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Type Providers - CSV data</a:t>
            </a:r>
          </a:p>
        </p:txBody>
      </p:sp>
      <p:sp>
        <p:nvSpPr>
          <p:cNvPr id="472" name="Shape 4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dirty="0"/>
              <a:t>...</a:t>
            </a:r>
          </a:p>
          <a:p>
            <a:pPr lvl="0"/>
            <a:r>
              <a:rPr lang="en" dirty="0"/>
              <a:t>let data = </a:t>
            </a:r>
            <a:r>
              <a:rPr lang="en-US" dirty="0" err="1"/>
              <a:t>DataFile</a:t>
            </a:r>
            <a:r>
              <a:rPr lang="en" dirty="0"/>
              <a:t>.Load(“Path/To/SomeDataFile.csv”)</a:t>
            </a:r>
            <a:br>
              <a:rPr lang="en" dirty="0"/>
            </a:br>
            <a:br>
              <a:rPr lang="en" dirty="0"/>
            </a:br>
            <a:r>
              <a:rPr lang="en" dirty="0"/>
              <a:t>let firstRow = data.Rows |&gt; seq.Head</a:t>
            </a:r>
            <a:br>
              <a:rPr lang="en" dirty="0"/>
            </a:br>
            <a:br>
              <a:rPr lang="en" dirty="0"/>
            </a:br>
            <a:r>
              <a:rPr lang="en" dirty="0"/>
              <a:t>firstRow.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How do I start?</a:t>
            </a:r>
          </a:p>
        </p:txBody>
      </p:sp>
      <p:sp>
        <p:nvSpPr>
          <p:cNvPr id="93" name="Shape 93"/>
          <p:cNvSpPr txBox="1">
            <a:spLocks noGrp="1"/>
          </p:cNvSpPr>
          <p:nvPr>
            <p:ph type="body" idx="1"/>
          </p:nvPr>
        </p:nvSpPr>
        <p:spPr>
          <a:xfrm>
            <a:off x="311700" y="1152475"/>
            <a:ext cx="2871000" cy="512700"/>
          </a:xfrm>
          <a:prstGeom prst="rect">
            <a:avLst/>
          </a:prstGeom>
        </p:spPr>
        <p:txBody>
          <a:bodyPr lIns="91425" tIns="91425" rIns="91425" bIns="91425" anchor="t" anchorCtr="0">
            <a:noAutofit/>
          </a:bodyPr>
          <a:lstStyle/>
          <a:p>
            <a:pPr lvl="0" rtl="0">
              <a:spcBef>
                <a:spcPts val="0"/>
              </a:spcBef>
              <a:buNone/>
            </a:pPr>
            <a:r>
              <a:rPr lang="en" b="1"/>
              <a:t>With a script!</a:t>
            </a:r>
          </a:p>
        </p:txBody>
      </p:sp>
      <p:sp>
        <p:nvSpPr>
          <p:cNvPr id="94" name="Shape 94"/>
          <p:cNvSpPr txBox="1">
            <a:spLocks noGrp="1"/>
          </p:cNvSpPr>
          <p:nvPr>
            <p:ph type="body" idx="1"/>
          </p:nvPr>
        </p:nvSpPr>
        <p:spPr>
          <a:xfrm>
            <a:off x="1041575" y="2569925"/>
            <a:ext cx="6989400" cy="1660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latin typeface="Courier New"/>
                <a:ea typeface="Courier New"/>
                <a:cs typeface="Courier New"/>
                <a:sym typeface="Courier New"/>
              </a:rPr>
              <a:t>printfn "Hello World"</a:t>
            </a:r>
          </a:p>
        </p:txBody>
      </p:sp>
      <p:sp>
        <p:nvSpPr>
          <p:cNvPr id="95" name="Shape 95"/>
          <p:cNvSpPr txBox="1">
            <a:spLocks noGrp="1"/>
          </p:cNvSpPr>
          <p:nvPr>
            <p:ph type="body" idx="1"/>
          </p:nvPr>
        </p:nvSpPr>
        <p:spPr>
          <a:xfrm>
            <a:off x="1041575" y="2057225"/>
            <a:ext cx="6989400" cy="5127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0000FF"/>
                </a:solidFill>
                <a:latin typeface="Proxima Nova"/>
                <a:ea typeface="Proxima Nova"/>
                <a:cs typeface="Proxima Nova"/>
                <a:sym typeface="Proxima Nova"/>
              </a:rPr>
              <a:t>HelloWorld.fsx</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Type Providers - CSV data</a:t>
            </a:r>
          </a:p>
        </p:txBody>
      </p:sp>
      <p:pic>
        <p:nvPicPr>
          <p:cNvPr id="478" name="Shape 478"/>
          <p:cNvPicPr preferRelativeResize="0"/>
          <p:nvPr/>
        </p:nvPicPr>
        <p:blipFill>
          <a:blip r:embed="rId3">
            <a:alphaModFix/>
          </a:blip>
          <a:stretch>
            <a:fillRect/>
          </a:stretch>
        </p:blipFill>
        <p:spPr>
          <a:xfrm>
            <a:off x="790575" y="1151575"/>
            <a:ext cx="7562859" cy="37702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Other formats - FSharp.Data</a:t>
            </a:r>
          </a:p>
        </p:txBody>
      </p:sp>
      <p:sp>
        <p:nvSpPr>
          <p:cNvPr id="484" name="Shape 4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b="1" dirty="0"/>
              <a:t>Out of the box</a:t>
            </a:r>
          </a:p>
          <a:p>
            <a:pPr marL="457200" lvl="0" indent="-228600" rtl="0">
              <a:spcBef>
                <a:spcPts val="0"/>
              </a:spcBef>
            </a:pPr>
            <a:r>
              <a:rPr lang="en" b="1" dirty="0"/>
              <a:t>JSON</a:t>
            </a:r>
            <a:br>
              <a:rPr lang="en" b="1" dirty="0"/>
            </a:br>
            <a:r>
              <a:rPr lang="en" b="1" dirty="0"/>
              <a:t>   </a:t>
            </a:r>
            <a:r>
              <a:rPr lang="en" dirty="0"/>
              <a:t>Give it a JSON source, and you can just magically work with what’s available.</a:t>
            </a:r>
          </a:p>
          <a:p>
            <a:pPr marL="457200" lvl="0" indent="-228600" rtl="0">
              <a:spcBef>
                <a:spcPts val="0"/>
              </a:spcBef>
            </a:pPr>
            <a:r>
              <a:rPr lang="en" b="1" dirty="0"/>
              <a:t>XML</a:t>
            </a:r>
            <a:br>
              <a:rPr lang="en" b="1" dirty="0"/>
            </a:br>
            <a:r>
              <a:rPr lang="en" b="1" dirty="0"/>
              <a:t>   </a:t>
            </a:r>
            <a:r>
              <a:rPr lang="en" dirty="0"/>
              <a:t>Ditto</a:t>
            </a:r>
          </a:p>
          <a:p>
            <a:pPr marL="457200" lvl="0" indent="-228600" rtl="0">
              <a:spcBef>
                <a:spcPts val="0"/>
              </a:spcBef>
            </a:pPr>
            <a:r>
              <a:rPr lang="en" b="1" dirty="0"/>
              <a:t>CSV</a:t>
            </a:r>
            <a:br>
              <a:rPr lang="en" b="1" dirty="0"/>
            </a:br>
            <a:r>
              <a:rPr lang="en" b="1" dirty="0"/>
              <a:t>   </a:t>
            </a:r>
            <a:r>
              <a:rPr lang="en" dirty="0"/>
              <a:t>I just showed you this.</a:t>
            </a:r>
          </a:p>
          <a:p>
            <a:pPr marL="457200" lvl="0" indent="-228600" rtl="0">
              <a:spcBef>
                <a:spcPts val="0"/>
              </a:spcBef>
            </a:pPr>
            <a:r>
              <a:rPr lang="en" b="1" dirty="0"/>
              <a:t>HTML</a:t>
            </a:r>
            <a:br>
              <a:rPr lang="en" b="1" dirty="0"/>
            </a:br>
            <a:r>
              <a:rPr lang="en" b="1" dirty="0"/>
              <a:t>   </a:t>
            </a:r>
            <a:r>
              <a:rPr lang="en" dirty="0"/>
              <a:t>Yep, even HTML tables.</a:t>
            </a:r>
          </a:p>
          <a:p>
            <a:pPr marL="457200" lvl="0" indent="-228600" rtl="0">
              <a:spcBef>
                <a:spcPts val="0"/>
              </a:spcBef>
            </a:pPr>
            <a:r>
              <a:rPr lang="en" b="1" dirty="0"/>
              <a:t>WorldBank (a JSON derivative)</a:t>
            </a:r>
            <a:br>
              <a:rPr lang="en" dirty="0"/>
            </a:br>
            <a:endParaRPr lang="en" dirty="0"/>
          </a:p>
        </p:txBody>
      </p:sp>
      <p:pic>
        <p:nvPicPr>
          <p:cNvPr id="485" name="Shape 485"/>
          <p:cNvPicPr preferRelativeResize="0"/>
          <p:nvPr/>
        </p:nvPicPr>
        <p:blipFill>
          <a:blip r:embed="rId3">
            <a:alphaModFix/>
          </a:blip>
          <a:stretch>
            <a:fillRect/>
          </a:stretch>
        </p:blipFill>
        <p:spPr>
          <a:xfrm>
            <a:off x="1271299" y="1676349"/>
            <a:ext cx="416099" cy="416099"/>
          </a:xfrm>
          <a:prstGeom prst="rect">
            <a:avLst/>
          </a:prstGeom>
          <a:noFill/>
          <a:ln>
            <a:noFill/>
          </a:ln>
        </p:spPr>
      </p:pic>
      <p:pic>
        <p:nvPicPr>
          <p:cNvPr id="486" name="Shape 486"/>
          <p:cNvPicPr preferRelativeResize="0"/>
          <p:nvPr/>
        </p:nvPicPr>
        <p:blipFill>
          <a:blip r:embed="rId3">
            <a:alphaModFix/>
          </a:blip>
          <a:stretch>
            <a:fillRect/>
          </a:stretch>
        </p:blipFill>
        <p:spPr>
          <a:xfrm>
            <a:off x="1258731" y="2504131"/>
            <a:ext cx="416099" cy="416099"/>
          </a:xfrm>
          <a:prstGeom prst="rect">
            <a:avLst/>
          </a:prstGeom>
          <a:noFill/>
          <a:ln>
            <a:noFill/>
          </a:ln>
        </p:spPr>
      </p:pic>
      <p:pic>
        <p:nvPicPr>
          <p:cNvPr id="487" name="Shape 487"/>
          <p:cNvPicPr preferRelativeResize="0"/>
          <p:nvPr/>
        </p:nvPicPr>
        <p:blipFill>
          <a:blip r:embed="rId3">
            <a:alphaModFix/>
          </a:blip>
          <a:stretch>
            <a:fillRect/>
          </a:stretch>
        </p:blipFill>
        <p:spPr>
          <a:xfrm>
            <a:off x="1258730" y="3331913"/>
            <a:ext cx="416099" cy="416099"/>
          </a:xfrm>
          <a:prstGeom prst="rect">
            <a:avLst/>
          </a:prstGeom>
          <a:noFill/>
          <a:ln>
            <a:noFill/>
          </a:ln>
        </p:spPr>
      </p:pic>
      <p:pic>
        <p:nvPicPr>
          <p:cNvPr id="488" name="Shape 488"/>
          <p:cNvPicPr preferRelativeResize="0"/>
          <p:nvPr/>
        </p:nvPicPr>
        <p:blipFill>
          <a:blip r:embed="rId3">
            <a:alphaModFix/>
          </a:blip>
          <a:stretch>
            <a:fillRect/>
          </a:stretch>
        </p:blipFill>
        <p:spPr>
          <a:xfrm>
            <a:off x="1271299" y="4161863"/>
            <a:ext cx="416099" cy="4160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Shape 493"/>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FSharp.Data.SqlClient</a:t>
            </a:r>
          </a:p>
        </p:txBody>
      </p:sp>
      <p:sp>
        <p:nvSpPr>
          <p:cNvPr id="494" name="Shape 4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b="1"/>
              <a:t>Yup. Even the functional nerds have heard of Sql Server.</a:t>
            </a:r>
            <a:br>
              <a:rPr lang="en"/>
            </a:br>
            <a:endParaRPr lang="e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Type Providers : Unlocked</a:t>
            </a:r>
          </a:p>
        </p:txBody>
      </p:sp>
      <p:pic>
        <p:nvPicPr>
          <p:cNvPr id="500" name="Shape 500"/>
          <p:cNvPicPr preferRelativeResize="0"/>
          <p:nvPr/>
        </p:nvPicPr>
        <p:blipFill>
          <a:blip r:embed="rId3">
            <a:alphaModFix/>
          </a:blip>
          <a:stretch>
            <a:fillRect/>
          </a:stretch>
        </p:blipFill>
        <p:spPr>
          <a:xfrm>
            <a:off x="2686862" y="1068425"/>
            <a:ext cx="3770274" cy="37702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Hello, we’re a TDD shop. What about testing?</a:t>
            </a:r>
          </a:p>
        </p:txBody>
      </p:sp>
      <p:sp>
        <p:nvSpPr>
          <p:cNvPr id="506" name="Shape 506"/>
          <p:cNvSpPr txBox="1">
            <a:spLocks noGrp="1"/>
          </p:cNvSpPr>
          <p:nvPr>
            <p:ph type="body" idx="1"/>
          </p:nvPr>
        </p:nvSpPr>
        <p:spPr>
          <a:xfrm>
            <a:off x="311700" y="1152475"/>
            <a:ext cx="4080000" cy="3416400"/>
          </a:xfrm>
          <a:prstGeom prst="rect">
            <a:avLst/>
          </a:prstGeom>
        </p:spPr>
        <p:txBody>
          <a:bodyPr lIns="91425" tIns="91425" rIns="91425" bIns="91425" anchor="t" anchorCtr="0">
            <a:noAutofit/>
          </a:bodyPr>
          <a:lstStyle/>
          <a:p>
            <a:pPr lvl="0" rtl="0">
              <a:spcBef>
                <a:spcPts val="0"/>
              </a:spcBef>
              <a:buNone/>
            </a:pPr>
            <a:r>
              <a:rPr lang="en" b="1"/>
              <a:t>The Good</a:t>
            </a:r>
          </a:p>
          <a:p>
            <a:pPr marL="457200" lvl="0" indent="-228600" rtl="0">
              <a:spcBef>
                <a:spcPts val="0"/>
              </a:spcBef>
              <a:buAutoNum type="arabicPeriod"/>
            </a:pPr>
            <a:r>
              <a:rPr lang="en"/>
              <a:t>You have a REPL.</a:t>
            </a:r>
          </a:p>
          <a:p>
            <a:pPr marL="457200" lvl="0" indent="-228600" rtl="0">
              <a:spcBef>
                <a:spcPts val="0"/>
              </a:spcBef>
              <a:buAutoNum type="arabicPeriod"/>
            </a:pPr>
            <a:r>
              <a:rPr lang="en"/>
              <a:t>All the xUnit / NUnit frameworks work just as they did before.</a:t>
            </a:r>
          </a:p>
          <a:p>
            <a:pPr marL="457200" lvl="0" indent="-228600" rtl="0">
              <a:spcBef>
                <a:spcPts val="0"/>
              </a:spcBef>
              <a:buAutoNum type="arabicPeriod"/>
            </a:pPr>
            <a:r>
              <a:rPr lang="en"/>
              <a:t>F# tests can be more self documenting.</a:t>
            </a:r>
          </a:p>
          <a:p>
            <a:pPr marL="457200" lvl="0" indent="-228600" rtl="0">
              <a:spcBef>
                <a:spcPts val="0"/>
              </a:spcBef>
              <a:buAutoNum type="arabicPeriod"/>
            </a:pPr>
            <a:r>
              <a:rPr lang="en"/>
              <a:t>Much more tools out there to support property based testing.</a:t>
            </a:r>
          </a:p>
        </p:txBody>
      </p:sp>
      <p:pic>
        <p:nvPicPr>
          <p:cNvPr id="507" name="Shape 507"/>
          <p:cNvPicPr preferRelativeResize="0"/>
          <p:nvPr/>
        </p:nvPicPr>
        <p:blipFill>
          <a:blip r:embed="rId3">
            <a:alphaModFix/>
          </a:blip>
          <a:stretch>
            <a:fillRect/>
          </a:stretch>
        </p:blipFill>
        <p:spPr>
          <a:xfrm>
            <a:off x="76200" y="1152462"/>
            <a:ext cx="8991600" cy="3533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Hello, we’re a TDD shop. What about testing?</a:t>
            </a:r>
          </a:p>
        </p:txBody>
      </p:sp>
      <p:sp>
        <p:nvSpPr>
          <p:cNvPr id="513" name="Shape 513"/>
          <p:cNvSpPr txBox="1">
            <a:spLocks noGrp="1"/>
          </p:cNvSpPr>
          <p:nvPr>
            <p:ph type="body" idx="1"/>
          </p:nvPr>
        </p:nvSpPr>
        <p:spPr>
          <a:xfrm>
            <a:off x="311700" y="1152475"/>
            <a:ext cx="4080000" cy="3416400"/>
          </a:xfrm>
          <a:prstGeom prst="rect">
            <a:avLst/>
          </a:prstGeom>
        </p:spPr>
        <p:txBody>
          <a:bodyPr lIns="91425" tIns="91425" rIns="91425" bIns="91425" anchor="t" anchorCtr="0">
            <a:noAutofit/>
          </a:bodyPr>
          <a:lstStyle/>
          <a:p>
            <a:pPr marL="457200" lvl="0" indent="-228600" rtl="0">
              <a:spcBef>
                <a:spcPts val="0"/>
              </a:spcBef>
              <a:buAutoNum type="arabicPeriod"/>
            </a:pPr>
            <a:r>
              <a:rPr lang="en" dirty="0"/>
              <a:t>All the xUnit / NUnit </a:t>
            </a:r>
            <a:r>
              <a:rPr lang="en-US" dirty="0"/>
              <a:t>stuff</a:t>
            </a:r>
            <a:r>
              <a:rPr lang="en" dirty="0"/>
              <a:t> work</a:t>
            </a:r>
            <a:r>
              <a:rPr lang="en-US" dirty="0"/>
              <a:t>s </a:t>
            </a:r>
            <a:r>
              <a:rPr lang="en" dirty="0"/>
              <a:t>just as they did before.</a:t>
            </a:r>
          </a:p>
          <a:p>
            <a:pPr marL="457200" lvl="0" indent="-228600" rtl="0">
              <a:spcBef>
                <a:spcPts val="0"/>
              </a:spcBef>
              <a:buAutoNum type="arabicPeriod"/>
            </a:pPr>
            <a:r>
              <a:rPr lang="en" dirty="0"/>
              <a:t>F# tests are more self documenting.</a:t>
            </a:r>
          </a:p>
          <a:p>
            <a:pPr marL="457200" lvl="0" indent="-228600" rtl="0">
              <a:spcBef>
                <a:spcPts val="0"/>
              </a:spcBef>
              <a:buAutoNum type="arabicPeriod"/>
            </a:pPr>
            <a:r>
              <a:rPr lang="en" dirty="0"/>
              <a:t>Much more tools out there to support property based testing.</a:t>
            </a:r>
          </a:p>
          <a:p>
            <a:pPr marL="457200" lvl="0" indent="-228600" rtl="0">
              <a:spcBef>
                <a:spcPts val="0"/>
              </a:spcBef>
              <a:buAutoNum type="arabicPeriod"/>
            </a:pPr>
            <a:r>
              <a:rPr lang="en" dirty="0"/>
              <a:t>You have a REPL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Tools you want</a:t>
            </a:r>
          </a:p>
        </p:txBody>
      </p:sp>
      <p:sp>
        <p:nvSpPr>
          <p:cNvPr id="525" name="Shape 525"/>
          <p:cNvSpPr txBox="1">
            <a:spLocks noGrp="1"/>
          </p:cNvSpPr>
          <p:nvPr>
            <p:ph type="body" idx="1"/>
          </p:nvPr>
        </p:nvSpPr>
        <p:spPr>
          <a:xfrm>
            <a:off x="311700" y="1152475"/>
            <a:ext cx="3902400" cy="3416400"/>
          </a:xfrm>
          <a:prstGeom prst="rect">
            <a:avLst/>
          </a:prstGeom>
        </p:spPr>
        <p:txBody>
          <a:bodyPr lIns="91425" tIns="91425" rIns="91425" bIns="91425" anchor="t" anchorCtr="0">
            <a:noAutofit/>
          </a:bodyPr>
          <a:lstStyle/>
          <a:p>
            <a:pPr lvl="0" rtl="0">
              <a:spcBef>
                <a:spcPts val="0"/>
              </a:spcBef>
              <a:buNone/>
            </a:pPr>
            <a:r>
              <a:rPr lang="en" b="1"/>
              <a:t>Visual Studio Code</a:t>
            </a:r>
            <a:br>
              <a:rPr lang="en" b="1"/>
            </a:br>
            <a:r>
              <a:rPr lang="en" b="1"/>
              <a:t>   </a:t>
            </a:r>
            <a:r>
              <a:rPr lang="en"/>
              <a:t>* Ionide-fsharp</a:t>
            </a:r>
            <a:br>
              <a:rPr lang="en"/>
            </a:br>
            <a:r>
              <a:rPr lang="en" b="1"/>
              <a:t>   </a:t>
            </a:r>
            <a:r>
              <a:rPr lang="en"/>
              <a:t>* Ionide-FAKE</a:t>
            </a:r>
            <a:br>
              <a:rPr lang="en"/>
            </a:br>
            <a:r>
              <a:rPr lang="en" b="1"/>
              <a:t>   </a:t>
            </a:r>
            <a:r>
              <a:rPr lang="en"/>
              <a:t>* Ionide-paket</a:t>
            </a:r>
          </a:p>
        </p:txBody>
      </p:sp>
      <p:sp>
        <p:nvSpPr>
          <p:cNvPr id="526" name="Shape 526"/>
          <p:cNvSpPr txBox="1">
            <a:spLocks noGrp="1"/>
          </p:cNvSpPr>
          <p:nvPr>
            <p:ph type="body" idx="1"/>
          </p:nvPr>
        </p:nvSpPr>
        <p:spPr>
          <a:xfrm>
            <a:off x="4606500" y="1152475"/>
            <a:ext cx="3902400" cy="3416400"/>
          </a:xfrm>
          <a:prstGeom prst="rect">
            <a:avLst/>
          </a:prstGeom>
        </p:spPr>
        <p:txBody>
          <a:bodyPr lIns="91425" tIns="91425" rIns="91425" bIns="91425" anchor="t" anchorCtr="0">
            <a:noAutofit/>
          </a:bodyPr>
          <a:lstStyle/>
          <a:p>
            <a:pPr lvl="0" rtl="0">
              <a:spcBef>
                <a:spcPts val="0"/>
              </a:spcBef>
              <a:buNone/>
            </a:pPr>
            <a:r>
              <a:rPr lang="en" b="1" dirty="0"/>
              <a:t>Visual Studio 2013/15</a:t>
            </a:r>
            <a:br>
              <a:rPr lang="en" b="1" dirty="0"/>
            </a:br>
            <a:r>
              <a:rPr lang="en" dirty="0"/>
              <a:t>   * F# Power Tools plugin</a:t>
            </a:r>
            <a:br>
              <a:rPr lang="en" dirty="0"/>
            </a:br>
            <a:r>
              <a:rPr lang="en" dirty="0"/>
              <a:t>   * F# Interactive Intellisense plugin.</a:t>
            </a:r>
            <a:br>
              <a:rPr lang="en" dirty="0"/>
            </a:br>
            <a:r>
              <a:rPr lang="en" dirty="0"/>
              <a:t>  </a:t>
            </a:r>
            <a:br>
              <a:rPr lang="en" dirty="0"/>
            </a:br>
            <a:r>
              <a:rPr lang="en" b="1" dirty="0"/>
              <a:t>Visual Studio 2017/19</a:t>
            </a:r>
            <a:br>
              <a:rPr lang="en" b="1" dirty="0"/>
            </a:br>
            <a:r>
              <a:rPr lang="en" dirty="0"/>
              <a:t>   * No plugins required</a:t>
            </a:r>
            <a:br>
              <a:rPr lang="en" dirty="0"/>
            </a:br>
            <a:r>
              <a:rPr lang="en" dirty="0"/>
              <a:t>   * You WILL have to tell the installer to put it there for you (not on by default.)</a:t>
            </a:r>
            <a:br>
              <a:rPr lang="en" dirty="0"/>
            </a:br>
            <a:r>
              <a:rPr lang="en" dirty="0"/>
              <a:t>  </a:t>
            </a:r>
            <a:br>
              <a:rPr lang="en" dirty="0"/>
            </a:br>
            <a:endParaRPr lang="e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Fancy F# Tools the community just gives ya</a:t>
            </a:r>
          </a:p>
        </p:txBody>
      </p:sp>
      <p:sp>
        <p:nvSpPr>
          <p:cNvPr id="532" name="Shape 53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b="1">
                <a:solidFill>
                  <a:srgbClr val="38761D"/>
                </a:solidFill>
              </a:rPr>
              <a:t>FSharp.Data</a:t>
            </a:r>
            <a:br>
              <a:rPr lang="en"/>
            </a:br>
            <a:r>
              <a:rPr lang="en"/>
              <a:t>    You’ll get to play with this.</a:t>
            </a:r>
            <a:br>
              <a:rPr lang="en"/>
            </a:br>
            <a:r>
              <a:rPr lang="en" b="1">
                <a:solidFill>
                  <a:srgbClr val="38761D"/>
                </a:solidFill>
              </a:rPr>
              <a:t>SUAVE</a:t>
            </a:r>
            <a:br>
              <a:rPr lang="en" b="1"/>
            </a:br>
            <a:r>
              <a:rPr lang="en" b="1"/>
              <a:t>    </a:t>
            </a:r>
            <a:r>
              <a:rPr lang="en"/>
              <a:t>Web host to the stars.</a:t>
            </a:r>
            <a:br>
              <a:rPr lang="en"/>
            </a:br>
            <a:r>
              <a:rPr lang="en" b="1"/>
              <a:t>FSharp.Charting</a:t>
            </a:r>
            <a:br>
              <a:rPr lang="en" b="1"/>
            </a:br>
            <a:r>
              <a:rPr lang="en" b="1"/>
              <a:t>    </a:t>
            </a:r>
            <a:r>
              <a:rPr lang="en"/>
              <a:t>Quick charts from F#.</a:t>
            </a:r>
            <a:br>
              <a:rPr lang="en"/>
            </a:br>
            <a:r>
              <a:rPr lang="en" b="1"/>
              <a:t>FAKE</a:t>
            </a:r>
            <a:br>
              <a:rPr lang="en" b="1"/>
            </a:br>
            <a:r>
              <a:rPr lang="en" b="1"/>
              <a:t>    </a:t>
            </a:r>
            <a:r>
              <a:rPr lang="en"/>
              <a:t>Tool to write build scripts in the same language the project is!</a:t>
            </a:r>
            <a:br>
              <a:rPr lang="en"/>
            </a:br>
            <a:r>
              <a:rPr lang="en" b="1"/>
              <a:t>PAKET</a:t>
            </a:r>
            <a:br>
              <a:rPr lang="en" b="1"/>
            </a:br>
            <a:r>
              <a:rPr lang="en" b="1"/>
              <a:t>    </a:t>
            </a:r>
            <a:r>
              <a:rPr lang="en"/>
              <a:t>A package manager that’s aware of dependencies, and expects you to be too.</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spcBef>
                <a:spcPts val="0"/>
              </a:spcBef>
              <a:buNone/>
            </a:pPr>
            <a:r>
              <a:rPr lang="en"/>
              <a:t>Resources</a:t>
            </a:r>
          </a:p>
        </p:txBody>
      </p:sp>
      <p:sp>
        <p:nvSpPr>
          <p:cNvPr id="538" name="Shape 53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u="sng" dirty="0">
                <a:solidFill>
                  <a:schemeClr val="hlink"/>
                </a:solidFill>
                <a:hlinkClick r:id="rId3"/>
              </a:rPr>
              <a:t>http://fsharp.org/</a:t>
            </a:r>
            <a:br>
              <a:rPr lang="en" dirty="0"/>
            </a:br>
            <a:r>
              <a:rPr lang="en" u="sng" dirty="0">
                <a:solidFill>
                  <a:schemeClr val="hlink"/>
                </a:solidFill>
                <a:hlinkClick r:id="rId4"/>
              </a:rPr>
              <a:t>http://fsharpforfunandprofit.com/</a:t>
            </a:r>
            <a:br>
              <a:rPr lang="en" dirty="0"/>
            </a:br>
            <a:r>
              <a:rPr lang="en" u="sng" dirty="0">
                <a:solidFill>
                  <a:schemeClr val="hlink"/>
                </a:solidFill>
                <a:hlinkClick r:id="rId5"/>
              </a:rPr>
              <a:t>https://en.wikibooks.org/wiki/F_Sharp_Programming</a:t>
            </a:r>
            <a:br>
              <a:rPr lang="en" dirty="0"/>
            </a:br>
            <a:r>
              <a:rPr lang="en" u="sng" dirty="0">
                <a:solidFill>
                  <a:schemeClr val="hlink"/>
                </a:solidFill>
                <a:hlinkClick r:id="rId6"/>
              </a:rPr>
              <a:t>https://suave.io/index.html</a:t>
            </a:r>
            <a:br>
              <a:rPr lang="en" dirty="0"/>
            </a:br>
            <a:r>
              <a:rPr lang="en" u="sng" dirty="0">
                <a:solidFill>
                  <a:schemeClr val="hlink"/>
                </a:solidFill>
                <a:hlinkClick r:id="rId7"/>
              </a:rPr>
              <a:t>http://fsharp.github.io/FSharp.Data/</a:t>
            </a:r>
            <a:br>
              <a:rPr lang="en" dirty="0"/>
            </a:br>
            <a:r>
              <a:rPr lang="en" u="sng" dirty="0">
                <a:solidFill>
                  <a:schemeClr val="hlink"/>
                </a:solidFill>
                <a:hlinkClick r:id="rId8"/>
              </a:rPr>
              <a:t>https://fslab.org/FSharp.Charting/</a:t>
            </a:r>
            <a:br>
              <a:rPr lang="en" dirty="0"/>
            </a:br>
            <a:r>
              <a:rPr lang="en" u="sng" dirty="0">
                <a:solidFill>
                  <a:schemeClr val="hlink"/>
                </a:solidFill>
                <a:hlinkClick r:id="rId9"/>
              </a:rPr>
              <a:t>https://docs.microsoft.com/en-us/dotnet/articles/fsharp/language-reference/</a:t>
            </a:r>
            <a:br>
              <a:rPr lang="en" dirty="0"/>
            </a:br>
            <a:endParaRPr lang="en" dirty="0"/>
          </a:p>
          <a:p>
            <a:pPr lvl="0">
              <a:spcBef>
                <a:spcPts val="0"/>
              </a:spcBef>
              <a:buNone/>
            </a:pPr>
            <a:r>
              <a:rPr lang="en" u="sng" dirty="0">
                <a:solidFill>
                  <a:schemeClr val="hlink"/>
                </a:solidFill>
              </a:rPr>
              <a:t>Thank you!</a:t>
            </a:r>
            <a:endParaRPr lang="en" u="sng" dirty="0">
              <a:solidFill>
                <a:schemeClr val="hlink"/>
              </a:solidFill>
              <a:hlinkClick r:id="rId10"/>
            </a:endParaRPr>
          </a:p>
          <a:p>
            <a:pPr lvl="0">
              <a:spcBef>
                <a:spcPts val="0"/>
              </a:spcBef>
              <a:buNone/>
            </a:pPr>
            <a:br>
              <a:rPr lang="en" dirty="0"/>
            </a:br>
            <a:br>
              <a:rPr lang="en" dirty="0"/>
            </a:br>
            <a:br>
              <a:rPr lang="en" dirty="0"/>
            </a:b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How do I start?</a:t>
            </a:r>
          </a:p>
        </p:txBody>
      </p:sp>
      <p:sp>
        <p:nvSpPr>
          <p:cNvPr id="101" name="Shape 101"/>
          <p:cNvSpPr txBox="1">
            <a:spLocks noGrp="1"/>
          </p:cNvSpPr>
          <p:nvPr>
            <p:ph type="body" idx="1"/>
          </p:nvPr>
        </p:nvSpPr>
        <p:spPr>
          <a:xfrm>
            <a:off x="311700" y="1152475"/>
            <a:ext cx="2871000" cy="512700"/>
          </a:xfrm>
          <a:prstGeom prst="rect">
            <a:avLst/>
          </a:prstGeom>
        </p:spPr>
        <p:txBody>
          <a:bodyPr lIns="91425" tIns="91425" rIns="91425" bIns="91425" anchor="t" anchorCtr="0">
            <a:noAutofit/>
          </a:bodyPr>
          <a:lstStyle/>
          <a:p>
            <a:pPr lvl="0" rtl="0">
              <a:spcBef>
                <a:spcPts val="0"/>
              </a:spcBef>
              <a:buNone/>
            </a:pPr>
            <a:r>
              <a:rPr lang="en" b="1"/>
              <a:t>With a script!</a:t>
            </a:r>
          </a:p>
        </p:txBody>
      </p:sp>
      <p:sp>
        <p:nvSpPr>
          <p:cNvPr id="102" name="Shape 102"/>
          <p:cNvSpPr txBox="1">
            <a:spLocks noGrp="1"/>
          </p:cNvSpPr>
          <p:nvPr>
            <p:ph type="body" idx="1"/>
          </p:nvPr>
        </p:nvSpPr>
        <p:spPr>
          <a:xfrm>
            <a:off x="1041575" y="2569925"/>
            <a:ext cx="6989400" cy="1660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38761D"/>
                </a:solidFill>
                <a:latin typeface="Courier New"/>
                <a:ea typeface="Courier New"/>
                <a:cs typeface="Courier New"/>
                <a:sym typeface="Courier New"/>
              </a:rPr>
              <a:t>printfn</a:t>
            </a:r>
            <a:r>
              <a:rPr lang="en" b="1">
                <a:latin typeface="Courier New"/>
                <a:ea typeface="Courier New"/>
                <a:cs typeface="Courier New"/>
                <a:sym typeface="Courier New"/>
              </a:rPr>
              <a:t> "Hello World"</a:t>
            </a:r>
          </a:p>
        </p:txBody>
      </p:sp>
      <p:sp>
        <p:nvSpPr>
          <p:cNvPr id="103" name="Shape 103"/>
          <p:cNvSpPr txBox="1">
            <a:spLocks noGrp="1"/>
          </p:cNvSpPr>
          <p:nvPr>
            <p:ph type="body" idx="1"/>
          </p:nvPr>
        </p:nvSpPr>
        <p:spPr>
          <a:xfrm>
            <a:off x="1041575" y="2057225"/>
            <a:ext cx="6989400" cy="5127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0000FF"/>
                </a:solidFill>
                <a:latin typeface="Proxima Nova"/>
                <a:ea typeface="Proxima Nova"/>
                <a:cs typeface="Proxima Nova"/>
                <a:sym typeface="Proxima Nova"/>
              </a:rPr>
              <a:t>HelloWorld.fsx</a:t>
            </a:r>
          </a:p>
        </p:txBody>
      </p:sp>
      <p:sp>
        <p:nvSpPr>
          <p:cNvPr id="104" name="Shape 104"/>
          <p:cNvSpPr txBox="1"/>
          <p:nvPr/>
        </p:nvSpPr>
        <p:spPr>
          <a:xfrm>
            <a:off x="2154000" y="3450425"/>
            <a:ext cx="4097700" cy="623400"/>
          </a:xfrm>
          <a:prstGeom prst="rect">
            <a:avLst/>
          </a:prstGeom>
          <a:noFill/>
          <a:ln>
            <a:noFill/>
          </a:ln>
        </p:spPr>
        <p:txBody>
          <a:bodyPr lIns="91425" tIns="91425" rIns="91425" bIns="91425" anchor="t" anchorCtr="0">
            <a:noAutofit/>
          </a:bodyPr>
          <a:lstStyle/>
          <a:p>
            <a:pPr lvl="0">
              <a:spcBef>
                <a:spcPts val="0"/>
              </a:spcBef>
              <a:buNone/>
            </a:pPr>
            <a:r>
              <a:rPr lang="en">
                <a:latin typeface="Source Sans Pro"/>
                <a:ea typeface="Source Sans Pro"/>
                <a:cs typeface="Source Sans Pro"/>
                <a:sym typeface="Source Sans Pro"/>
              </a:rPr>
              <a:t>A function. Equivalent to Console.WriteLine (in C#)</a:t>
            </a:r>
          </a:p>
        </p:txBody>
      </p:sp>
      <p:cxnSp>
        <p:nvCxnSpPr>
          <p:cNvPr id="105" name="Shape 105"/>
          <p:cNvCxnSpPr>
            <a:stCxn id="104" idx="1"/>
          </p:cNvCxnSpPr>
          <p:nvPr/>
        </p:nvCxnSpPr>
        <p:spPr>
          <a:xfrm rot="10800000">
            <a:off x="1678800" y="2927225"/>
            <a:ext cx="475200" cy="8349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How do I start?</a:t>
            </a:r>
          </a:p>
        </p:txBody>
      </p:sp>
      <p:sp>
        <p:nvSpPr>
          <p:cNvPr id="111" name="Shape 111"/>
          <p:cNvSpPr txBox="1">
            <a:spLocks noGrp="1"/>
          </p:cNvSpPr>
          <p:nvPr>
            <p:ph type="body" idx="1"/>
          </p:nvPr>
        </p:nvSpPr>
        <p:spPr>
          <a:xfrm>
            <a:off x="311700" y="1152475"/>
            <a:ext cx="2871000" cy="512700"/>
          </a:xfrm>
          <a:prstGeom prst="rect">
            <a:avLst/>
          </a:prstGeom>
        </p:spPr>
        <p:txBody>
          <a:bodyPr lIns="91425" tIns="91425" rIns="91425" bIns="91425" anchor="t" anchorCtr="0">
            <a:noAutofit/>
          </a:bodyPr>
          <a:lstStyle/>
          <a:p>
            <a:pPr lvl="0" rtl="0">
              <a:spcBef>
                <a:spcPts val="0"/>
              </a:spcBef>
              <a:buNone/>
            </a:pPr>
            <a:r>
              <a:rPr lang="en" b="1"/>
              <a:t>With a script!</a:t>
            </a:r>
          </a:p>
        </p:txBody>
      </p:sp>
      <p:sp>
        <p:nvSpPr>
          <p:cNvPr id="112" name="Shape 112"/>
          <p:cNvSpPr txBox="1">
            <a:spLocks noGrp="1"/>
          </p:cNvSpPr>
          <p:nvPr>
            <p:ph type="body" idx="1"/>
          </p:nvPr>
        </p:nvSpPr>
        <p:spPr>
          <a:xfrm>
            <a:off x="1041575" y="2569925"/>
            <a:ext cx="6989400" cy="1660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latin typeface="Courier New"/>
                <a:ea typeface="Courier New"/>
                <a:cs typeface="Courier New"/>
                <a:sym typeface="Courier New"/>
              </a:rPr>
              <a:t>printfn </a:t>
            </a:r>
            <a:r>
              <a:rPr lang="en" b="1">
                <a:solidFill>
                  <a:srgbClr val="38761D"/>
                </a:solidFill>
                <a:latin typeface="Courier New"/>
                <a:ea typeface="Courier New"/>
                <a:cs typeface="Courier New"/>
                <a:sym typeface="Courier New"/>
              </a:rPr>
              <a:t>"Hello World"</a:t>
            </a:r>
          </a:p>
        </p:txBody>
      </p:sp>
      <p:sp>
        <p:nvSpPr>
          <p:cNvPr id="113" name="Shape 113"/>
          <p:cNvSpPr txBox="1">
            <a:spLocks noGrp="1"/>
          </p:cNvSpPr>
          <p:nvPr>
            <p:ph type="body" idx="1"/>
          </p:nvPr>
        </p:nvSpPr>
        <p:spPr>
          <a:xfrm>
            <a:off x="1041575" y="2057225"/>
            <a:ext cx="6989400" cy="5127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0000FF"/>
                </a:solidFill>
                <a:latin typeface="Proxima Nova"/>
                <a:ea typeface="Proxima Nova"/>
                <a:cs typeface="Proxima Nova"/>
                <a:sym typeface="Proxima Nova"/>
              </a:rPr>
              <a:t>HelloWorld.fsx</a:t>
            </a:r>
          </a:p>
        </p:txBody>
      </p:sp>
      <p:sp>
        <p:nvSpPr>
          <p:cNvPr id="114" name="Shape 114"/>
          <p:cNvSpPr txBox="1"/>
          <p:nvPr/>
        </p:nvSpPr>
        <p:spPr>
          <a:xfrm>
            <a:off x="2154000" y="3450425"/>
            <a:ext cx="4097700" cy="623400"/>
          </a:xfrm>
          <a:prstGeom prst="rect">
            <a:avLst/>
          </a:prstGeom>
          <a:noFill/>
          <a:ln>
            <a:noFill/>
          </a:ln>
        </p:spPr>
        <p:txBody>
          <a:bodyPr lIns="91425" tIns="91425" rIns="91425" bIns="91425" anchor="t" anchorCtr="0">
            <a:noAutofit/>
          </a:bodyPr>
          <a:lstStyle/>
          <a:p>
            <a:pPr lvl="0" rtl="0">
              <a:spcBef>
                <a:spcPts val="0"/>
              </a:spcBef>
              <a:buNone/>
            </a:pPr>
            <a:r>
              <a:rPr lang="en">
                <a:latin typeface="Source Sans Pro"/>
                <a:ea typeface="Source Sans Pro"/>
                <a:cs typeface="Source Sans Pro"/>
                <a:sym typeface="Source Sans Pro"/>
              </a:rPr>
              <a:t>The parameter.</a:t>
            </a:r>
            <a:br>
              <a:rPr lang="en">
                <a:latin typeface="Source Sans Pro"/>
                <a:ea typeface="Source Sans Pro"/>
                <a:cs typeface="Source Sans Pro"/>
                <a:sym typeface="Source Sans Pro"/>
              </a:rPr>
            </a:b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Compare to Console.WriteLine(“Hello World”);</a:t>
            </a:r>
          </a:p>
        </p:txBody>
      </p:sp>
      <p:cxnSp>
        <p:nvCxnSpPr>
          <p:cNvPr id="115" name="Shape 115"/>
          <p:cNvCxnSpPr>
            <a:stCxn id="114" idx="0"/>
          </p:cNvCxnSpPr>
          <p:nvPr/>
        </p:nvCxnSpPr>
        <p:spPr>
          <a:xfrm rot="10800000">
            <a:off x="3158850" y="2968625"/>
            <a:ext cx="1044000" cy="4818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rtl="0">
              <a:spcBef>
                <a:spcPts val="0"/>
              </a:spcBef>
              <a:buNone/>
            </a:pPr>
            <a:r>
              <a:rPr lang="en"/>
              <a:t>How do I start?</a:t>
            </a:r>
          </a:p>
        </p:txBody>
      </p:sp>
      <p:sp>
        <p:nvSpPr>
          <p:cNvPr id="121" name="Shape 121"/>
          <p:cNvSpPr txBox="1">
            <a:spLocks noGrp="1"/>
          </p:cNvSpPr>
          <p:nvPr>
            <p:ph type="body" idx="1"/>
          </p:nvPr>
        </p:nvSpPr>
        <p:spPr>
          <a:xfrm>
            <a:off x="311700" y="1152475"/>
            <a:ext cx="2871000" cy="512700"/>
          </a:xfrm>
          <a:prstGeom prst="rect">
            <a:avLst/>
          </a:prstGeom>
        </p:spPr>
        <p:txBody>
          <a:bodyPr lIns="91425" tIns="91425" rIns="91425" bIns="91425" anchor="t" anchorCtr="0">
            <a:noAutofit/>
          </a:bodyPr>
          <a:lstStyle/>
          <a:p>
            <a:pPr lvl="0" rtl="0">
              <a:spcBef>
                <a:spcPts val="0"/>
              </a:spcBef>
              <a:buNone/>
            </a:pPr>
            <a:r>
              <a:rPr lang="en" b="1"/>
              <a:t>With a script!</a:t>
            </a:r>
          </a:p>
        </p:txBody>
      </p:sp>
      <p:sp>
        <p:nvSpPr>
          <p:cNvPr id="122" name="Shape 122"/>
          <p:cNvSpPr txBox="1">
            <a:spLocks noGrp="1"/>
          </p:cNvSpPr>
          <p:nvPr>
            <p:ph type="body" idx="1"/>
          </p:nvPr>
        </p:nvSpPr>
        <p:spPr>
          <a:xfrm>
            <a:off x="1041575" y="2569925"/>
            <a:ext cx="6989400" cy="1660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38761D"/>
                </a:solidFill>
                <a:latin typeface="Courier New"/>
                <a:ea typeface="Courier New"/>
                <a:cs typeface="Courier New"/>
                <a:sym typeface="Courier New"/>
              </a:rPr>
              <a:t>printfn "Hello World"</a:t>
            </a:r>
          </a:p>
        </p:txBody>
      </p:sp>
      <p:sp>
        <p:nvSpPr>
          <p:cNvPr id="123" name="Shape 123"/>
          <p:cNvSpPr txBox="1">
            <a:spLocks noGrp="1"/>
          </p:cNvSpPr>
          <p:nvPr>
            <p:ph type="body" idx="1"/>
          </p:nvPr>
        </p:nvSpPr>
        <p:spPr>
          <a:xfrm>
            <a:off x="1041575" y="2057225"/>
            <a:ext cx="6989400" cy="5127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b="1">
                <a:solidFill>
                  <a:srgbClr val="0000FF"/>
                </a:solidFill>
                <a:latin typeface="Proxima Nova"/>
                <a:ea typeface="Proxima Nova"/>
                <a:cs typeface="Proxima Nova"/>
                <a:sym typeface="Proxima Nova"/>
              </a:rPr>
              <a:t>HelloWorld.fsx</a:t>
            </a:r>
          </a:p>
        </p:txBody>
      </p:sp>
      <p:sp>
        <p:nvSpPr>
          <p:cNvPr id="124" name="Shape 124"/>
          <p:cNvSpPr txBox="1"/>
          <p:nvPr/>
        </p:nvSpPr>
        <p:spPr>
          <a:xfrm>
            <a:off x="2154000" y="3450425"/>
            <a:ext cx="4097700" cy="623400"/>
          </a:xfrm>
          <a:prstGeom prst="rect">
            <a:avLst/>
          </a:prstGeom>
          <a:noFill/>
          <a:ln>
            <a:noFill/>
          </a:ln>
        </p:spPr>
        <p:txBody>
          <a:bodyPr lIns="91425" tIns="91425" rIns="91425" bIns="91425" anchor="t" anchorCtr="0">
            <a:noAutofit/>
          </a:bodyPr>
          <a:lstStyle/>
          <a:p>
            <a:pPr lvl="0" rtl="0">
              <a:spcBef>
                <a:spcPts val="0"/>
              </a:spcBef>
              <a:buNone/>
            </a:pPr>
            <a:r>
              <a:rPr lang="en">
                <a:latin typeface="Source Sans Pro"/>
                <a:ea typeface="Source Sans Pro"/>
                <a:cs typeface="Source Sans Pro"/>
                <a:sym typeface="Source Sans Pro"/>
              </a:rPr>
              <a:t>Altogether, we get our function result, a “unit”</a:t>
            </a: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4045</Words>
  <Application>Microsoft Office PowerPoint</Application>
  <PresentationFormat>On-screen Show (16:9)</PresentationFormat>
  <Paragraphs>332</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Courier New</vt:lpstr>
      <vt:lpstr>Proxima Nova</vt:lpstr>
      <vt:lpstr>Arial</vt:lpstr>
      <vt:lpstr>Raleway</vt:lpstr>
      <vt:lpstr>Source Sans Pro</vt:lpstr>
      <vt:lpstr>plum</vt:lpstr>
      <vt:lpstr>Intro to F#</vt:lpstr>
      <vt:lpstr>Why F#?</vt:lpstr>
      <vt:lpstr>Why F#?</vt:lpstr>
      <vt:lpstr>Why F#?</vt:lpstr>
      <vt:lpstr>Why F#?</vt:lpstr>
      <vt:lpstr>How do I start?</vt:lpstr>
      <vt:lpstr>How do I start?</vt:lpstr>
      <vt:lpstr>How do I start?</vt:lpstr>
      <vt:lpstr>How do I start?</vt:lpstr>
      <vt:lpstr>How do I start?</vt:lpstr>
      <vt:lpstr>What the heck is “let”</vt:lpstr>
      <vt:lpstr>Let Keyword : Unlocked</vt:lpstr>
      <vt:lpstr>Tuples, triples, etc.</vt:lpstr>
      <vt:lpstr>Tuples, triples, etc.</vt:lpstr>
      <vt:lpstr>Tuples, triples, etc.</vt:lpstr>
      <vt:lpstr>Tuples, triples, etc.</vt:lpstr>
      <vt:lpstr>Tuples : Unlocked</vt:lpstr>
      <vt:lpstr>Indenting and whitespace</vt:lpstr>
      <vt:lpstr>Indenting and whitespace</vt:lpstr>
      <vt:lpstr>Indenting and whitespace</vt:lpstr>
      <vt:lpstr>Indenting and whitespace</vt:lpstr>
      <vt:lpstr>Whitespace : Unlocked</vt:lpstr>
      <vt:lpstr>Branching with ‘if’</vt:lpstr>
      <vt:lpstr>If Keyword : Unlocked</vt:lpstr>
      <vt:lpstr>Let’s try match expressions!</vt:lpstr>
      <vt:lpstr>But these ones have (better) compiler help.</vt:lpstr>
      <vt:lpstr>And can even match against structure.</vt:lpstr>
      <vt:lpstr>And can even match against structure.</vt:lpstr>
      <vt:lpstr>And can even match against structure.</vt:lpstr>
      <vt:lpstr>Remember that nifty compiler help?</vt:lpstr>
      <vt:lpstr>Match expressions: Unlocked</vt:lpstr>
      <vt:lpstr>Lots of looping</vt:lpstr>
      <vt:lpstr>Other ways</vt:lpstr>
      <vt:lpstr>Other ways</vt:lpstr>
      <vt:lpstr>Using pipelining</vt:lpstr>
      <vt:lpstr>Using pipelining</vt:lpstr>
      <vt:lpstr>Lists and Pipelines : Unlocked</vt:lpstr>
      <vt:lpstr>Simple Types</vt:lpstr>
      <vt:lpstr>Simple Types</vt:lpstr>
      <vt:lpstr>Simple Types</vt:lpstr>
      <vt:lpstr>Simple Types</vt:lpstr>
      <vt:lpstr>Simple Types</vt:lpstr>
      <vt:lpstr>Simple Types</vt:lpstr>
      <vt:lpstr>A word about Options</vt:lpstr>
      <vt:lpstr>A word about Options</vt:lpstr>
      <vt:lpstr>A word about Options</vt:lpstr>
      <vt:lpstr>How is this not just null?</vt:lpstr>
      <vt:lpstr>Record Types (and Options) : Unlocked</vt:lpstr>
      <vt:lpstr>Union Types - Enums, with an attitude</vt:lpstr>
      <vt:lpstr>Union Types - Enums, with an attitude</vt:lpstr>
      <vt:lpstr>Union Types - Enums, with an attitude</vt:lpstr>
      <vt:lpstr>Union Types - Enums, with an attitude</vt:lpstr>
      <vt:lpstr>Union Types - Enums, with an attitude</vt:lpstr>
      <vt:lpstr>Union Types - Enums, with an attitude</vt:lpstr>
      <vt:lpstr>Union Types - Enums, with an attitude</vt:lpstr>
      <vt:lpstr>Union Types : Unlocked</vt:lpstr>
      <vt:lpstr>Type Providers - CSV data</vt:lpstr>
      <vt:lpstr>Type Providers - CSV data</vt:lpstr>
      <vt:lpstr>Type Providers - CSV data</vt:lpstr>
      <vt:lpstr>Type Providers - CSV data</vt:lpstr>
      <vt:lpstr>Other formats - FSharp.Data</vt:lpstr>
      <vt:lpstr>FSharp.Data.SqlClient</vt:lpstr>
      <vt:lpstr>Type Providers : Unlocked</vt:lpstr>
      <vt:lpstr>Hello, we’re a TDD shop. What about testing?</vt:lpstr>
      <vt:lpstr>Hello, we’re a TDD shop. What about testing?</vt:lpstr>
      <vt:lpstr>Tools you want</vt:lpstr>
      <vt:lpstr>Fancy F# Tools the community just gives ya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F#</dc:title>
  <cp:lastModifiedBy>Christopher Brown</cp:lastModifiedBy>
  <cp:revision>6</cp:revision>
  <dcterms:modified xsi:type="dcterms:W3CDTF">2020-06-26T22:53:59Z</dcterms:modified>
</cp:coreProperties>
</file>