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94690"/>
  </p:normalViewPr>
  <p:slideViewPr>
    <p:cSldViewPr snapToGrid="0">
      <p:cViewPr varScale="1">
        <p:scale>
          <a:sx n="135" d="100"/>
          <a:sy n="135" d="100"/>
        </p:scale>
        <p:origin x="19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BFF1-9223-9CB5-9455-0A463937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44F21-2D91-C06B-692A-418A9990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3E0BF-75EA-2F8B-AEEE-E595957B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7D1B-7D7F-1F77-ADBE-167D1705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2EA8-62F9-ABE1-5617-B6B1F285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4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3D65-1E98-3B19-E6C2-2AB4F4DF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4103A-8E6E-A770-8188-A78D14794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3E5B-E719-7891-C982-49730F06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A6BAB-77E6-6500-42FE-DF94B2DB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A7083-BFD4-A028-E2C6-E596777A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36B88-7F7F-6F0F-B22C-5E532ECE4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0EBD4-6D3D-3B8B-E208-833069B88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F06DD-7327-AD24-C02C-42030AA7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FB77-61B4-EBED-DD3D-15250361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40E7-0CBF-0A03-3601-B35FCDD3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1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C2D2-9044-D360-EE91-96D86D8B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07FF-02D0-EEB6-69BD-2594F6B9E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81AB-E944-3EFE-79A4-D3B70656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920E-4BEC-150F-DD8C-001D1AC6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2DB80-C3BB-E0A1-4264-ECE92E2C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6626-728D-B208-3495-AA279C4B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F0C5D-3181-395C-0241-1BD8476A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C20B-B703-95E0-71DB-BDA7DCD0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E006-A3E3-FAEF-C619-6277FDF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EE04C-BD4D-D697-BBCA-E9DFED38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1D6D-5651-B795-BC05-62711EF7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C05B-231E-105E-5DC3-8C1B9F0C3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1F492-980F-98CF-B1FC-7B26BAF11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5EF18-18BE-72C2-2071-F38077CE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9C4F5-2572-3661-9E40-DE7274CE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C4B3-44A4-68E4-415B-AFBF6B4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F5B3-FF43-4A4F-F4B6-E0E5DF04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50138-580D-F3F4-0AE5-B362FC9F1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2CAFB-64AA-B414-8A42-193C204E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CC3F76-DB52-6BAA-D87B-55B588DEB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13DBD-A2EE-20B1-C46E-38FFE6FF5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CB48D-7417-7C89-D224-9F13696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3E010-76B7-7542-6272-58F58B39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1407CB-1AEC-FF0F-C2EF-E18FA94D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9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FC98-FC69-B208-9DC3-9818C853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F94B4-A548-16FE-0021-1AF85B29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6FA80-04D8-5203-4E52-19701FC9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B84DA-187E-46D6-E2EF-E3F3311C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EF67A-75E1-19AE-38B9-3CF4B67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35CCF-CB6B-12AD-ACF8-0B24B5CA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3F09F-A7C0-186D-C141-72D7A442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8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B2F3-E325-8540-15E0-3BC5E6A2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6232-2063-6EDF-944A-C160D55F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45848-BAF5-531C-00C8-1356BB389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BEC6B-9336-C551-3F03-79D5AB59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59129-4E1D-A651-D741-83A256E7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CBDC2-6057-8A50-2401-231B7280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8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E342-C0B9-346A-1E49-BE0E7A8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8FCAE4-0925-9A39-C1F1-BACE8F864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26F9-6338-BDA2-A322-10089F2A7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618C7-ECE4-F80E-6E02-5D2F4F9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8572-C4B5-51D6-265E-C721BDDA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025C-251D-8BBC-F707-C93B5C84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9C0BE-C161-C2B2-74F2-E3C440A0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BFEF2-834D-679D-B83C-3F73B3017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FF26-B7C0-AB7C-8192-D97DC7AB4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A0DA-A28D-8A42-8111-87EFD9B80964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ACEB-2009-D59C-14A5-9D277C5A84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CA01-0762-4A54-4582-6D9CC7B2E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C17E7-FDBF-5E4C-9579-D5153CD08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CA8D-BCB8-3282-6E3E-34B7CDB95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EEFA7-DC09-0488-0079-E44C0A57D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D426BD8-B056-B706-8760-17BA27CD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67479"/>
              </p:ext>
            </p:extLst>
          </p:nvPr>
        </p:nvGraphicFramePr>
        <p:xfrm>
          <a:off x="1447538" y="1473810"/>
          <a:ext cx="16538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470">
                  <a:extLst>
                    <a:ext uri="{9D8B030D-6E8A-4147-A177-3AD203B41FA5}">
                      <a16:colId xmlns:a16="http://schemas.microsoft.com/office/drawing/2014/main" val="333999300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1469884207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314682244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94509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0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2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83274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F07F1F7-E95A-ED20-0606-4CAF14AA8529}"/>
              </a:ext>
            </a:extLst>
          </p:cNvPr>
          <p:cNvGrpSpPr>
            <a:grpSpLocks noChangeAspect="1"/>
          </p:cNvGrpSpPr>
          <p:nvPr/>
        </p:nvGrpSpPr>
        <p:grpSpPr>
          <a:xfrm>
            <a:off x="8352148" y="2163452"/>
            <a:ext cx="1300899" cy="1300899"/>
            <a:chOff x="6787298" y="2507009"/>
            <a:chExt cx="1300899" cy="13008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F13312-3CF2-48BC-2919-582AB2C60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298" y="2507009"/>
              <a:ext cx="1300899" cy="13008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D4C586-5C03-E740-3106-856122B0D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2139" y="3240465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B8F008C-63D8-E444-4531-4D32937174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7747" y="2653458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56CC04-0B4C-E8EC-0621-3BA8E7A24D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154" y="3332188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EFFA28-C040-436D-D028-D519FE668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9681" y="2752616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A83DD8-57B9-0692-01FE-B61C6BC0C1AF}"/>
              </a:ext>
            </a:extLst>
          </p:cNvPr>
          <p:cNvGrpSpPr>
            <a:grpSpLocks noChangeAspect="1"/>
          </p:cNvGrpSpPr>
          <p:nvPr/>
        </p:nvGrpSpPr>
        <p:grpSpPr>
          <a:xfrm>
            <a:off x="9653046" y="2163452"/>
            <a:ext cx="1300899" cy="1300899"/>
            <a:chOff x="6787298" y="2507009"/>
            <a:chExt cx="1300899" cy="13008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0171CD-D2DE-8825-7C04-B8A0C5025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298" y="2507009"/>
              <a:ext cx="1300899" cy="13008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5B98C9D-F313-27BB-FFB6-3D4C408EC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2139" y="3240465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BF4EDC6-74CE-F21E-2603-FE5E25745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7747" y="2653458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D736C7-5D1A-5BAB-D7A0-384FEBB96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154" y="3332188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2E70676-2F17-E68E-4E13-29A96424F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9681" y="2752616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EE8932-5674-FA03-8DAC-FAC5DF81D53C}"/>
              </a:ext>
            </a:extLst>
          </p:cNvPr>
          <p:cNvGrpSpPr>
            <a:grpSpLocks noChangeAspect="1"/>
          </p:cNvGrpSpPr>
          <p:nvPr/>
        </p:nvGrpSpPr>
        <p:grpSpPr>
          <a:xfrm>
            <a:off x="9653378" y="862552"/>
            <a:ext cx="1300899" cy="1300899"/>
            <a:chOff x="6787298" y="2507009"/>
            <a:chExt cx="1300899" cy="130089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4625E2-53E1-960F-67BD-D019A5599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298" y="2507009"/>
              <a:ext cx="1300899" cy="13008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441721-21E4-0378-A037-BA821F6119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2139" y="3240465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14C567D-2274-8D2A-23F2-D283E052C7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7747" y="2653458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3AEA48-F71F-6AD6-8E15-21DC1A1BA9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154" y="3332188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87CB6F-E903-991C-1EF2-7ECB1BF4A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9681" y="2752616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3236C7-A40E-3BF9-85A6-FE1E7E12DE64}"/>
              </a:ext>
            </a:extLst>
          </p:cNvPr>
          <p:cNvGrpSpPr>
            <a:grpSpLocks noChangeAspect="1"/>
          </p:cNvGrpSpPr>
          <p:nvPr/>
        </p:nvGrpSpPr>
        <p:grpSpPr>
          <a:xfrm>
            <a:off x="8351128" y="862551"/>
            <a:ext cx="1300899" cy="1300899"/>
            <a:chOff x="6787298" y="2507009"/>
            <a:chExt cx="1300899" cy="130089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47C4F4-D412-A631-51F9-93182290A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7298" y="2507009"/>
              <a:ext cx="1300899" cy="130089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DC4E135-F691-3C3B-3643-39413A189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72139" y="3240465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5DDFD4-66C4-2F4A-937F-9A945DAD1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37747" y="2653458"/>
              <a:ext cx="504000" cy="504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8115780-B94D-D97C-9C7A-AEBAED8A3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46154" y="3332188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B4327A2-C205-4D30-578A-18764B11D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9681" y="2752616"/>
              <a:ext cx="305683" cy="30568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4FD3619-D6BA-4311-9624-848AD98FF41A}"/>
              </a:ext>
            </a:extLst>
          </p:cNvPr>
          <p:cNvSpPr txBox="1"/>
          <p:nvPr/>
        </p:nvSpPr>
        <p:spPr>
          <a:xfrm>
            <a:off x="9115964" y="2374631"/>
            <a:ext cx="3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F1E23A-F1DF-D3AF-6E73-15A1486DC1A3}"/>
              </a:ext>
            </a:extLst>
          </p:cNvPr>
          <p:cNvSpPr txBox="1"/>
          <p:nvPr/>
        </p:nvSpPr>
        <p:spPr>
          <a:xfrm>
            <a:off x="8535127" y="2374631"/>
            <a:ext cx="3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4288F0-CB32-E7A0-772C-B0F62FCAFAED}"/>
              </a:ext>
            </a:extLst>
          </p:cNvPr>
          <p:cNvSpPr txBox="1"/>
          <p:nvPr/>
        </p:nvSpPr>
        <p:spPr>
          <a:xfrm>
            <a:off x="9109984" y="2945322"/>
            <a:ext cx="3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4BEA26-1B37-A70E-58F5-A551A8834A79}"/>
              </a:ext>
            </a:extLst>
          </p:cNvPr>
          <p:cNvSpPr txBox="1"/>
          <p:nvPr/>
        </p:nvSpPr>
        <p:spPr>
          <a:xfrm>
            <a:off x="8535127" y="2967409"/>
            <a:ext cx="30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D2D513-C50F-4654-EF33-ED8248FAF37B}"/>
              </a:ext>
            </a:extLst>
          </p:cNvPr>
          <p:cNvSpPr txBox="1"/>
          <p:nvPr/>
        </p:nvSpPr>
        <p:spPr>
          <a:xfrm>
            <a:off x="1475819" y="1150405"/>
            <a:ext cx="165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1      2      3      4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CB5177-8C4E-31EC-DE88-76B554849417}"/>
              </a:ext>
            </a:extLst>
          </p:cNvPr>
          <p:cNvSpPr txBox="1"/>
          <p:nvPr/>
        </p:nvSpPr>
        <p:spPr>
          <a:xfrm>
            <a:off x="1113106" y="2224393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A5A04E-3970-656B-B6C9-19267AA2E628}"/>
              </a:ext>
            </a:extLst>
          </p:cNvPr>
          <p:cNvSpPr txBox="1"/>
          <p:nvPr/>
        </p:nvSpPr>
        <p:spPr>
          <a:xfrm>
            <a:off x="1113106" y="1810120"/>
            <a:ext cx="40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F74F47-351F-7F2A-293C-71FD5F17B88A}"/>
              </a:ext>
            </a:extLst>
          </p:cNvPr>
          <p:cNvSpPr txBox="1"/>
          <p:nvPr/>
        </p:nvSpPr>
        <p:spPr>
          <a:xfrm>
            <a:off x="1114457" y="1452513"/>
            <a:ext cx="27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740972-EEF7-B1D9-A7D0-1B9E7E6E91A2}"/>
              </a:ext>
            </a:extLst>
          </p:cNvPr>
          <p:cNvSpPr txBox="1"/>
          <p:nvPr/>
        </p:nvSpPr>
        <p:spPr>
          <a:xfrm>
            <a:off x="1132675" y="2587838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9CA84CE-2FCC-D91C-0B99-F74B6CB018F4}"/>
              </a:ext>
            </a:extLst>
          </p:cNvPr>
          <p:cNvCxnSpPr/>
          <p:nvPr/>
        </p:nvCxnSpPr>
        <p:spPr>
          <a:xfrm>
            <a:off x="2089274" y="1687730"/>
            <a:ext cx="2062404" cy="536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F064C3-73C0-5D22-E0F1-DE64DDD76616}"/>
                  </a:ext>
                </a:extLst>
              </p:cNvPr>
              <p:cNvSpPr txBox="1"/>
              <p:nvPr/>
            </p:nvSpPr>
            <p:spPr>
              <a:xfrm>
                <a:off x="4282299" y="1900824"/>
                <a:ext cx="3176835" cy="467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𝐸𝑤𝑎𝑙𝑑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𝐵𝑢𝑐𝑘𝑖𝑛𝑔h𝑎𝑚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F064C3-73C0-5D22-E0F1-DE64DDD7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299" y="1900824"/>
                <a:ext cx="3176835" cy="467500"/>
              </a:xfrm>
              <a:prstGeom prst="rect">
                <a:avLst/>
              </a:prstGeom>
              <a:blipFill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Table 2">
            <a:extLst>
              <a:ext uri="{FF2B5EF4-FFF2-40B4-BE49-F238E27FC236}">
                <a16:creationId xmlns:a16="http://schemas.microsoft.com/office/drawing/2014/main" id="{FE2ED188-A906-48D7-B47E-921494FEC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19465"/>
              </p:ext>
            </p:extLst>
          </p:nvPr>
        </p:nvGraphicFramePr>
        <p:xfrm>
          <a:off x="930634" y="4793615"/>
          <a:ext cx="16538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470">
                  <a:extLst>
                    <a:ext uri="{9D8B030D-6E8A-4147-A177-3AD203B41FA5}">
                      <a16:colId xmlns:a16="http://schemas.microsoft.com/office/drawing/2014/main" val="333999300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1469884207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314682244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94509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0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2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83274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4603552-50A3-4B38-DC2F-F3D80E1A8CAE}"/>
              </a:ext>
            </a:extLst>
          </p:cNvPr>
          <p:cNvSpPr txBox="1"/>
          <p:nvPr/>
        </p:nvSpPr>
        <p:spPr>
          <a:xfrm>
            <a:off x="958915" y="4470210"/>
            <a:ext cx="165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     Al     N     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2AAC2E-406F-DCBB-37D8-3788F3F04A60}"/>
              </a:ext>
            </a:extLst>
          </p:cNvPr>
          <p:cNvSpPr txBox="1"/>
          <p:nvPr/>
        </p:nvSpPr>
        <p:spPr>
          <a:xfrm>
            <a:off x="596202" y="5544198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F5A025-074C-B741-9CD5-07C41DC16763}"/>
              </a:ext>
            </a:extLst>
          </p:cNvPr>
          <p:cNvSpPr txBox="1"/>
          <p:nvPr/>
        </p:nvSpPr>
        <p:spPr>
          <a:xfrm>
            <a:off x="596202" y="5129925"/>
            <a:ext cx="40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3F12DC-4444-F00D-6318-CEC866C12794}"/>
              </a:ext>
            </a:extLst>
          </p:cNvPr>
          <p:cNvSpPr txBox="1"/>
          <p:nvPr/>
        </p:nvSpPr>
        <p:spPr>
          <a:xfrm>
            <a:off x="558993" y="4783557"/>
            <a:ext cx="408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5776F68-251C-CDBC-2943-3C1676658073}"/>
              </a:ext>
            </a:extLst>
          </p:cNvPr>
          <p:cNvSpPr txBox="1"/>
          <p:nvPr/>
        </p:nvSpPr>
        <p:spPr>
          <a:xfrm>
            <a:off x="615771" y="5907643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2989058-AF00-3A96-49BA-DC48A5935D12}"/>
              </a:ext>
            </a:extLst>
          </p:cNvPr>
          <p:cNvCxnSpPr>
            <a:cxnSpLocks/>
          </p:cNvCxnSpPr>
          <p:nvPr/>
        </p:nvCxnSpPr>
        <p:spPr>
          <a:xfrm>
            <a:off x="1572370" y="5007535"/>
            <a:ext cx="1346576" cy="37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154214-1423-B88A-A729-E748F543B81B}"/>
                  </a:ext>
                </a:extLst>
              </p:cNvPr>
              <p:cNvSpPr txBox="1"/>
              <p:nvPr/>
            </p:nvSpPr>
            <p:spPr>
              <a:xfrm>
                <a:off x="3020677" y="5129925"/>
                <a:ext cx="828817" cy="380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𝐴𝑙𝑁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7154214-1423-B88A-A729-E748F543B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77" y="5129925"/>
                <a:ext cx="828817" cy="38029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7081105-5F09-58B7-CE86-6AD8AE700A51}"/>
              </a:ext>
            </a:extLst>
          </p:cNvPr>
          <p:cNvSpPr txBox="1"/>
          <p:nvPr/>
        </p:nvSpPr>
        <p:spPr>
          <a:xfrm>
            <a:off x="3322862" y="3489550"/>
            <a:ext cx="8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AlGaN</a:t>
            </a:r>
            <a:endParaRPr lang="en-US" dirty="0"/>
          </a:p>
        </p:txBody>
      </p:sp>
      <p:graphicFrame>
        <p:nvGraphicFramePr>
          <p:cNvPr id="70" name="Table 2">
            <a:extLst>
              <a:ext uri="{FF2B5EF4-FFF2-40B4-BE49-F238E27FC236}">
                <a16:creationId xmlns:a16="http://schemas.microsoft.com/office/drawing/2014/main" id="{7477BFE7-ABB5-D697-B5E4-1D27B172E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01270"/>
              </p:ext>
            </p:extLst>
          </p:nvPr>
        </p:nvGraphicFramePr>
        <p:xfrm>
          <a:off x="4731206" y="4795185"/>
          <a:ext cx="16538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470">
                  <a:extLst>
                    <a:ext uri="{9D8B030D-6E8A-4147-A177-3AD203B41FA5}">
                      <a16:colId xmlns:a16="http://schemas.microsoft.com/office/drawing/2014/main" val="333999300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1469884207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3146822442"/>
                    </a:ext>
                  </a:extLst>
                </a:gridCol>
                <a:gridCol w="413470">
                  <a:extLst>
                    <a:ext uri="{9D8B030D-6E8A-4147-A177-3AD203B41FA5}">
                      <a16:colId xmlns:a16="http://schemas.microsoft.com/office/drawing/2014/main" val="945093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8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808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02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18327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CEE99EB4-47D0-77B8-2E88-0DF1D37CEFD2}"/>
              </a:ext>
            </a:extLst>
          </p:cNvPr>
          <p:cNvSpPr txBox="1"/>
          <p:nvPr/>
        </p:nvSpPr>
        <p:spPr>
          <a:xfrm>
            <a:off x="4759487" y="4471780"/>
            <a:ext cx="165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   Ga    N     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F614E6-B07E-8016-DD8D-5377ACC3D31A}"/>
              </a:ext>
            </a:extLst>
          </p:cNvPr>
          <p:cNvSpPr txBox="1"/>
          <p:nvPr/>
        </p:nvSpPr>
        <p:spPr>
          <a:xfrm>
            <a:off x="4396774" y="5545768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3FB192-D94A-D9AB-016F-653CA1AA0948}"/>
              </a:ext>
            </a:extLst>
          </p:cNvPr>
          <p:cNvSpPr txBox="1"/>
          <p:nvPr/>
        </p:nvSpPr>
        <p:spPr>
          <a:xfrm>
            <a:off x="4304806" y="5178820"/>
            <a:ext cx="51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1FE42F-05EC-D319-DDCF-3E6B0D5B7448}"/>
              </a:ext>
            </a:extLst>
          </p:cNvPr>
          <p:cNvSpPr txBox="1"/>
          <p:nvPr/>
        </p:nvSpPr>
        <p:spPr>
          <a:xfrm>
            <a:off x="4309893" y="4812061"/>
            <a:ext cx="486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C08EAF-DE93-160E-DFA3-1EF26505F2E9}"/>
              </a:ext>
            </a:extLst>
          </p:cNvPr>
          <p:cNvSpPr txBox="1"/>
          <p:nvPr/>
        </p:nvSpPr>
        <p:spPr>
          <a:xfrm>
            <a:off x="4416343" y="5909213"/>
            <a:ext cx="30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D803D-EEA9-3C2C-DA12-18AD7EB5C95F}"/>
              </a:ext>
            </a:extLst>
          </p:cNvPr>
          <p:cNvCxnSpPr>
            <a:cxnSpLocks/>
          </p:cNvCxnSpPr>
          <p:nvPr/>
        </p:nvCxnSpPr>
        <p:spPr>
          <a:xfrm>
            <a:off x="5372942" y="5009105"/>
            <a:ext cx="1346576" cy="376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D16CD5-81C6-CF04-37D3-85FCB3F9DADC}"/>
                  </a:ext>
                </a:extLst>
              </p:cNvPr>
              <p:cNvSpPr txBox="1"/>
              <p:nvPr/>
            </p:nvSpPr>
            <p:spPr>
              <a:xfrm>
                <a:off x="6821249" y="5131495"/>
                <a:ext cx="828817" cy="376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D16CD5-81C6-CF04-37D3-85FCB3F9D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249" y="5131495"/>
                <a:ext cx="828817" cy="376578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2E47F8-EAF1-B703-A4BF-C29966A37350}"/>
                  </a:ext>
                </a:extLst>
              </p:cNvPr>
              <p:cNvSpPr txBox="1"/>
              <p:nvPr/>
            </p:nvSpPr>
            <p:spPr>
              <a:xfrm>
                <a:off x="8641381" y="5259932"/>
                <a:ext cx="2149959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𝐺𝑎𝑁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𝐴𝑙𝑁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2E47F8-EAF1-B703-A4BF-C29966A37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381" y="5259932"/>
                <a:ext cx="2149959" cy="374270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2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7D7793-AF9A-AF41-F549-BF5A6CE62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24" b="6783"/>
          <a:stretch/>
        </p:blipFill>
        <p:spPr>
          <a:xfrm>
            <a:off x="1168923" y="1179660"/>
            <a:ext cx="3740739" cy="4498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CDE574-676B-DFE7-6BA6-F999F61FA121}"/>
              </a:ext>
            </a:extLst>
          </p:cNvPr>
          <p:cNvSpPr txBox="1"/>
          <p:nvPr/>
        </p:nvSpPr>
        <p:spPr>
          <a:xfrm>
            <a:off x="6111984" y="810328"/>
            <a:ext cx="35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  Mn   …      Li      Li      …      O      O  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C32585B-6A00-3DB8-3F24-42D7A3DC7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27277"/>
              </p:ext>
            </p:extLst>
          </p:nvPr>
        </p:nvGraphicFramePr>
        <p:xfrm>
          <a:off x="6111984" y="1179660"/>
          <a:ext cx="3571192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399">
                  <a:extLst>
                    <a:ext uri="{9D8B030D-6E8A-4147-A177-3AD203B41FA5}">
                      <a16:colId xmlns:a16="http://schemas.microsoft.com/office/drawing/2014/main" val="570168722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1332623581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2846046410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3450241112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1311272578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1172273660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1447033881"/>
                    </a:ext>
                  </a:extLst>
                </a:gridCol>
                <a:gridCol w="446399">
                  <a:extLst>
                    <a:ext uri="{9D8B030D-6E8A-4147-A177-3AD203B41FA5}">
                      <a16:colId xmlns:a16="http://schemas.microsoft.com/office/drawing/2014/main" val="643272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450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63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0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5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7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46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82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A32B46-3351-750F-B594-27B6308F5D65}"/>
              </a:ext>
            </a:extLst>
          </p:cNvPr>
          <p:cNvSpPr txBox="1"/>
          <p:nvPr/>
        </p:nvSpPr>
        <p:spPr>
          <a:xfrm>
            <a:off x="5628654" y="1210518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154C6-2BBB-EEA1-F3CC-4B6599D0CDFF}"/>
              </a:ext>
            </a:extLst>
          </p:cNvPr>
          <p:cNvSpPr txBox="1"/>
          <p:nvPr/>
        </p:nvSpPr>
        <p:spPr>
          <a:xfrm>
            <a:off x="5628653" y="1566943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822B1-91D7-B3BF-F63C-FABF862CBE49}"/>
              </a:ext>
            </a:extLst>
          </p:cNvPr>
          <p:cNvSpPr txBox="1"/>
          <p:nvPr/>
        </p:nvSpPr>
        <p:spPr>
          <a:xfrm>
            <a:off x="5626072" y="1906796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8F615-D394-6CFF-0C5E-E34F30AA62B7}"/>
              </a:ext>
            </a:extLst>
          </p:cNvPr>
          <p:cNvSpPr txBox="1"/>
          <p:nvPr/>
        </p:nvSpPr>
        <p:spPr>
          <a:xfrm>
            <a:off x="5692441" y="2304630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E002A0-47DE-C946-0840-813B74BFC701}"/>
              </a:ext>
            </a:extLst>
          </p:cNvPr>
          <p:cNvSpPr txBox="1"/>
          <p:nvPr/>
        </p:nvSpPr>
        <p:spPr>
          <a:xfrm>
            <a:off x="5682721" y="2674638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F8D595-DBEC-E986-757F-306CBB09BF21}"/>
              </a:ext>
            </a:extLst>
          </p:cNvPr>
          <p:cNvSpPr txBox="1"/>
          <p:nvPr/>
        </p:nvSpPr>
        <p:spPr>
          <a:xfrm>
            <a:off x="5702162" y="3030748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0D127E-1991-4E93-9D52-DC2430C2DA2D}"/>
              </a:ext>
            </a:extLst>
          </p:cNvPr>
          <p:cNvSpPr txBox="1"/>
          <p:nvPr/>
        </p:nvSpPr>
        <p:spPr>
          <a:xfrm>
            <a:off x="5710255" y="3444699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3F62A-4724-953B-6984-22F5204C6145}"/>
              </a:ext>
            </a:extLst>
          </p:cNvPr>
          <p:cNvSpPr txBox="1"/>
          <p:nvPr/>
        </p:nvSpPr>
        <p:spPr>
          <a:xfrm>
            <a:off x="5735115" y="3787363"/>
            <a:ext cx="59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5D315C7-3464-908E-A135-90B8B5C5DC69}"/>
              </a:ext>
            </a:extLst>
          </p:cNvPr>
          <p:cNvSpPr/>
          <p:nvPr/>
        </p:nvSpPr>
        <p:spPr>
          <a:xfrm rot="5400000">
            <a:off x="7812463" y="4004308"/>
            <a:ext cx="201635" cy="821173"/>
          </a:xfrm>
          <a:prstGeom prst="rightBrace">
            <a:avLst>
              <a:gd name="adj1" fmla="val 8333"/>
              <a:gd name="adj2" fmla="val 515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C2299-E509-6C43-DF3B-A572C07261F3}"/>
              </a:ext>
            </a:extLst>
          </p:cNvPr>
          <p:cNvSpPr txBox="1"/>
          <p:nvPr/>
        </p:nvSpPr>
        <p:spPr>
          <a:xfrm>
            <a:off x="7626284" y="4515712"/>
            <a:ext cx="69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21D4967-CC36-EF4C-1A8E-6C23B9BB578B}"/>
              </a:ext>
            </a:extLst>
          </p:cNvPr>
          <p:cNvSpPr/>
          <p:nvPr/>
        </p:nvSpPr>
        <p:spPr>
          <a:xfrm rot="5400000">
            <a:off x="6534170" y="4004308"/>
            <a:ext cx="201635" cy="821173"/>
          </a:xfrm>
          <a:prstGeom prst="rightBrace">
            <a:avLst>
              <a:gd name="adj1" fmla="val 8333"/>
              <a:gd name="adj2" fmla="val 515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EA9A05-6E5F-6691-9087-9157702B1BE6}"/>
              </a:ext>
            </a:extLst>
          </p:cNvPr>
          <p:cNvSpPr txBox="1"/>
          <p:nvPr/>
        </p:nvSpPr>
        <p:spPr>
          <a:xfrm>
            <a:off x="6300491" y="4489044"/>
            <a:ext cx="82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Fixed lattice points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E3085-9F03-7D56-209E-6FDD216A0258}"/>
              </a:ext>
            </a:extLst>
          </p:cNvPr>
          <p:cNvSpPr txBox="1"/>
          <p:nvPr/>
        </p:nvSpPr>
        <p:spPr>
          <a:xfrm>
            <a:off x="8828487" y="4515712"/>
            <a:ext cx="93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Smart remove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10B15EC-4A38-A557-1821-C28F6246A0E8}"/>
              </a:ext>
            </a:extLst>
          </p:cNvPr>
          <p:cNvSpPr/>
          <p:nvPr/>
        </p:nvSpPr>
        <p:spPr>
          <a:xfrm rot="5400000">
            <a:off x="9109609" y="3977640"/>
            <a:ext cx="201635" cy="821173"/>
          </a:xfrm>
          <a:prstGeom prst="rightBrace">
            <a:avLst>
              <a:gd name="adj1" fmla="val 8333"/>
              <a:gd name="adj2" fmla="val 515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8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E9D9-8639-E75B-66FC-210011A3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by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71CD-4F73-2374-31AE-91DCE0305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structural model (lattice points/grid)</a:t>
                </a:r>
              </a:p>
              <a:p>
                <a:r>
                  <a:rPr lang="en-US" dirty="0"/>
                  <a:t>Build the Ewald matrix (no charges)</a:t>
                </a:r>
              </a:p>
              <a:p>
                <a:r>
                  <a:rPr lang="en-US" dirty="0"/>
                  <a:t>Build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dirty="0"/>
                  <a:t> matrices</a:t>
                </a:r>
              </a:p>
              <a:p>
                <a:pPr lvl="1"/>
                <a:r>
                  <a:rPr lang="en-US" dirty="0"/>
                  <a:t>Build the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matrix</a:t>
                </a:r>
              </a:p>
              <a:p>
                <a:r>
                  <a:rPr lang="en-US" dirty="0"/>
                  <a:t>Build random binary vectors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 the energies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𝑇𝑂𝑇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GB" b="0" dirty="0"/>
              </a:p>
              <a:p>
                <a:r>
                  <a:rPr lang="en-US" dirty="0"/>
                  <a:t>Geometry relax the lowest energy structures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71CD-4F73-2374-31AE-91DCE0305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5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42BE-29AA-58D4-AA96-2B9E74C4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57474-363E-2C1B-D547-CE0C60A5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grid size and ways of building it</a:t>
            </a:r>
          </a:p>
          <a:p>
            <a:r>
              <a:rPr lang="en-US" dirty="0"/>
              <a:t>Do the QUBO low energy structures correspond to the relaxed </a:t>
            </a:r>
            <a:r>
              <a:rPr lang="en-US"/>
              <a:t>ones?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0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137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 2013 - 2022</vt:lpstr>
      <vt:lpstr>PowerPoint Presentation</vt:lpstr>
      <vt:lpstr>PowerPoint Presentation</vt:lpstr>
      <vt:lpstr>PowerPoint Presentation</vt:lpstr>
      <vt:lpstr>Step by step</vt:lpstr>
      <vt:lpstr>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Bruno Camino</dc:creator>
  <cp:lastModifiedBy>Bruno Camino</cp:lastModifiedBy>
  <cp:revision>5</cp:revision>
  <dcterms:created xsi:type="dcterms:W3CDTF">2025-03-31T16:13:34Z</dcterms:created>
  <dcterms:modified xsi:type="dcterms:W3CDTF">2025-04-01T09:00:07Z</dcterms:modified>
</cp:coreProperties>
</file>