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33" Type="http://schemas.openxmlformats.org/officeDocument/2006/relationships/font" Target="fonts/Oswald-regular.fntdata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swal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cdfcc2292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cdfcc2292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Schrager and Dr. Sadowski conducted a research study on how organized necessary tasks affects an individual’s productivity level.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ce16588d4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ce16588d4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study utilized Stephen Covey’s </a:t>
            </a: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7 Habits of Highly Effective People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organize and prioritize tasks.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ce16588d4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ce16588d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ce16588d4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ce16588d4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Todoist is another task </a:t>
            </a:r>
            <a:r>
              <a:rPr lang="en"/>
              <a:t>organization</a:t>
            </a:r>
            <a:r>
              <a:rPr lang="en"/>
              <a:t> app that allows for users to input </a:t>
            </a:r>
            <a:r>
              <a:rPr lang="en"/>
              <a:t>tasks to track them. This app offers a calendar feature that showcases all the due tasks on a calendar. In addition one feature this app has that Task Buddy doesn’t is a team feature that allows users to collaborate with team members to track all tasks for a project. Although this is an effective to do list application, Task Buddy’s prioritization feature allows to further the Zeigarnik effect by allowing for maximum organization.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cdfcc228f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cdfcc228f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cdfcc228f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cdfcc228f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cdfcc228f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2cdfcc228f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cdfcc2292d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cdfcc2292d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cdfcc2292d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cdfcc2292d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cdfcc228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2cdfcc228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cdfcc228f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cdfcc228f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ce16588d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ce16588d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ce38aded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ce38aded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ce38aded9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ce38aded9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ce38aded9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ce38aded9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cdfcc228f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cdfcc228f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ce38aded9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ce38aded9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cdfcc228f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cdfcc228f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ce57f20b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ce57f20b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3"/>
          <p:cNvSpPr txBox="1"/>
          <p:nvPr>
            <p:ph idx="2" type="title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/>
          <p:nvPr>
            <p:ph hasCustomPrompt="1" idx="3" type="title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/>
          <p:nvPr>
            <p:ph hasCustomPrompt="1" idx="4" type="title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6" type="subTitle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7" type="subTitle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9" name="Google Shape;169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" name="Google Shape;174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idx="4" type="subTitle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5" type="subTitle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6" type="subTitle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5" name="Google Shape;215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9" name="Google Shape;239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idx="1" type="subTitle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3" type="subTitle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1"/>
          <p:cNvSpPr txBox="1"/>
          <p:nvPr>
            <p:ph idx="5" type="subTitle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1"/>
          <p:cNvSpPr txBox="1"/>
          <p:nvPr>
            <p:ph idx="7" type="subTitle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1"/>
          <p:cNvSpPr txBox="1"/>
          <p:nvPr>
            <p:ph idx="9" type="subTitle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1"/>
          <p:cNvSpPr txBox="1"/>
          <p:nvPr>
            <p:ph idx="14" type="subTitle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2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9" name="Google Shape;429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www.ncbi.nlm.nih.gov/pmc/articles/PMC4763375/#:~:text=The%20so-called%20%E2%80%9CZeigarnik%20Effect%E2%80%9D%20demonstrated%20that%20the%20act,cross%20off%20the%20first%20thing%20on%20their%20list.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pewresearch.org/social-trends/2023/03/30/how-americans-view-their-jobs/" TargetMode="External"/><Relationship Id="rId4" Type="http://schemas.openxmlformats.org/officeDocument/2006/relationships/hyperlink" Target="https://www.statista.com/chart/6177/stress-is-biggest-threat-to-workplace-health/" TargetMode="External"/><Relationship Id="rId5" Type="http://schemas.openxmlformats.org/officeDocument/2006/relationships/hyperlink" Target="https://clockify.me/time-management-statistic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 txBox="1"/>
          <p:nvPr>
            <p:ph type="ctrTitle"/>
          </p:nvPr>
        </p:nvSpPr>
        <p:spPr>
          <a:xfrm>
            <a:off x="624375" y="1191126"/>
            <a:ext cx="4079700" cy="18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Task Titans-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Buddy</a:t>
            </a:r>
            <a:endParaRPr/>
          </a:p>
        </p:txBody>
      </p:sp>
      <p:sp>
        <p:nvSpPr>
          <p:cNvPr id="474" name="Google Shape;474;p25"/>
          <p:cNvSpPr txBox="1"/>
          <p:nvPr>
            <p:ph idx="1" type="subTitle"/>
          </p:nvPr>
        </p:nvSpPr>
        <p:spPr>
          <a:xfrm>
            <a:off x="720000" y="3124254"/>
            <a:ext cx="28923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Christina Casey, Matt Lorenzo, Emily Knoll, Katelyn Crumpacker, Brooke Ritter</a:t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58273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60364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5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5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5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5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5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5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5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5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5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5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67921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61160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74918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76466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79168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49925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49925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5098380" y="14042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51685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53710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52743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55216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51970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51970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59317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57404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55501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53588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51970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71060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53548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53548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61108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66613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68893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76020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76020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76623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77104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5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5"/>
          <p:cNvSpPr/>
          <p:nvPr/>
        </p:nvSpPr>
        <p:spPr>
          <a:xfrm>
            <a:off x="77104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78031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78031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78005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82457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77104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77104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77104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77104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82877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82877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82877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83349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83716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84425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3716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89025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84486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745" name="Google Shape;745;p34"/>
          <p:cNvSpPr txBox="1"/>
          <p:nvPr>
            <p:ph idx="1" type="body"/>
          </p:nvPr>
        </p:nvSpPr>
        <p:spPr>
          <a:xfrm>
            <a:off x="720000" y="1104850"/>
            <a:ext cx="45273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Why Keep Organized?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“Zeigarnik Effect” describes how planning a “to-do” list reduces stress on the brain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study conducted by Dr. Sarina Schrager and Dr. Elizabeth Sadowski reviewed the effect of organization on productivity</a:t>
            </a:r>
            <a:endParaRPr sz="1800"/>
          </a:p>
        </p:txBody>
      </p:sp>
      <p:pic>
        <p:nvPicPr>
          <p:cNvPr id="746" name="Google Shape;7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525" y="1112700"/>
            <a:ext cx="2484649" cy="2484649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34"/>
          <p:cNvSpPr txBox="1"/>
          <p:nvPr>
            <p:ph idx="1" type="body"/>
          </p:nvPr>
        </p:nvSpPr>
        <p:spPr>
          <a:xfrm>
            <a:off x="5658900" y="4102225"/>
            <a:ext cx="34851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https://www.ncbi.nlm.nih.gov/pmc/articles/PMC4763375/#:~:text=The%20so-called%20%E2%80%9CZeigarnik%20Effect%E2%80%9D%20demonstrated%20that%20the%20act,cross%20off%20the%20first%20thing%20on%20their%20list.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"/>
          <p:cNvSpPr txBox="1"/>
          <p:nvPr>
            <p:ph idx="1" type="body"/>
          </p:nvPr>
        </p:nvSpPr>
        <p:spPr>
          <a:xfrm>
            <a:off x="4572000" y="540000"/>
            <a:ext cx="3852000" cy="3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Steps:</a:t>
            </a:r>
            <a:endParaRPr b="1" sz="2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Determine whether you say “yes” or “no” to a task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Make </a:t>
            </a:r>
            <a:r>
              <a:rPr lang="en" sz="1800"/>
              <a:t>everything</a:t>
            </a:r>
            <a:r>
              <a:rPr lang="en" sz="1800"/>
              <a:t> count twice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Develop techniques to minimize distractions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Prioritize the tasks on the “to-do” list</a:t>
            </a:r>
            <a:endParaRPr sz="1800"/>
          </a:p>
        </p:txBody>
      </p:sp>
      <p:pic>
        <p:nvPicPr>
          <p:cNvPr id="753" name="Google Shape;7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00" y="614375"/>
            <a:ext cx="4267200" cy="3559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the study show?</a:t>
            </a:r>
            <a:endParaRPr/>
          </a:p>
        </p:txBody>
      </p:sp>
      <p:sp>
        <p:nvSpPr>
          <p:cNvPr id="759" name="Google Shape;759;p36"/>
          <p:cNvSpPr txBox="1"/>
          <p:nvPr>
            <p:ph idx="1" type="body"/>
          </p:nvPr>
        </p:nvSpPr>
        <p:spPr>
          <a:xfrm>
            <a:off x="720000" y="1104850"/>
            <a:ext cx="39558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study concluded that organizing “to-do” list tasks helps prioritize the tasks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structure of prioritizing tasks reduces stress on the brain enabling for more productive work</a:t>
            </a:r>
            <a:endParaRPr sz="1800"/>
          </a:p>
        </p:txBody>
      </p:sp>
      <p:pic>
        <p:nvPicPr>
          <p:cNvPr id="760" name="Google Shape;7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050" y="1051775"/>
            <a:ext cx="3039950" cy="30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7"/>
          <p:cNvSpPr txBox="1"/>
          <p:nvPr>
            <p:ph type="title"/>
          </p:nvPr>
        </p:nvSpPr>
        <p:spPr>
          <a:xfrm>
            <a:off x="720000" y="387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Buddy: How it’s Different from Other Task Apps</a:t>
            </a:r>
            <a:endParaRPr/>
          </a:p>
        </p:txBody>
      </p:sp>
      <p:sp>
        <p:nvSpPr>
          <p:cNvPr id="766" name="Google Shape;766;p37"/>
          <p:cNvSpPr txBox="1"/>
          <p:nvPr>
            <p:ph idx="1" type="body"/>
          </p:nvPr>
        </p:nvSpPr>
        <p:spPr>
          <a:xfrm>
            <a:off x="765300" y="1230275"/>
            <a:ext cx="35298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Task Buddy:</a:t>
            </a:r>
            <a:endParaRPr sz="1800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Allows for task prioritization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Detailed tasks with reminders, descriptions, and deadlines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 task can have multiple components or sub tasks</a:t>
            </a:r>
            <a:endParaRPr sz="1800"/>
          </a:p>
        </p:txBody>
      </p:sp>
      <p:sp>
        <p:nvSpPr>
          <p:cNvPr id="767" name="Google Shape;767;p37"/>
          <p:cNvSpPr txBox="1"/>
          <p:nvPr>
            <p:ph idx="1" type="body"/>
          </p:nvPr>
        </p:nvSpPr>
        <p:spPr>
          <a:xfrm>
            <a:off x="4935475" y="1230275"/>
            <a:ext cx="39558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Todoist</a:t>
            </a:r>
            <a:r>
              <a:rPr lang="en" sz="1800" u="sng"/>
              <a:t>:</a:t>
            </a:r>
            <a:endParaRPr sz="1800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Allows for teams to have one platform for tasks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Task title and due date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Calendar feature showcasing all tasks</a:t>
            </a:r>
            <a:endParaRPr sz="1800"/>
          </a:p>
        </p:txBody>
      </p:sp>
      <p:sp>
        <p:nvSpPr>
          <p:cNvPr id="768" name="Google Shape;768;p37"/>
          <p:cNvSpPr txBox="1"/>
          <p:nvPr>
            <p:ph idx="1" type="body"/>
          </p:nvPr>
        </p:nvSpPr>
        <p:spPr>
          <a:xfrm>
            <a:off x="3909900" y="2397425"/>
            <a:ext cx="13242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VS</a:t>
            </a:r>
            <a:endParaRPr sz="2200"/>
          </a:p>
        </p:txBody>
      </p:sp>
      <p:pic>
        <p:nvPicPr>
          <p:cNvPr id="769" name="Google Shape;7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088" y="3627242"/>
            <a:ext cx="3226917" cy="9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8"/>
          <p:cNvSpPr txBox="1"/>
          <p:nvPr>
            <p:ph idx="1" type="subTitle"/>
          </p:nvPr>
        </p:nvSpPr>
        <p:spPr>
          <a:xfrm>
            <a:off x="720100" y="2520700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Development</a:t>
            </a:r>
            <a:endParaRPr/>
          </a:p>
        </p:txBody>
      </p:sp>
      <p:sp>
        <p:nvSpPr>
          <p:cNvPr id="775" name="Google Shape;775;p3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Used</a:t>
            </a:r>
            <a:endParaRPr/>
          </a:p>
        </p:txBody>
      </p:sp>
      <p:sp>
        <p:nvSpPr>
          <p:cNvPr id="776" name="Google Shape;776;p38"/>
          <p:cNvSpPr txBox="1"/>
          <p:nvPr>
            <p:ph idx="2" type="title"/>
          </p:nvPr>
        </p:nvSpPr>
        <p:spPr>
          <a:xfrm>
            <a:off x="1329700" y="1921463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777" name="Google Shape;777;p38"/>
          <p:cNvSpPr txBox="1"/>
          <p:nvPr>
            <p:ph idx="3" type="subTitle"/>
          </p:nvPr>
        </p:nvSpPr>
        <p:spPr>
          <a:xfrm>
            <a:off x="771850" y="3119927"/>
            <a:ext cx="23169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Flexibility of this method allowed us to adapt and </a:t>
            </a:r>
            <a:r>
              <a:rPr lang="en"/>
              <a:t>change</a:t>
            </a:r>
            <a:r>
              <a:rPr lang="en"/>
              <a:t> our design often</a:t>
            </a:r>
            <a:endParaRPr/>
          </a:p>
        </p:txBody>
      </p:sp>
      <p:sp>
        <p:nvSpPr>
          <p:cNvPr id="778" name="Google Shape;778;p38"/>
          <p:cNvSpPr txBox="1"/>
          <p:nvPr>
            <p:ph idx="4" type="subTitle"/>
          </p:nvPr>
        </p:nvSpPr>
        <p:spPr>
          <a:xfrm>
            <a:off x="3413750" y="2520700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Unit Testing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79" name="Google Shape;779;p38"/>
          <p:cNvSpPr txBox="1"/>
          <p:nvPr>
            <p:ph idx="5" type="title"/>
          </p:nvPr>
        </p:nvSpPr>
        <p:spPr>
          <a:xfrm>
            <a:off x="4022950" y="1921463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0" name="Google Shape;780;p38"/>
          <p:cNvSpPr txBox="1"/>
          <p:nvPr>
            <p:ph idx="6" type="subTitle"/>
          </p:nvPr>
        </p:nvSpPr>
        <p:spPr>
          <a:xfrm>
            <a:off x="3352175" y="3119925"/>
            <a:ext cx="2454300" cy="11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allowed us to ensure that different parts of the design would work well before bringing everything together</a:t>
            </a:r>
            <a:endParaRPr/>
          </a:p>
        </p:txBody>
      </p:sp>
      <p:sp>
        <p:nvSpPr>
          <p:cNvPr id="781" name="Google Shape;781;p38"/>
          <p:cNvSpPr txBox="1"/>
          <p:nvPr>
            <p:ph idx="7" type="subTitle"/>
          </p:nvPr>
        </p:nvSpPr>
        <p:spPr>
          <a:xfrm>
            <a:off x="6107100" y="2520700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CI/CD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2" name="Google Shape;782;p38"/>
          <p:cNvSpPr txBox="1"/>
          <p:nvPr>
            <p:ph idx="8" type="title"/>
          </p:nvPr>
        </p:nvSpPr>
        <p:spPr>
          <a:xfrm>
            <a:off x="6716200" y="1921463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3.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3" name="Google Shape;783;p38"/>
          <p:cNvSpPr txBox="1"/>
          <p:nvPr>
            <p:ph idx="9" type="subTitle"/>
          </p:nvPr>
        </p:nvSpPr>
        <p:spPr>
          <a:xfrm>
            <a:off x="6107100" y="3119938"/>
            <a:ext cx="23169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enables faster and more frequent releases which allows us to put out new features and updates to users more quickly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789" name="Google Shape;789;p39"/>
          <p:cNvSpPr txBox="1"/>
          <p:nvPr>
            <p:ph idx="1" type="body"/>
          </p:nvPr>
        </p:nvSpPr>
        <p:spPr>
          <a:xfrm>
            <a:off x="720000" y="1184425"/>
            <a:ext cx="78906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Collaborative features</a:t>
            </a:r>
            <a:r>
              <a:rPr lang="en" sz="1700"/>
              <a:t>: share to-do lists or assign tasks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Analytics and Insights</a:t>
            </a:r>
            <a:r>
              <a:rPr lang="en" sz="1700"/>
              <a:t>: provide users with insights and analytics about their productivity and task completion rates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Integrate with other services</a:t>
            </a:r>
            <a:r>
              <a:rPr lang="en" sz="1700"/>
              <a:t>: integrate with other applications such as calendars, email clients, and project management tools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Account Creation</a:t>
            </a:r>
            <a:endParaRPr/>
          </a:p>
        </p:txBody>
      </p:sp>
      <p:pic>
        <p:nvPicPr>
          <p:cNvPr id="795" name="Google Shape;7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788" y="1227375"/>
            <a:ext cx="6558435" cy="3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Task Creation</a:t>
            </a:r>
            <a:endParaRPr/>
          </a:p>
        </p:txBody>
      </p:sp>
      <p:pic>
        <p:nvPicPr>
          <p:cNvPr id="801" name="Google Shape;8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075" y="1180225"/>
            <a:ext cx="6551859" cy="372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Task Deletion</a:t>
            </a:r>
            <a:endParaRPr/>
          </a:p>
        </p:txBody>
      </p:sp>
      <p:pic>
        <p:nvPicPr>
          <p:cNvPr id="807" name="Google Shape;8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88" y="1112700"/>
            <a:ext cx="8704017" cy="3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3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Thank You!</a:t>
            </a:r>
            <a:endParaRPr b="1"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63" name="Google Shape;663;p26"/>
          <p:cNvSpPr txBox="1"/>
          <p:nvPr>
            <p:ph idx="1" type="body"/>
          </p:nvPr>
        </p:nvSpPr>
        <p:spPr>
          <a:xfrm>
            <a:off x="241775" y="1065200"/>
            <a:ext cx="5234700" cy="3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Life is busy - How can we manage tasks efficiently?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stress &amp; overwhelming workload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poor time management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scattered to-do lists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scattered calendars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lack of prioritization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lack of organization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lack of accountability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procrastination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insufficient resources!</a:t>
            </a:r>
            <a:endParaRPr sz="1700"/>
          </a:p>
        </p:txBody>
      </p:sp>
      <p:grpSp>
        <p:nvGrpSpPr>
          <p:cNvPr id="664" name="Google Shape;664;p26"/>
          <p:cNvGrpSpPr/>
          <p:nvPr/>
        </p:nvGrpSpPr>
        <p:grpSpPr>
          <a:xfrm>
            <a:off x="5822372" y="1014295"/>
            <a:ext cx="796978" cy="801698"/>
            <a:chOff x="5053900" y="2021500"/>
            <a:chExt cx="483750" cy="483125"/>
          </a:xfrm>
        </p:grpSpPr>
        <p:sp>
          <p:nvSpPr>
            <p:cNvPr id="665" name="Google Shape;665;p26"/>
            <p:cNvSpPr/>
            <p:nvPr/>
          </p:nvSpPr>
          <p:spPr>
            <a:xfrm>
              <a:off x="5281350" y="2078100"/>
              <a:ext cx="127375" cy="127350"/>
            </a:xfrm>
            <a:custGeom>
              <a:rect b="b" l="l" r="r" t="t"/>
              <a:pathLst>
                <a:path extrusionOk="0" h="5094" w="5095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5118000" y="2021500"/>
              <a:ext cx="368700" cy="483125"/>
            </a:xfrm>
            <a:custGeom>
              <a:rect b="b" l="l" r="r" t="t"/>
              <a:pathLst>
                <a:path extrusionOk="0" h="19325" w="14748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50539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5056850" y="2096550"/>
              <a:ext cx="50750" cy="48025"/>
            </a:xfrm>
            <a:custGeom>
              <a:rect b="b" l="l" r="r" t="t"/>
              <a:pathLst>
                <a:path extrusionOk="0" h="1921" w="203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5056400" y="2266400"/>
              <a:ext cx="51200" cy="48350"/>
            </a:xfrm>
            <a:custGeom>
              <a:rect b="b" l="l" r="r" t="t"/>
              <a:pathLst>
                <a:path extrusionOk="0" h="1934" w="2048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54804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5479800" y="209655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5483350" y="226640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3" name="Google Shape;673;p26"/>
          <p:cNvGrpSpPr/>
          <p:nvPr/>
        </p:nvGrpSpPr>
        <p:grpSpPr>
          <a:xfrm>
            <a:off x="6619332" y="2956445"/>
            <a:ext cx="725370" cy="754409"/>
            <a:chOff x="2079300" y="4399325"/>
            <a:chExt cx="489850" cy="483100"/>
          </a:xfrm>
        </p:grpSpPr>
        <p:sp>
          <p:nvSpPr>
            <p:cNvPr id="674" name="Google Shape;674;p26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6" name="Google Shape;676;p26"/>
          <p:cNvGrpSpPr/>
          <p:nvPr/>
        </p:nvGrpSpPr>
        <p:grpSpPr>
          <a:xfrm>
            <a:off x="5534549" y="2093116"/>
            <a:ext cx="677361" cy="708681"/>
            <a:chOff x="-48237000" y="2342650"/>
            <a:chExt cx="256800" cy="300225"/>
          </a:xfrm>
        </p:grpSpPr>
        <p:sp>
          <p:nvSpPr>
            <p:cNvPr id="677" name="Google Shape;677;p26"/>
            <p:cNvSpPr/>
            <p:nvPr/>
          </p:nvSpPr>
          <p:spPr>
            <a:xfrm>
              <a:off x="-48237000" y="2342650"/>
              <a:ext cx="256800" cy="300225"/>
            </a:xfrm>
            <a:custGeom>
              <a:rect b="b" l="l" r="r" t="t"/>
              <a:pathLst>
                <a:path extrusionOk="0" h="12009" w="10272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-48195250" y="2377425"/>
              <a:ext cx="144150" cy="140225"/>
            </a:xfrm>
            <a:custGeom>
              <a:rect b="b" l="l" r="r" t="t"/>
              <a:pathLst>
                <a:path extrusionOk="0" h="5609" w="5766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-48150350" y="2422325"/>
              <a:ext cx="52775" cy="52800"/>
            </a:xfrm>
            <a:custGeom>
              <a:rect b="b" l="l" r="r" t="t"/>
              <a:pathLst>
                <a:path extrusionOk="0" h="2112" w="2111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26"/>
          <p:cNvSpPr/>
          <p:nvPr/>
        </p:nvSpPr>
        <p:spPr>
          <a:xfrm>
            <a:off x="6740644" y="1815990"/>
            <a:ext cx="725332" cy="866290"/>
          </a:xfrm>
          <a:custGeom>
            <a:rect b="b" l="l" r="r" t="t"/>
            <a:pathLst>
              <a:path extrusionOk="0" h="11657" w="11689">
                <a:moveTo>
                  <a:pt x="5860" y="662"/>
                </a:moveTo>
                <a:cubicBezTo>
                  <a:pt x="6080" y="662"/>
                  <a:pt x="6238" y="851"/>
                  <a:pt x="6238" y="1040"/>
                </a:cubicBezTo>
                <a:lnTo>
                  <a:pt x="6238" y="1386"/>
                </a:lnTo>
                <a:lnTo>
                  <a:pt x="756" y="1386"/>
                </a:lnTo>
                <a:lnTo>
                  <a:pt x="756" y="1040"/>
                </a:lnTo>
                <a:cubicBezTo>
                  <a:pt x="725" y="851"/>
                  <a:pt x="882" y="662"/>
                  <a:pt x="1071" y="662"/>
                </a:cubicBezTo>
                <a:close/>
                <a:moveTo>
                  <a:pt x="6175" y="2048"/>
                </a:moveTo>
                <a:lnTo>
                  <a:pt x="6175" y="3686"/>
                </a:lnTo>
                <a:cubicBezTo>
                  <a:pt x="5639" y="3686"/>
                  <a:pt x="5198" y="4096"/>
                  <a:pt x="5198" y="4663"/>
                </a:cubicBezTo>
                <a:cubicBezTo>
                  <a:pt x="4820" y="4694"/>
                  <a:pt x="4505" y="4883"/>
                  <a:pt x="4348" y="5261"/>
                </a:cubicBezTo>
                <a:lnTo>
                  <a:pt x="3592" y="4505"/>
                </a:lnTo>
                <a:cubicBezTo>
                  <a:pt x="3403" y="4300"/>
                  <a:pt x="3135" y="4198"/>
                  <a:pt x="2867" y="4198"/>
                </a:cubicBezTo>
                <a:cubicBezTo>
                  <a:pt x="2599" y="4198"/>
                  <a:pt x="2331" y="4300"/>
                  <a:pt x="2142" y="4505"/>
                </a:cubicBezTo>
                <a:cubicBezTo>
                  <a:pt x="1733" y="4883"/>
                  <a:pt x="1733" y="5576"/>
                  <a:pt x="2142" y="5954"/>
                </a:cubicBezTo>
                <a:lnTo>
                  <a:pt x="4505" y="8317"/>
                </a:lnTo>
                <a:lnTo>
                  <a:pt x="4316" y="8317"/>
                </a:lnTo>
                <a:cubicBezTo>
                  <a:pt x="3875" y="8317"/>
                  <a:pt x="3466" y="8601"/>
                  <a:pt x="3308" y="9042"/>
                </a:cubicBezTo>
                <a:lnTo>
                  <a:pt x="725" y="9042"/>
                </a:lnTo>
                <a:lnTo>
                  <a:pt x="725" y="8979"/>
                </a:lnTo>
                <a:lnTo>
                  <a:pt x="725" y="2048"/>
                </a:lnTo>
                <a:close/>
                <a:moveTo>
                  <a:pt x="7640" y="3907"/>
                </a:moveTo>
                <a:cubicBezTo>
                  <a:pt x="7727" y="3907"/>
                  <a:pt x="7813" y="3938"/>
                  <a:pt x="7876" y="4001"/>
                </a:cubicBezTo>
                <a:lnTo>
                  <a:pt x="8664" y="4789"/>
                </a:lnTo>
                <a:cubicBezTo>
                  <a:pt x="9325" y="5450"/>
                  <a:pt x="9861" y="6238"/>
                  <a:pt x="10113" y="7026"/>
                </a:cubicBezTo>
                <a:lnTo>
                  <a:pt x="7530" y="9609"/>
                </a:lnTo>
                <a:lnTo>
                  <a:pt x="4222" y="9609"/>
                </a:lnTo>
                <a:cubicBezTo>
                  <a:pt x="4033" y="9609"/>
                  <a:pt x="3875" y="9451"/>
                  <a:pt x="3875" y="9262"/>
                </a:cubicBezTo>
                <a:cubicBezTo>
                  <a:pt x="3875" y="9073"/>
                  <a:pt x="4033" y="8916"/>
                  <a:pt x="4222" y="8916"/>
                </a:cubicBezTo>
                <a:lnTo>
                  <a:pt x="5230" y="8916"/>
                </a:lnTo>
                <a:cubicBezTo>
                  <a:pt x="5387" y="8916"/>
                  <a:pt x="5513" y="8821"/>
                  <a:pt x="5545" y="8695"/>
                </a:cubicBezTo>
                <a:cubicBezTo>
                  <a:pt x="5608" y="8601"/>
                  <a:pt x="5608" y="8443"/>
                  <a:pt x="5482" y="8349"/>
                </a:cubicBezTo>
                <a:lnTo>
                  <a:pt x="2520" y="5387"/>
                </a:lnTo>
                <a:cubicBezTo>
                  <a:pt x="2394" y="5293"/>
                  <a:pt x="2394" y="5041"/>
                  <a:pt x="2520" y="4915"/>
                </a:cubicBezTo>
                <a:cubicBezTo>
                  <a:pt x="2583" y="4868"/>
                  <a:pt x="2670" y="4844"/>
                  <a:pt x="2757" y="4844"/>
                </a:cubicBezTo>
                <a:cubicBezTo>
                  <a:pt x="2843" y="4844"/>
                  <a:pt x="2930" y="4868"/>
                  <a:pt x="2993" y="4915"/>
                </a:cubicBezTo>
                <a:lnTo>
                  <a:pt x="4442" y="6395"/>
                </a:lnTo>
                <a:lnTo>
                  <a:pt x="5450" y="7372"/>
                </a:lnTo>
                <a:cubicBezTo>
                  <a:pt x="5498" y="7435"/>
                  <a:pt x="5584" y="7467"/>
                  <a:pt x="5675" y="7467"/>
                </a:cubicBezTo>
                <a:cubicBezTo>
                  <a:pt x="5765" y="7467"/>
                  <a:pt x="5860" y="7435"/>
                  <a:pt x="5923" y="7372"/>
                </a:cubicBezTo>
                <a:cubicBezTo>
                  <a:pt x="6017" y="7246"/>
                  <a:pt x="6017" y="7026"/>
                  <a:pt x="5923" y="6900"/>
                </a:cubicBezTo>
                <a:lnTo>
                  <a:pt x="4915" y="5923"/>
                </a:lnTo>
                <a:cubicBezTo>
                  <a:pt x="4820" y="5797"/>
                  <a:pt x="4820" y="5545"/>
                  <a:pt x="4915" y="5450"/>
                </a:cubicBezTo>
                <a:cubicBezTo>
                  <a:pt x="4978" y="5387"/>
                  <a:pt x="5072" y="5356"/>
                  <a:pt x="5163" y="5356"/>
                </a:cubicBezTo>
                <a:cubicBezTo>
                  <a:pt x="5253" y="5356"/>
                  <a:pt x="5340" y="5387"/>
                  <a:pt x="5387" y="5450"/>
                </a:cubicBezTo>
                <a:lnTo>
                  <a:pt x="6396" y="6427"/>
                </a:lnTo>
                <a:cubicBezTo>
                  <a:pt x="6443" y="6490"/>
                  <a:pt x="6529" y="6522"/>
                  <a:pt x="6620" y="6522"/>
                </a:cubicBezTo>
                <a:cubicBezTo>
                  <a:pt x="6711" y="6522"/>
                  <a:pt x="6805" y="6490"/>
                  <a:pt x="6868" y="6427"/>
                </a:cubicBezTo>
                <a:cubicBezTo>
                  <a:pt x="6963" y="6301"/>
                  <a:pt x="6963" y="6080"/>
                  <a:pt x="6868" y="5954"/>
                </a:cubicBezTo>
                <a:lnTo>
                  <a:pt x="5860" y="4978"/>
                </a:lnTo>
                <a:cubicBezTo>
                  <a:pt x="5765" y="4852"/>
                  <a:pt x="5765" y="4631"/>
                  <a:pt x="5860" y="4505"/>
                </a:cubicBezTo>
                <a:cubicBezTo>
                  <a:pt x="5923" y="4442"/>
                  <a:pt x="6017" y="4411"/>
                  <a:pt x="6108" y="4411"/>
                </a:cubicBezTo>
                <a:cubicBezTo>
                  <a:pt x="6199" y="4411"/>
                  <a:pt x="6285" y="4442"/>
                  <a:pt x="6333" y="4505"/>
                </a:cubicBezTo>
                <a:lnTo>
                  <a:pt x="7341" y="5482"/>
                </a:lnTo>
                <a:cubicBezTo>
                  <a:pt x="7388" y="5545"/>
                  <a:pt x="7475" y="5576"/>
                  <a:pt x="7565" y="5576"/>
                </a:cubicBezTo>
                <a:cubicBezTo>
                  <a:pt x="7656" y="5576"/>
                  <a:pt x="7750" y="5545"/>
                  <a:pt x="7813" y="5482"/>
                </a:cubicBezTo>
                <a:cubicBezTo>
                  <a:pt x="7908" y="5356"/>
                  <a:pt x="7908" y="5135"/>
                  <a:pt x="7813" y="5009"/>
                </a:cubicBezTo>
                <a:lnTo>
                  <a:pt x="7341" y="4537"/>
                </a:lnTo>
                <a:cubicBezTo>
                  <a:pt x="7278" y="4348"/>
                  <a:pt x="7278" y="4096"/>
                  <a:pt x="7404" y="4001"/>
                </a:cubicBezTo>
                <a:cubicBezTo>
                  <a:pt x="7467" y="3938"/>
                  <a:pt x="7553" y="3907"/>
                  <a:pt x="7640" y="3907"/>
                </a:cubicBezTo>
                <a:close/>
                <a:moveTo>
                  <a:pt x="10554" y="7624"/>
                </a:moveTo>
                <a:lnTo>
                  <a:pt x="10806" y="7845"/>
                </a:lnTo>
                <a:cubicBezTo>
                  <a:pt x="10964" y="8002"/>
                  <a:pt x="10964" y="8191"/>
                  <a:pt x="10806" y="8317"/>
                </a:cubicBezTo>
                <a:lnTo>
                  <a:pt x="8853" y="10239"/>
                </a:lnTo>
                <a:cubicBezTo>
                  <a:pt x="8806" y="10302"/>
                  <a:pt x="8719" y="10334"/>
                  <a:pt x="8628" y="10334"/>
                </a:cubicBezTo>
                <a:cubicBezTo>
                  <a:pt x="8538" y="10334"/>
                  <a:pt x="8443" y="10302"/>
                  <a:pt x="8380" y="10239"/>
                </a:cubicBezTo>
                <a:lnTo>
                  <a:pt x="8160" y="10019"/>
                </a:lnTo>
                <a:lnTo>
                  <a:pt x="10554" y="7624"/>
                </a:lnTo>
                <a:close/>
                <a:moveTo>
                  <a:pt x="3277" y="9672"/>
                </a:moveTo>
                <a:cubicBezTo>
                  <a:pt x="3434" y="10050"/>
                  <a:pt x="3781" y="10334"/>
                  <a:pt x="4222" y="10334"/>
                </a:cubicBezTo>
                <a:lnTo>
                  <a:pt x="6143" y="10334"/>
                </a:lnTo>
                <a:lnTo>
                  <a:pt x="6143" y="10680"/>
                </a:lnTo>
                <a:lnTo>
                  <a:pt x="6175" y="10680"/>
                </a:lnTo>
                <a:cubicBezTo>
                  <a:pt x="6175" y="10869"/>
                  <a:pt x="6017" y="11027"/>
                  <a:pt x="5828" y="11027"/>
                </a:cubicBezTo>
                <a:lnTo>
                  <a:pt x="1040" y="11027"/>
                </a:lnTo>
                <a:cubicBezTo>
                  <a:pt x="819" y="11027"/>
                  <a:pt x="662" y="10869"/>
                  <a:pt x="662" y="10680"/>
                </a:cubicBezTo>
                <a:lnTo>
                  <a:pt x="662" y="9672"/>
                </a:lnTo>
                <a:close/>
                <a:moveTo>
                  <a:pt x="1040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73" y="11657"/>
                  <a:pt x="1040" y="11657"/>
                </a:cubicBezTo>
                <a:lnTo>
                  <a:pt x="5828" y="11657"/>
                </a:lnTo>
                <a:cubicBezTo>
                  <a:pt x="6396" y="11657"/>
                  <a:pt x="6868" y="11184"/>
                  <a:pt x="6868" y="10649"/>
                </a:cubicBezTo>
                <a:lnTo>
                  <a:pt x="6868" y="10334"/>
                </a:lnTo>
                <a:lnTo>
                  <a:pt x="7467" y="10334"/>
                </a:lnTo>
                <a:lnTo>
                  <a:pt x="7876" y="10775"/>
                </a:lnTo>
                <a:cubicBezTo>
                  <a:pt x="8081" y="10964"/>
                  <a:pt x="8349" y="11058"/>
                  <a:pt x="8613" y="11058"/>
                </a:cubicBezTo>
                <a:cubicBezTo>
                  <a:pt x="8877" y="11058"/>
                  <a:pt x="9136" y="10964"/>
                  <a:pt x="9325" y="10775"/>
                </a:cubicBezTo>
                <a:lnTo>
                  <a:pt x="11279" y="8821"/>
                </a:lnTo>
                <a:cubicBezTo>
                  <a:pt x="11688" y="8443"/>
                  <a:pt x="11688" y="7782"/>
                  <a:pt x="11310" y="7372"/>
                </a:cubicBezTo>
                <a:lnTo>
                  <a:pt x="10869" y="6931"/>
                </a:lnTo>
                <a:cubicBezTo>
                  <a:pt x="10554" y="6080"/>
                  <a:pt x="10082" y="5261"/>
                  <a:pt x="9420" y="4505"/>
                </a:cubicBezTo>
                <a:lnTo>
                  <a:pt x="8380" y="3466"/>
                </a:lnTo>
                <a:cubicBezTo>
                  <a:pt x="8191" y="3277"/>
                  <a:pt x="7931" y="3182"/>
                  <a:pt x="7668" y="3182"/>
                </a:cubicBezTo>
                <a:cubicBezTo>
                  <a:pt x="7404" y="3182"/>
                  <a:pt x="7136" y="3277"/>
                  <a:pt x="6931" y="3466"/>
                </a:cubicBezTo>
                <a:lnTo>
                  <a:pt x="6868" y="3560"/>
                </a:lnTo>
                <a:lnTo>
                  <a:pt x="6868" y="1040"/>
                </a:lnTo>
                <a:cubicBezTo>
                  <a:pt x="6868" y="473"/>
                  <a:pt x="6396" y="0"/>
                  <a:pt x="582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1" name="Google Shape;681;p26"/>
          <p:cNvGrpSpPr/>
          <p:nvPr/>
        </p:nvGrpSpPr>
        <p:grpSpPr>
          <a:xfrm>
            <a:off x="7083196" y="962547"/>
            <a:ext cx="839203" cy="754393"/>
            <a:chOff x="6679825" y="2693700"/>
            <a:chExt cx="257875" cy="258575"/>
          </a:xfrm>
        </p:grpSpPr>
        <p:sp>
          <p:nvSpPr>
            <p:cNvPr id="682" name="Google Shape;682;p26"/>
            <p:cNvSpPr/>
            <p:nvPr/>
          </p:nvSpPr>
          <p:spPr>
            <a:xfrm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26"/>
          <p:cNvGrpSpPr/>
          <p:nvPr/>
        </p:nvGrpSpPr>
        <p:grpSpPr>
          <a:xfrm>
            <a:off x="7698638" y="3060646"/>
            <a:ext cx="725358" cy="650203"/>
            <a:chOff x="-42804750" y="1949600"/>
            <a:chExt cx="337125" cy="316925"/>
          </a:xfrm>
        </p:grpSpPr>
        <p:sp>
          <p:nvSpPr>
            <p:cNvPr id="685" name="Google Shape;685;p26"/>
            <p:cNvSpPr/>
            <p:nvPr/>
          </p:nvSpPr>
          <p:spPr>
            <a:xfrm>
              <a:off x="-42731500" y="2013125"/>
              <a:ext cx="189825" cy="189900"/>
            </a:xfrm>
            <a:custGeom>
              <a:rect b="b" l="l" r="r" t="t"/>
              <a:pathLst>
                <a:path extrusionOk="0" h="7596" w="7593">
                  <a:moveTo>
                    <a:pt x="3781" y="805"/>
                  </a:moveTo>
                  <a:cubicBezTo>
                    <a:pt x="5419" y="805"/>
                    <a:pt x="6742" y="2128"/>
                    <a:pt x="6742" y="3767"/>
                  </a:cubicBezTo>
                  <a:cubicBezTo>
                    <a:pt x="6774" y="5405"/>
                    <a:pt x="5419" y="6760"/>
                    <a:pt x="3781" y="6760"/>
                  </a:cubicBezTo>
                  <a:cubicBezTo>
                    <a:pt x="2426" y="6760"/>
                    <a:pt x="1292" y="5878"/>
                    <a:pt x="946" y="4649"/>
                  </a:cubicBezTo>
                  <a:cubicBezTo>
                    <a:pt x="347" y="2727"/>
                    <a:pt x="1765" y="805"/>
                    <a:pt x="3781" y="805"/>
                  </a:cubicBezTo>
                  <a:close/>
                  <a:moveTo>
                    <a:pt x="3809" y="1"/>
                  </a:moveTo>
                  <a:cubicBezTo>
                    <a:pt x="3297" y="1"/>
                    <a:pt x="2785" y="105"/>
                    <a:pt x="2300" y="301"/>
                  </a:cubicBezTo>
                  <a:cubicBezTo>
                    <a:pt x="946" y="868"/>
                    <a:pt x="0" y="2223"/>
                    <a:pt x="0" y="3798"/>
                  </a:cubicBezTo>
                  <a:cubicBezTo>
                    <a:pt x="0" y="5058"/>
                    <a:pt x="630" y="6224"/>
                    <a:pt x="1670" y="6949"/>
                  </a:cubicBezTo>
                  <a:cubicBezTo>
                    <a:pt x="2333" y="7390"/>
                    <a:pt x="3060" y="7596"/>
                    <a:pt x="3776" y="7596"/>
                  </a:cubicBezTo>
                  <a:cubicBezTo>
                    <a:pt x="4286" y="7596"/>
                    <a:pt x="4790" y="7492"/>
                    <a:pt x="5262" y="7295"/>
                  </a:cubicBezTo>
                  <a:cubicBezTo>
                    <a:pt x="6648" y="6697"/>
                    <a:pt x="7593" y="5373"/>
                    <a:pt x="7593" y="3798"/>
                  </a:cubicBezTo>
                  <a:cubicBezTo>
                    <a:pt x="7593" y="2506"/>
                    <a:pt x="6931" y="1341"/>
                    <a:pt x="5892" y="648"/>
                  </a:cubicBezTo>
                  <a:cubicBezTo>
                    <a:pt x="5248" y="206"/>
                    <a:pt x="4528" y="1"/>
                    <a:pt x="38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-42804750" y="1949600"/>
              <a:ext cx="337125" cy="316925"/>
            </a:xfrm>
            <a:custGeom>
              <a:rect b="b" l="l" r="r" t="t"/>
              <a:pathLst>
                <a:path extrusionOk="0" h="12677" w="13485">
                  <a:moveTo>
                    <a:pt x="3306" y="817"/>
                  </a:moveTo>
                  <a:cubicBezTo>
                    <a:pt x="3769" y="817"/>
                    <a:pt x="4233" y="967"/>
                    <a:pt x="4600" y="1267"/>
                  </a:cubicBezTo>
                  <a:cubicBezTo>
                    <a:pt x="3277" y="1802"/>
                    <a:pt x="2174" y="2905"/>
                    <a:pt x="1607" y="4260"/>
                  </a:cubicBezTo>
                  <a:cubicBezTo>
                    <a:pt x="914" y="3283"/>
                    <a:pt x="1072" y="1897"/>
                    <a:pt x="2143" y="1172"/>
                  </a:cubicBezTo>
                  <a:cubicBezTo>
                    <a:pt x="2484" y="935"/>
                    <a:pt x="2895" y="817"/>
                    <a:pt x="3306" y="817"/>
                  </a:cubicBezTo>
                  <a:close/>
                  <a:moveTo>
                    <a:pt x="10101" y="823"/>
                  </a:moveTo>
                  <a:cubicBezTo>
                    <a:pt x="10771" y="823"/>
                    <a:pt x="11436" y="1137"/>
                    <a:pt x="11846" y="1771"/>
                  </a:cubicBezTo>
                  <a:cubicBezTo>
                    <a:pt x="12382" y="2527"/>
                    <a:pt x="12319" y="3535"/>
                    <a:pt x="11783" y="4260"/>
                  </a:cubicBezTo>
                  <a:cubicBezTo>
                    <a:pt x="11248" y="2905"/>
                    <a:pt x="10177" y="1802"/>
                    <a:pt x="8790" y="1267"/>
                  </a:cubicBezTo>
                  <a:cubicBezTo>
                    <a:pt x="9176" y="971"/>
                    <a:pt x="9640" y="823"/>
                    <a:pt x="10101" y="823"/>
                  </a:cubicBezTo>
                  <a:close/>
                  <a:moveTo>
                    <a:pt x="6662" y="1686"/>
                  </a:moveTo>
                  <a:cubicBezTo>
                    <a:pt x="7287" y="1686"/>
                    <a:pt x="7908" y="1809"/>
                    <a:pt x="8475" y="2055"/>
                  </a:cubicBezTo>
                  <a:cubicBezTo>
                    <a:pt x="10177" y="2748"/>
                    <a:pt x="11311" y="4417"/>
                    <a:pt x="11311" y="6339"/>
                  </a:cubicBezTo>
                  <a:cubicBezTo>
                    <a:pt x="11374" y="8891"/>
                    <a:pt x="9263" y="10970"/>
                    <a:pt x="6711" y="10970"/>
                  </a:cubicBezTo>
                  <a:cubicBezTo>
                    <a:pt x="4159" y="10970"/>
                    <a:pt x="2048" y="8891"/>
                    <a:pt x="2017" y="6339"/>
                  </a:cubicBezTo>
                  <a:cubicBezTo>
                    <a:pt x="2017" y="4764"/>
                    <a:pt x="2804" y="3346"/>
                    <a:pt x="4065" y="2464"/>
                  </a:cubicBezTo>
                  <a:cubicBezTo>
                    <a:pt x="4846" y="1943"/>
                    <a:pt x="5759" y="1686"/>
                    <a:pt x="6662" y="1686"/>
                  </a:cubicBezTo>
                  <a:close/>
                  <a:moveTo>
                    <a:pt x="3282" y="1"/>
                  </a:moveTo>
                  <a:cubicBezTo>
                    <a:pt x="2347" y="1"/>
                    <a:pt x="1411" y="437"/>
                    <a:pt x="820" y="1298"/>
                  </a:cubicBezTo>
                  <a:cubicBezTo>
                    <a:pt x="0" y="2496"/>
                    <a:pt x="189" y="4165"/>
                    <a:pt x="1292" y="5142"/>
                  </a:cubicBezTo>
                  <a:cubicBezTo>
                    <a:pt x="820" y="7316"/>
                    <a:pt x="1702" y="9553"/>
                    <a:pt x="3497" y="10844"/>
                  </a:cubicBezTo>
                  <a:lnTo>
                    <a:pt x="2867" y="12073"/>
                  </a:lnTo>
                  <a:cubicBezTo>
                    <a:pt x="2773" y="12262"/>
                    <a:pt x="2867" y="12514"/>
                    <a:pt x="3088" y="12640"/>
                  </a:cubicBezTo>
                  <a:cubicBezTo>
                    <a:pt x="3137" y="12665"/>
                    <a:pt x="3189" y="12677"/>
                    <a:pt x="3240" y="12677"/>
                  </a:cubicBezTo>
                  <a:cubicBezTo>
                    <a:pt x="3386" y="12677"/>
                    <a:pt x="3530" y="12582"/>
                    <a:pt x="3623" y="12420"/>
                  </a:cubicBezTo>
                  <a:lnTo>
                    <a:pt x="4222" y="11254"/>
                  </a:lnTo>
                  <a:cubicBezTo>
                    <a:pt x="4994" y="11632"/>
                    <a:pt x="5821" y="11821"/>
                    <a:pt x="6648" y="11821"/>
                  </a:cubicBezTo>
                  <a:cubicBezTo>
                    <a:pt x="7475" y="11821"/>
                    <a:pt x="8302" y="11632"/>
                    <a:pt x="9074" y="11254"/>
                  </a:cubicBezTo>
                  <a:lnTo>
                    <a:pt x="9641" y="12420"/>
                  </a:lnTo>
                  <a:cubicBezTo>
                    <a:pt x="9736" y="12587"/>
                    <a:pt x="9904" y="12663"/>
                    <a:pt x="10062" y="12663"/>
                  </a:cubicBezTo>
                  <a:cubicBezTo>
                    <a:pt x="10113" y="12663"/>
                    <a:pt x="10162" y="12655"/>
                    <a:pt x="10208" y="12640"/>
                  </a:cubicBezTo>
                  <a:cubicBezTo>
                    <a:pt x="10397" y="12514"/>
                    <a:pt x="10492" y="12262"/>
                    <a:pt x="10397" y="12073"/>
                  </a:cubicBezTo>
                  <a:lnTo>
                    <a:pt x="9767" y="10844"/>
                  </a:lnTo>
                  <a:cubicBezTo>
                    <a:pt x="11594" y="9584"/>
                    <a:pt x="12476" y="7347"/>
                    <a:pt x="11972" y="5142"/>
                  </a:cubicBezTo>
                  <a:cubicBezTo>
                    <a:pt x="13485" y="3882"/>
                    <a:pt x="13359" y="1582"/>
                    <a:pt x="11752" y="511"/>
                  </a:cubicBezTo>
                  <a:cubicBezTo>
                    <a:pt x="11243" y="171"/>
                    <a:pt x="10658" y="5"/>
                    <a:pt x="10078" y="5"/>
                  </a:cubicBezTo>
                  <a:cubicBezTo>
                    <a:pt x="9258" y="5"/>
                    <a:pt x="8449" y="338"/>
                    <a:pt x="7877" y="983"/>
                  </a:cubicBezTo>
                  <a:cubicBezTo>
                    <a:pt x="7483" y="905"/>
                    <a:pt x="7081" y="865"/>
                    <a:pt x="6679" y="865"/>
                  </a:cubicBezTo>
                  <a:cubicBezTo>
                    <a:pt x="6278" y="865"/>
                    <a:pt x="5876" y="905"/>
                    <a:pt x="5482" y="983"/>
                  </a:cubicBezTo>
                  <a:cubicBezTo>
                    <a:pt x="4898" y="326"/>
                    <a:pt x="4090" y="1"/>
                    <a:pt x="32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-42644075" y="2060025"/>
              <a:ext cx="59100" cy="65400"/>
            </a:xfrm>
            <a:custGeom>
              <a:rect b="b" l="l" r="r" t="t"/>
              <a:pathLst>
                <a:path extrusionOk="0" h="2616" w="2364">
                  <a:moveTo>
                    <a:pt x="442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237"/>
                  </a:lnTo>
                  <a:cubicBezTo>
                    <a:pt x="0" y="2458"/>
                    <a:pt x="189" y="2615"/>
                    <a:pt x="442" y="2615"/>
                  </a:cubicBezTo>
                  <a:lnTo>
                    <a:pt x="1922" y="2615"/>
                  </a:lnTo>
                  <a:cubicBezTo>
                    <a:pt x="2174" y="2615"/>
                    <a:pt x="2363" y="2426"/>
                    <a:pt x="2363" y="2237"/>
                  </a:cubicBezTo>
                  <a:cubicBezTo>
                    <a:pt x="2363" y="1954"/>
                    <a:pt x="2174" y="1796"/>
                    <a:pt x="1922" y="1796"/>
                  </a:cubicBezTo>
                  <a:lnTo>
                    <a:pt x="820" y="1796"/>
                  </a:lnTo>
                  <a:lnTo>
                    <a:pt x="820" y="410"/>
                  </a:lnTo>
                  <a:cubicBezTo>
                    <a:pt x="820" y="189"/>
                    <a:pt x="631" y="0"/>
                    <a:pt x="4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8" name="Google Shape;688;p26"/>
          <p:cNvSpPr/>
          <p:nvPr/>
        </p:nvSpPr>
        <p:spPr>
          <a:xfrm>
            <a:off x="5588279" y="3254923"/>
            <a:ext cx="623165" cy="708663"/>
          </a:xfrm>
          <a:custGeom>
            <a:rect b="b" l="l" r="r" t="t"/>
            <a:pathLst>
              <a:path extrusionOk="0" h="12666" w="11028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26"/>
          <p:cNvGrpSpPr/>
          <p:nvPr/>
        </p:nvGrpSpPr>
        <p:grpSpPr>
          <a:xfrm>
            <a:off x="7994735" y="2143941"/>
            <a:ext cx="623137" cy="572715"/>
            <a:chOff x="4467450" y="3808475"/>
            <a:chExt cx="470150" cy="479500"/>
          </a:xfrm>
        </p:grpSpPr>
        <p:sp>
          <p:nvSpPr>
            <p:cNvPr id="690" name="Google Shape;690;p26"/>
            <p:cNvSpPr/>
            <p:nvPr/>
          </p:nvSpPr>
          <p:spPr>
            <a:xfrm>
              <a:off x="4729325" y="3808475"/>
              <a:ext cx="56625" cy="138200"/>
            </a:xfrm>
            <a:custGeom>
              <a:rect b="b" l="l" r="r" t="t"/>
              <a:pathLst>
                <a:path extrusionOk="0" h="5528" w="2265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7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3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4644400" y="3808475"/>
              <a:ext cx="56650" cy="138200"/>
            </a:xfrm>
            <a:custGeom>
              <a:rect b="b" l="l" r="r" t="t"/>
              <a:pathLst>
                <a:path extrusionOk="0" h="5528" w="2266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4559475" y="3808475"/>
              <a:ext cx="56650" cy="138200"/>
            </a:xfrm>
            <a:custGeom>
              <a:rect b="b" l="l" r="r" t="t"/>
              <a:pathLst>
                <a:path extrusionOk="0" h="5528" w="2266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1" y="2965"/>
                    <a:pt x="1" y="3820"/>
                  </a:cubicBezTo>
                  <a:cubicBezTo>
                    <a:pt x="1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8" y="5528"/>
                  </a:cubicBezTo>
                  <a:cubicBezTo>
                    <a:pt x="1303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4467450" y="3975675"/>
              <a:ext cx="470150" cy="312300"/>
            </a:xfrm>
            <a:custGeom>
              <a:rect b="b" l="l" r="r" t="t"/>
              <a:pathLst>
                <a:path extrusionOk="0" h="12492" w="18806">
                  <a:moveTo>
                    <a:pt x="16340" y="2263"/>
                  </a:moveTo>
                  <a:cubicBezTo>
                    <a:pt x="16709" y="2263"/>
                    <a:pt x="17020" y="2371"/>
                    <a:pt x="17233" y="2582"/>
                  </a:cubicBezTo>
                  <a:cubicBezTo>
                    <a:pt x="17622" y="2974"/>
                    <a:pt x="17571" y="3581"/>
                    <a:pt x="17505" y="3907"/>
                  </a:cubicBezTo>
                  <a:cubicBezTo>
                    <a:pt x="17375" y="4553"/>
                    <a:pt x="16994" y="5221"/>
                    <a:pt x="16430" y="5785"/>
                  </a:cubicBezTo>
                  <a:cubicBezTo>
                    <a:pt x="15793" y="6426"/>
                    <a:pt x="15014" y="6824"/>
                    <a:pt x="14337" y="6897"/>
                  </a:cubicBezTo>
                  <a:cubicBezTo>
                    <a:pt x="15056" y="5562"/>
                    <a:pt x="15539" y="4007"/>
                    <a:pt x="15744" y="2346"/>
                  </a:cubicBezTo>
                  <a:cubicBezTo>
                    <a:pt x="15954" y="2291"/>
                    <a:pt x="16154" y="2263"/>
                    <a:pt x="16340" y="2263"/>
                  </a:cubicBezTo>
                  <a:close/>
                  <a:moveTo>
                    <a:pt x="14709" y="1132"/>
                  </a:moveTo>
                  <a:cubicBezTo>
                    <a:pt x="14618" y="3340"/>
                    <a:pt x="13999" y="5390"/>
                    <a:pt x="12978" y="6987"/>
                  </a:cubicBezTo>
                  <a:cubicBezTo>
                    <a:pt x="12948" y="7023"/>
                    <a:pt x="12921" y="7066"/>
                    <a:pt x="12900" y="7108"/>
                  </a:cubicBezTo>
                  <a:cubicBezTo>
                    <a:pt x="12390" y="7881"/>
                    <a:pt x="11786" y="8542"/>
                    <a:pt x="11103" y="9059"/>
                  </a:cubicBezTo>
                  <a:lnTo>
                    <a:pt x="4750" y="9059"/>
                  </a:lnTo>
                  <a:cubicBezTo>
                    <a:pt x="2634" y="7461"/>
                    <a:pt x="1281" y="4478"/>
                    <a:pt x="1145" y="1132"/>
                  </a:cubicBezTo>
                  <a:close/>
                  <a:moveTo>
                    <a:pt x="13247" y="10191"/>
                  </a:moveTo>
                  <a:lnTo>
                    <a:pt x="12827" y="11048"/>
                  </a:lnTo>
                  <a:cubicBezTo>
                    <a:pt x="12731" y="11239"/>
                    <a:pt x="12538" y="11359"/>
                    <a:pt x="12326" y="11359"/>
                  </a:cubicBezTo>
                  <a:lnTo>
                    <a:pt x="3531" y="11359"/>
                  </a:lnTo>
                  <a:cubicBezTo>
                    <a:pt x="3316" y="11359"/>
                    <a:pt x="3120" y="11239"/>
                    <a:pt x="3026" y="11048"/>
                  </a:cubicBezTo>
                  <a:lnTo>
                    <a:pt x="2607" y="10191"/>
                  </a:lnTo>
                  <a:close/>
                  <a:moveTo>
                    <a:pt x="569" y="0"/>
                  </a:moveTo>
                  <a:cubicBezTo>
                    <a:pt x="255" y="0"/>
                    <a:pt x="1" y="254"/>
                    <a:pt x="1" y="565"/>
                  </a:cubicBezTo>
                  <a:cubicBezTo>
                    <a:pt x="1" y="3931"/>
                    <a:pt x="1145" y="7045"/>
                    <a:pt x="3060" y="9059"/>
                  </a:cubicBezTo>
                  <a:lnTo>
                    <a:pt x="569" y="9059"/>
                  </a:lnTo>
                  <a:cubicBezTo>
                    <a:pt x="255" y="9059"/>
                    <a:pt x="1" y="9312"/>
                    <a:pt x="1" y="9623"/>
                  </a:cubicBezTo>
                  <a:cubicBezTo>
                    <a:pt x="1" y="9937"/>
                    <a:pt x="255" y="10191"/>
                    <a:pt x="569" y="10191"/>
                  </a:cubicBezTo>
                  <a:lnTo>
                    <a:pt x="1348" y="10191"/>
                  </a:lnTo>
                  <a:lnTo>
                    <a:pt x="2012" y="11550"/>
                  </a:lnTo>
                  <a:lnTo>
                    <a:pt x="2012" y="11556"/>
                  </a:lnTo>
                  <a:cubicBezTo>
                    <a:pt x="2298" y="12127"/>
                    <a:pt x="2883" y="12492"/>
                    <a:pt x="3523" y="12492"/>
                  </a:cubicBezTo>
                  <a:cubicBezTo>
                    <a:pt x="3525" y="12492"/>
                    <a:pt x="3528" y="12492"/>
                    <a:pt x="3531" y="12492"/>
                  </a:cubicBezTo>
                  <a:lnTo>
                    <a:pt x="12326" y="12492"/>
                  </a:lnTo>
                  <a:cubicBezTo>
                    <a:pt x="12329" y="12492"/>
                    <a:pt x="12332" y="12492"/>
                    <a:pt x="12334" y="12492"/>
                  </a:cubicBezTo>
                  <a:cubicBezTo>
                    <a:pt x="12974" y="12492"/>
                    <a:pt x="13559" y="12127"/>
                    <a:pt x="13845" y="11553"/>
                  </a:cubicBezTo>
                  <a:lnTo>
                    <a:pt x="13845" y="11550"/>
                  </a:lnTo>
                  <a:lnTo>
                    <a:pt x="14509" y="10191"/>
                  </a:lnTo>
                  <a:lnTo>
                    <a:pt x="15288" y="10191"/>
                  </a:lnTo>
                  <a:cubicBezTo>
                    <a:pt x="15602" y="10191"/>
                    <a:pt x="15856" y="9937"/>
                    <a:pt x="15856" y="9623"/>
                  </a:cubicBezTo>
                  <a:cubicBezTo>
                    <a:pt x="15856" y="9309"/>
                    <a:pt x="15602" y="9059"/>
                    <a:pt x="15288" y="9059"/>
                  </a:cubicBezTo>
                  <a:lnTo>
                    <a:pt x="12797" y="9059"/>
                  </a:lnTo>
                  <a:cubicBezTo>
                    <a:pt x="13111" y="8726"/>
                    <a:pt x="13401" y="8373"/>
                    <a:pt x="13664" y="8002"/>
                  </a:cubicBezTo>
                  <a:cubicBezTo>
                    <a:pt x="13812" y="8026"/>
                    <a:pt x="13963" y="8038"/>
                    <a:pt x="14114" y="8038"/>
                  </a:cubicBezTo>
                  <a:cubicBezTo>
                    <a:pt x="15143" y="8038"/>
                    <a:pt x="16303" y="7516"/>
                    <a:pt x="17233" y="6589"/>
                  </a:cubicBezTo>
                  <a:cubicBezTo>
                    <a:pt x="17951" y="5867"/>
                    <a:pt x="18444" y="4994"/>
                    <a:pt x="18619" y="4131"/>
                  </a:cubicBezTo>
                  <a:cubicBezTo>
                    <a:pt x="18806" y="3183"/>
                    <a:pt x="18601" y="2349"/>
                    <a:pt x="18033" y="1785"/>
                  </a:cubicBezTo>
                  <a:cubicBezTo>
                    <a:pt x="17604" y="1353"/>
                    <a:pt x="17013" y="1132"/>
                    <a:pt x="16345" y="1132"/>
                  </a:cubicBezTo>
                  <a:cubicBezTo>
                    <a:pt x="16181" y="1132"/>
                    <a:pt x="16013" y="1145"/>
                    <a:pt x="15841" y="1172"/>
                  </a:cubicBezTo>
                  <a:cubicBezTo>
                    <a:pt x="15850" y="972"/>
                    <a:pt x="15853" y="770"/>
                    <a:pt x="15853" y="565"/>
                  </a:cubicBezTo>
                  <a:cubicBezTo>
                    <a:pt x="15853" y="254"/>
                    <a:pt x="15599" y="0"/>
                    <a:pt x="152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818" name="Google Shape;818;p44"/>
          <p:cNvSpPr txBox="1"/>
          <p:nvPr>
            <p:ph idx="1" type="body"/>
          </p:nvPr>
        </p:nvSpPr>
        <p:spPr>
          <a:xfrm>
            <a:off x="720000" y="111270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2F2F2"/>
                </a:solidFill>
              </a:rPr>
              <a:t>[</a:t>
            </a:r>
            <a:r>
              <a:rPr lang="en" sz="1500">
                <a:solidFill>
                  <a:srgbClr val="F2F2F2"/>
                </a:solidFill>
              </a:rPr>
              <a:t>1]J. Horowitz and K. Parker, “How Americans View Their Jobs,” </a:t>
            </a:r>
            <a:r>
              <a:rPr i="1" lang="en" sz="1500">
                <a:solidFill>
                  <a:srgbClr val="F2F2F2"/>
                </a:solidFill>
              </a:rPr>
              <a:t>Pew Research Center’s Social &amp; Demographic Trends Project</a:t>
            </a:r>
            <a:r>
              <a:rPr lang="en" sz="1500">
                <a:solidFill>
                  <a:srgbClr val="F2F2F2"/>
                </a:solidFill>
              </a:rPr>
              <a:t>, Mar. 30, 2023.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https://www.pewresearch.org/social-trends/2023/03/30/how-americans-view-their-jobs/</a:t>
            </a:r>
            <a:endParaRPr sz="15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 sz="1500">
                <a:solidFill>
                  <a:schemeClr val="lt1"/>
                </a:solidFill>
              </a:rPr>
              <a:t>2]M. Armstrong, “Infographic: Stress Is Biggest Threat To Workplace Health,” </a:t>
            </a:r>
            <a:r>
              <a:rPr i="1" lang="en" sz="1500">
                <a:solidFill>
                  <a:schemeClr val="lt1"/>
                </a:solidFill>
              </a:rPr>
              <a:t>Statista Infographics</a:t>
            </a:r>
            <a:r>
              <a:rPr lang="en" sz="1500">
                <a:solidFill>
                  <a:schemeClr val="lt1"/>
                </a:solidFill>
              </a:rPr>
              <a:t>, Oct. 24, 2016.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https://www.statista.com/chart/6177/stress-is-biggest-threat-to-workplace-health/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[3]“Time management statistics,” </a:t>
            </a:r>
            <a:r>
              <a:rPr i="1" lang="en" sz="1400">
                <a:solidFill>
                  <a:schemeClr val="lt1"/>
                </a:solidFill>
              </a:rPr>
              <a:t>Clockify</a:t>
            </a:r>
            <a:r>
              <a:rPr lang="en" sz="1400">
                <a:solidFill>
                  <a:schemeClr val="lt1"/>
                </a:solidFill>
              </a:rPr>
              <a:t>, 2021.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https://clockify.me/time-management-statistics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7"/>
          <p:cNvSpPr txBox="1"/>
          <p:nvPr>
            <p:ph type="title"/>
          </p:nvPr>
        </p:nvSpPr>
        <p:spPr>
          <a:xfrm>
            <a:off x="720000" y="540000"/>
            <a:ext cx="350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in the workplace</a:t>
            </a:r>
            <a:endParaRPr/>
          </a:p>
        </p:txBody>
      </p:sp>
      <p:sp>
        <p:nvSpPr>
          <p:cNvPr id="699" name="Google Shape;699;p27"/>
          <p:cNvSpPr txBox="1"/>
          <p:nvPr>
            <p:ph idx="1" type="body"/>
          </p:nvPr>
        </p:nvSpPr>
        <p:spPr>
          <a:xfrm>
            <a:off x="720000" y="1104850"/>
            <a:ext cx="4631100" cy="3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According to Pew Research, </a:t>
            </a:r>
            <a:r>
              <a:rPr b="1" lang="en" sz="2000"/>
              <a:t>19%</a:t>
            </a:r>
            <a:r>
              <a:rPr lang="en" sz="2000"/>
              <a:t> of workers find their job to be overwhelming the majority of the time and </a:t>
            </a:r>
            <a:r>
              <a:rPr b="1" lang="en" sz="2000"/>
              <a:t>49%</a:t>
            </a:r>
            <a:r>
              <a:rPr lang="en" sz="2000"/>
              <a:t> said their job was </a:t>
            </a:r>
            <a:r>
              <a:rPr lang="en" sz="2000"/>
              <a:t>overwhelming some of the time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means </a:t>
            </a:r>
            <a:r>
              <a:rPr b="1" lang="en" sz="2000"/>
              <a:t>68%</a:t>
            </a:r>
            <a:r>
              <a:rPr lang="en" sz="2000"/>
              <a:t> of people in the workplace who have issues with being </a:t>
            </a:r>
            <a:r>
              <a:rPr lang="en" sz="2000"/>
              <a:t>overwhelmed</a:t>
            </a:r>
            <a:r>
              <a:rPr lang="en" sz="2000"/>
              <a:t> and need tools to minimize their stress</a:t>
            </a:r>
            <a:endParaRPr sz="2000"/>
          </a:p>
        </p:txBody>
      </p:sp>
      <p:pic>
        <p:nvPicPr>
          <p:cNvPr id="700" name="Google Shape;700;p27"/>
          <p:cNvPicPr preferRelativeResize="0"/>
          <p:nvPr/>
        </p:nvPicPr>
        <p:blipFill rotWithShape="1">
          <a:blip r:embed="rId3">
            <a:alphaModFix/>
          </a:blip>
          <a:srcRect b="0" l="0" r="0" t="28310"/>
          <a:stretch/>
        </p:blipFill>
        <p:spPr>
          <a:xfrm>
            <a:off x="5351100" y="964225"/>
            <a:ext cx="3501899" cy="3215049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27"/>
          <p:cNvSpPr txBox="1"/>
          <p:nvPr/>
        </p:nvSpPr>
        <p:spPr>
          <a:xfrm>
            <a:off x="5351100" y="4280350"/>
            <a:ext cx="5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[1]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886" y="207725"/>
            <a:ext cx="7008226" cy="4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28"/>
          <p:cNvSpPr txBox="1"/>
          <p:nvPr/>
        </p:nvSpPr>
        <p:spPr>
          <a:xfrm>
            <a:off x="1329575" y="4583800"/>
            <a:ext cx="7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[2]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organization</a:t>
            </a:r>
            <a:endParaRPr/>
          </a:p>
        </p:txBody>
      </p:sp>
      <p:sp>
        <p:nvSpPr>
          <p:cNvPr id="713" name="Google Shape;713;p29"/>
          <p:cNvSpPr txBox="1"/>
          <p:nvPr>
            <p:ph idx="1" type="body"/>
          </p:nvPr>
        </p:nvSpPr>
        <p:spPr>
          <a:xfrm>
            <a:off x="720000" y="1104850"/>
            <a:ext cx="4956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82% of people don’t use a time management system and time management is a common barrier against productivity in the workplace and in education [3]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People think they don’t need them, but time management systems are extremely effective in reducing </a:t>
            </a:r>
            <a:r>
              <a:rPr lang="en" sz="1900"/>
              <a:t>procrastination</a:t>
            </a:r>
            <a:r>
              <a:rPr lang="en" sz="1900"/>
              <a:t> and increasing productivity</a:t>
            </a:r>
            <a:endParaRPr sz="1900"/>
          </a:p>
        </p:txBody>
      </p:sp>
      <p:pic>
        <p:nvPicPr>
          <p:cNvPr id="714" name="Google Shape;7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425" y="1242975"/>
            <a:ext cx="26574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0"/>
          <p:cNvSpPr txBox="1"/>
          <p:nvPr>
            <p:ph type="title"/>
          </p:nvPr>
        </p:nvSpPr>
        <p:spPr>
          <a:xfrm>
            <a:off x="720000" y="1639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the problem</a:t>
            </a:r>
            <a:endParaRPr/>
          </a:p>
        </p:txBody>
      </p:sp>
      <p:sp>
        <p:nvSpPr>
          <p:cNvPr id="720" name="Google Shape;720;p30"/>
          <p:cNvSpPr txBox="1"/>
          <p:nvPr>
            <p:ph idx="1" type="body"/>
          </p:nvPr>
        </p:nvSpPr>
        <p:spPr>
          <a:xfrm>
            <a:off x="720000" y="736600"/>
            <a:ext cx="53550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Who is affected by this problem?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People in the workplace and students often struggle with stress, time management, </a:t>
            </a:r>
            <a:r>
              <a:rPr lang="en" sz="1800"/>
              <a:t>procrastination</a:t>
            </a:r>
            <a:r>
              <a:rPr lang="en" sz="1800"/>
              <a:t>, etc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platforms do we use to manage our lives?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Often people don’t use time management systems in their lives, but instead use like a notes app that isn’t useful unless the user remembers to look at it</a:t>
            </a:r>
            <a:endParaRPr sz="2000"/>
          </a:p>
        </p:txBody>
      </p:sp>
      <p:pic>
        <p:nvPicPr>
          <p:cNvPr id="721" name="Google Shape;7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400" y="88900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1"/>
          <p:cNvSpPr txBox="1"/>
          <p:nvPr>
            <p:ph type="title"/>
          </p:nvPr>
        </p:nvSpPr>
        <p:spPr>
          <a:xfrm>
            <a:off x="720000" y="19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the problem</a:t>
            </a:r>
            <a:endParaRPr/>
          </a:p>
        </p:txBody>
      </p:sp>
      <p:sp>
        <p:nvSpPr>
          <p:cNvPr id="727" name="Google Shape;727;p31"/>
          <p:cNvSpPr txBox="1"/>
          <p:nvPr>
            <p:ph idx="1" type="body"/>
          </p:nvPr>
        </p:nvSpPr>
        <p:spPr>
          <a:xfrm>
            <a:off x="720000" y="966500"/>
            <a:ext cx="5653500" cy="3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Are there any constraints we need to consider?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solution needs to be simple as not to further overwhelm users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functionalities of the application should take a minimal amount of time to not take away from time to be productive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functions do we think are necessary to include?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Allowing the users to remind themselves of tasks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Have a to-do list and/or calendar of tasks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Have a list of priority of tasks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2"/>
          <p:cNvSpPr txBox="1"/>
          <p:nvPr>
            <p:ph type="title"/>
          </p:nvPr>
        </p:nvSpPr>
        <p:spPr>
          <a:xfrm>
            <a:off x="662975" y="253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33" name="Google Shape;733;p32"/>
          <p:cNvSpPr txBox="1"/>
          <p:nvPr>
            <p:ph idx="1" type="body"/>
          </p:nvPr>
        </p:nvSpPr>
        <p:spPr>
          <a:xfrm>
            <a:off x="720000" y="826350"/>
            <a:ext cx="81666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Task Buddy</a:t>
            </a:r>
            <a:endParaRPr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 users with an efficient and user-friendly platform for managing their tasks and responsibilities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Reliable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Ensures that users can access and manage their tasks regardless of network connectivity and can navigate through their tasks without experiencing delays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Organized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Users will have the ability to have different task lists, sub-tasks, and overlapping tasks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Intuitive Navigation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Establish design patterns that users can effortlessly navigate through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Adaptable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Adapts to different screen sizes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Maintenance &amp; </a:t>
            </a:r>
            <a:r>
              <a:rPr lang="en"/>
              <a:t>Deployment Plan</a:t>
            </a:r>
            <a:endParaRPr/>
          </a:p>
        </p:txBody>
      </p:sp>
      <p:sp>
        <p:nvSpPr>
          <p:cNvPr id="739" name="Google Shape;739;p33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Automated continuous development through Jenkins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Corrective: Squash bugs as they arise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Preventative: update app to improve security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Perfective: Adding new features and </a:t>
            </a:r>
            <a:r>
              <a:rPr lang="en" sz="1600"/>
              <a:t>listening</a:t>
            </a:r>
            <a:r>
              <a:rPr lang="en" sz="1600"/>
              <a:t> to users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Adaptive: Make sure app is compatible with all devices and systems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Monitor app </a:t>
            </a:r>
            <a:r>
              <a:rPr lang="en" sz="1600"/>
              <a:t>performance</a:t>
            </a:r>
            <a:r>
              <a:rPr lang="en" sz="1600"/>
              <a:t> with alerts for bad performance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Continuous testing and code reviewing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 feedback system for users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