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448" autoAdjust="0"/>
  </p:normalViewPr>
  <p:slideViewPr>
    <p:cSldViewPr>
      <p:cViewPr varScale="1">
        <p:scale>
          <a:sx n="98" d="100"/>
          <a:sy n="98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4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1E34-BB60-41EF-AFA5-46DE4E3721F9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0508-89C3-4AA2-A952-745187C5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2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/>
          <a:lstStyle/>
          <a:p>
            <a:r>
              <a:rPr lang="en-US" sz="6000" dirty="0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An Introduction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 – an organized collection or set of numbers</a:t>
            </a:r>
          </a:p>
          <a:p>
            <a:pPr lvl="1"/>
            <a:r>
              <a:rPr lang="en-US" dirty="0" smtClean="0"/>
              <a:t>Vector – one dimensional array – either a row or a column</a:t>
            </a:r>
          </a:p>
          <a:p>
            <a:pPr lvl="1"/>
            <a:r>
              <a:rPr lang="en-US" dirty="0" smtClean="0"/>
              <a:t>Matrix – two dimensional array</a:t>
            </a:r>
          </a:p>
          <a:p>
            <a:pPr lvl="0"/>
            <a:r>
              <a:rPr lang="en-US" dirty="0" smtClean="0"/>
              <a:t>to enter</a:t>
            </a:r>
          </a:p>
          <a:p>
            <a:pPr lvl="1"/>
            <a:r>
              <a:rPr lang="en-US" dirty="0" smtClean="0"/>
              <a:t>use “ [ “ followed by elements and closed by “ ] “</a:t>
            </a:r>
          </a:p>
          <a:p>
            <a:pPr lvl="1"/>
            <a:r>
              <a:rPr lang="en-US" dirty="0" smtClean="0"/>
              <a:t>separate elements by a space</a:t>
            </a:r>
          </a:p>
          <a:p>
            <a:pPr lvl="1"/>
            <a:r>
              <a:rPr lang="en-US" dirty="0" smtClean="0"/>
              <a:t>separate rows by a ; or return</a:t>
            </a:r>
          </a:p>
        </p:txBody>
      </p:sp>
    </p:spTree>
    <p:extLst>
      <p:ext uri="{BB962C8B-B14F-4D97-AF65-F5344CB8AC3E}">
        <p14:creationId xmlns:p14="http://schemas.microsoft.com/office/powerpoint/2010/main" val="27479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Colon “ : “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as a wild card or short cut in creating arrays</a:t>
            </a:r>
          </a:p>
          <a:p>
            <a:r>
              <a:rPr lang="en-US" dirty="0" smtClean="0"/>
              <a:t>Try it with:  x = 5:2:21 or x=-10:5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Math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uses the standard operators</a:t>
            </a:r>
          </a:p>
          <a:p>
            <a:pPr marL="457200" lvl="1" indent="0">
              <a:buNone/>
            </a:pPr>
            <a:r>
              <a:rPr lang="en-US" dirty="0" smtClean="0"/>
              <a:t>  +</a:t>
            </a:r>
          </a:p>
          <a:p>
            <a:pPr marL="457200" lvl="1" indent="0">
              <a:buNone/>
            </a:pPr>
            <a:r>
              <a:rPr lang="en-US" dirty="0" smtClean="0"/>
              <a:t>  -</a:t>
            </a:r>
          </a:p>
          <a:p>
            <a:pPr marL="457200" lvl="1" indent="0">
              <a:buNone/>
            </a:pPr>
            <a:r>
              <a:rPr lang="en-US" dirty="0" smtClean="0"/>
              <a:t>  *</a:t>
            </a:r>
          </a:p>
          <a:p>
            <a:pPr marL="457200" lvl="1" indent="0">
              <a:buNone/>
            </a:pPr>
            <a:r>
              <a:rPr lang="en-US" dirty="0" smtClean="0"/>
              <a:t>  /</a:t>
            </a:r>
          </a:p>
          <a:p>
            <a:pPr marL="457200" lvl="1" indent="0">
              <a:buNone/>
            </a:pPr>
            <a:r>
              <a:rPr lang="en-US" dirty="0" smtClean="0"/>
              <a:t>  ^</a:t>
            </a:r>
          </a:p>
          <a:p>
            <a:pPr lvl="0"/>
            <a:r>
              <a:rPr lang="en-US" dirty="0" smtClean="0"/>
              <a:t>Note:  </a:t>
            </a:r>
            <a:r>
              <a:rPr lang="en-US" dirty="0" err="1" smtClean="0"/>
              <a:t>Matlab</a:t>
            </a:r>
            <a:r>
              <a:rPr lang="en-US" dirty="0" smtClean="0"/>
              <a:t> automatically uses matrix operations by default. If a variable is an array you must have proper dimensions or you get an error</a:t>
            </a:r>
          </a:p>
          <a:p>
            <a:pPr lvl="0"/>
            <a:r>
              <a:rPr lang="en-US" dirty="0" smtClean="0"/>
              <a:t>Element by element operations done only if an operator is preceded by a “ . “</a:t>
            </a:r>
          </a:p>
        </p:txBody>
      </p:sp>
    </p:spTree>
    <p:extLst>
      <p:ext uri="{BB962C8B-B14F-4D97-AF65-F5344CB8AC3E}">
        <p14:creationId xmlns:p14="http://schemas.microsoft.com/office/powerpoint/2010/main" val="31274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array of math functions are built-in</a:t>
            </a:r>
          </a:p>
          <a:p>
            <a:r>
              <a:rPr lang="en-US" dirty="0" smtClean="0"/>
              <a:t>typical notation – </a:t>
            </a:r>
            <a:r>
              <a:rPr lang="en-US" dirty="0" err="1" smtClean="0"/>
              <a:t>sqrt</a:t>
            </a:r>
            <a:r>
              <a:rPr lang="en-US" dirty="0" smtClean="0"/>
              <a:t>( ), </a:t>
            </a:r>
            <a:r>
              <a:rPr lang="en-US" dirty="0" err="1" smtClean="0"/>
              <a:t>cos</a:t>
            </a:r>
            <a:r>
              <a:rPr lang="en-US" dirty="0" smtClean="0"/>
              <a:t>( ), abs( ), and many more</a:t>
            </a:r>
          </a:p>
          <a:p>
            <a:r>
              <a:rPr lang="en-US" dirty="0" smtClean="0"/>
              <a:t>Help and definitions</a:t>
            </a:r>
          </a:p>
          <a:p>
            <a:pPr lvl="1"/>
            <a:r>
              <a:rPr lang="en-US" dirty="0" smtClean="0"/>
              <a:t>help &gt; Function Browser (shift + F1)</a:t>
            </a:r>
          </a:p>
          <a:p>
            <a:pPr lvl="1"/>
            <a:r>
              <a:rPr lang="en-US" dirty="0" smtClean="0"/>
              <a:t>gives definitions, help and examples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zeros(n) – creates n x n matrix of zeros</a:t>
            </a:r>
          </a:p>
          <a:p>
            <a:r>
              <a:rPr lang="en-US" dirty="0" smtClean="0"/>
              <a:t>zeros(</a:t>
            </a:r>
            <a:r>
              <a:rPr lang="en-US" dirty="0" err="1" smtClean="0"/>
              <a:t>n,m</a:t>
            </a:r>
            <a:r>
              <a:rPr lang="en-US" dirty="0" smtClean="0"/>
              <a:t>) – creates n x m matrix of zeros</a:t>
            </a:r>
          </a:p>
          <a:p>
            <a:r>
              <a:rPr lang="en-US" dirty="0" smtClean="0"/>
              <a:t>ones(n) or ones(</a:t>
            </a:r>
            <a:r>
              <a:rPr lang="en-US" dirty="0" err="1" smtClean="0"/>
              <a:t>n,m</a:t>
            </a:r>
            <a:r>
              <a:rPr lang="en-US" dirty="0" smtClean="0"/>
              <a:t>) – same for matrices of all ones</a:t>
            </a:r>
          </a:p>
          <a:p>
            <a:r>
              <a:rPr lang="en-US" dirty="0" smtClean="0"/>
              <a:t>eye(n) – creates n x n identity matrix</a:t>
            </a:r>
          </a:p>
          <a:p>
            <a:r>
              <a:rPr lang="en-US" dirty="0" err="1" smtClean="0"/>
              <a:t>linspace</a:t>
            </a:r>
            <a:r>
              <a:rPr lang="en-US" dirty="0" smtClean="0"/>
              <a:t>(x1, x2, n) – creates linear array of n elements starting with x1 and ending with x2</a:t>
            </a:r>
          </a:p>
          <a:p>
            <a:pPr lvl="1"/>
            <a:r>
              <a:rPr lang="en-US" dirty="0" smtClean="0"/>
              <a:t>If n is omitted – default is 100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plotting command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) – creates graph of y(x)</a:t>
            </a:r>
          </a:p>
          <a:p>
            <a:pPr lvl="2"/>
            <a:r>
              <a:rPr lang="en-US" dirty="0" smtClean="0"/>
              <a:t>x = vector of x values</a:t>
            </a:r>
          </a:p>
          <a:p>
            <a:pPr lvl="2"/>
            <a:r>
              <a:rPr lang="en-US" dirty="0" smtClean="0"/>
              <a:t>y = vector of corresponding y values</a:t>
            </a:r>
          </a:p>
          <a:p>
            <a:pPr lvl="2"/>
            <a:r>
              <a:rPr lang="en-US" dirty="0" smtClean="0"/>
              <a:t>both must be of same dimension</a:t>
            </a:r>
          </a:p>
          <a:p>
            <a:pPr lvl="0"/>
            <a:r>
              <a:rPr lang="en-US" dirty="0" smtClean="0"/>
              <a:t>formatting graphs</a:t>
            </a:r>
          </a:p>
          <a:p>
            <a:pPr lvl="1"/>
            <a:r>
              <a:rPr lang="en-US" dirty="0" smtClean="0"/>
              <a:t>grid or grid minor</a:t>
            </a:r>
          </a:p>
          <a:p>
            <a:pPr lvl="1"/>
            <a:r>
              <a:rPr lang="en-US" dirty="0" err="1" smtClean="0"/>
              <a:t>xlabel</a:t>
            </a:r>
            <a:r>
              <a:rPr lang="en-US" dirty="0" smtClean="0"/>
              <a:t>(‘ text ‘), </a:t>
            </a:r>
            <a:r>
              <a:rPr lang="en-US" dirty="0" err="1" smtClean="0"/>
              <a:t>ylabel</a:t>
            </a:r>
            <a:r>
              <a:rPr lang="en-US" dirty="0" smtClean="0"/>
              <a:t>(‘ text ‘)</a:t>
            </a:r>
          </a:p>
          <a:p>
            <a:pPr lvl="1"/>
            <a:r>
              <a:rPr lang="en-US" dirty="0" smtClean="0"/>
              <a:t>title</a:t>
            </a:r>
            <a:r>
              <a:rPr lang="en-US" smtClean="0"/>
              <a:t>(‘ text’)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4307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It – Free-Falling 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057400"/>
                <a:ext cx="8534400" cy="458447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Evaluate the solution (in m/s) given 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tanh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t = 12 seconds</a:t>
                </a:r>
              </a:p>
              <a:p>
                <a:pPr lvl="1"/>
                <a:r>
                  <a:rPr lang="en-US" dirty="0" smtClean="0"/>
                  <a:t>Use</a:t>
                </a:r>
              </a:p>
              <a:p>
                <a:pPr lvl="2"/>
                <a:r>
                  <a:rPr lang="en-US" dirty="0" smtClean="0"/>
                  <a:t>m=68.1 kg</a:t>
                </a:r>
              </a:p>
              <a:p>
                <a:pPr lvl="2"/>
                <a:r>
                  <a:rPr lang="en-US" dirty="0" smtClean="0"/>
                  <a:t>g = 9.81 m/s^2</a:t>
                </a:r>
              </a:p>
              <a:p>
                <a:pPr lvl="2"/>
                <a:r>
                  <a:rPr lang="en-US" dirty="0" smtClean="0"/>
                  <a:t>c = 0.25 kg/s</a:t>
                </a:r>
              </a:p>
              <a:p>
                <a:r>
                  <a:rPr lang="en-US" dirty="0" smtClean="0"/>
                  <a:t>Then evaluate v(t) for t = 0 to 25 seconds</a:t>
                </a:r>
              </a:p>
              <a:p>
                <a:pPr lvl="1"/>
                <a:r>
                  <a:rPr lang="en-US" dirty="0" smtClean="0"/>
                  <a:t>Plot v(t), label axis and add title</a:t>
                </a:r>
              </a:p>
              <a:p>
                <a:pPr lvl="1"/>
                <a:r>
                  <a:rPr lang="en-US" dirty="0" smtClean="0"/>
                  <a:t>Do in MSWord, put in header and footer, convert to </a:t>
                </a:r>
                <a:r>
                  <a:rPr lang="en-US" dirty="0" err="1" smtClean="0"/>
                  <a:t>pdf</a:t>
                </a:r>
                <a:r>
                  <a:rPr lang="en-US" dirty="0" smtClean="0"/>
                  <a:t>, and submit to practice </a:t>
                </a:r>
                <a:r>
                  <a:rPr lang="en-US" dirty="0" err="1" smtClean="0"/>
                  <a:t>dropbox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057400"/>
                <a:ext cx="8534400" cy="4584478"/>
              </a:xfrm>
              <a:blipFill rotWithShape="1">
                <a:blip r:embed="rId2"/>
                <a:stretch>
                  <a:fillRect l="-1214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755209" y="13335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869509" y="952500"/>
            <a:ext cx="0" cy="381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56539" y="1562100"/>
            <a:ext cx="0" cy="304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3809" y="773668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 = c v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83809" y="159938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81400" y="1102786"/>
                <a:ext cx="2180853" cy="56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102786"/>
                <a:ext cx="2180853" cy="5666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8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endParaRPr lang="en-US" dirty="0"/>
          </a:p>
          <a:p>
            <a:pPr lvl="1"/>
            <a:r>
              <a:rPr lang="en-US" dirty="0" smtClean="0"/>
              <a:t>one of many computing platforms we could use in this course.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Others:</a:t>
            </a:r>
          </a:p>
          <a:p>
            <a:pPr lvl="2"/>
            <a:r>
              <a:rPr lang="en-US" dirty="0" smtClean="0"/>
              <a:t>Excel (with VBA)</a:t>
            </a:r>
          </a:p>
          <a:p>
            <a:pPr lvl="2"/>
            <a:r>
              <a:rPr lang="en-US" dirty="0" err="1" smtClean="0"/>
              <a:t>Mathematica</a:t>
            </a:r>
            <a:endParaRPr lang="en-US" dirty="0" smtClean="0"/>
          </a:p>
          <a:p>
            <a:pPr lvl="2"/>
            <a:r>
              <a:rPr lang="en-US" dirty="0" err="1" smtClean="0"/>
              <a:t>MathCad</a:t>
            </a:r>
            <a:endParaRPr lang="en-US" dirty="0" smtClean="0"/>
          </a:p>
          <a:p>
            <a:pPr lvl="2"/>
            <a:r>
              <a:rPr lang="en-US" dirty="0" smtClean="0"/>
              <a:t>Maple</a:t>
            </a:r>
            <a:endParaRPr lang="en-US" dirty="0"/>
          </a:p>
          <a:p>
            <a:pPr lvl="2"/>
            <a:r>
              <a:rPr lang="en-US" dirty="0" smtClean="0"/>
              <a:t>Handheld Calculator</a:t>
            </a:r>
          </a:p>
        </p:txBody>
      </p:sp>
    </p:spTree>
    <p:extLst>
      <p:ext uri="{BB962C8B-B14F-4D97-AF65-F5344CB8AC3E}">
        <p14:creationId xmlns:p14="http://schemas.microsoft.com/office/powerpoint/2010/main" val="3958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Matlab</a:t>
            </a:r>
            <a:r>
              <a:rPr lang="en-US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Easily handles arrays</a:t>
            </a:r>
          </a:p>
          <a:p>
            <a:pPr lvl="0"/>
            <a:r>
              <a:rPr lang="en-US" dirty="0" smtClean="0"/>
              <a:t>Efficient calculator</a:t>
            </a:r>
          </a:p>
          <a:p>
            <a:pPr lvl="0"/>
            <a:r>
              <a:rPr lang="en-US" dirty="0" smtClean="0"/>
              <a:t>Good graphics</a:t>
            </a:r>
          </a:p>
          <a:p>
            <a:pPr lvl="0"/>
            <a:r>
              <a:rPr lang="en-US" dirty="0" smtClean="0"/>
              <a:t>Built in structured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2437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Matlab</a:t>
            </a:r>
            <a:r>
              <a:rPr lang="en-US" dirty="0" smtClean="0"/>
              <a:t>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Expensive</a:t>
            </a:r>
          </a:p>
          <a:p>
            <a:pPr lvl="0"/>
            <a:r>
              <a:rPr lang="en-US" dirty="0" smtClean="0"/>
              <a:t>Large and slow to load</a:t>
            </a:r>
          </a:p>
          <a:p>
            <a:pPr lvl="0"/>
            <a:r>
              <a:rPr lang="en-US" dirty="0" smtClean="0"/>
              <a:t>Command driven – not intuitive</a:t>
            </a:r>
          </a:p>
          <a:p>
            <a:pPr lvl="0"/>
            <a:r>
              <a:rPr lang="en-US" dirty="0" smtClean="0"/>
              <a:t>Not readily available</a:t>
            </a:r>
          </a:p>
        </p:txBody>
      </p:sp>
    </p:spTree>
    <p:extLst>
      <p:ext uri="{BB962C8B-B14F-4D97-AF65-F5344CB8AC3E}">
        <p14:creationId xmlns:p14="http://schemas.microsoft.com/office/powerpoint/2010/main" val="37397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Open</a:t>
            </a:r>
          </a:p>
          <a:p>
            <a:pPr lvl="1"/>
            <a:r>
              <a:rPr lang="en-US" dirty="0" smtClean="0"/>
              <a:t>Double click icon or an existing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file</a:t>
            </a:r>
          </a:p>
          <a:p>
            <a:pPr lvl="0"/>
            <a:r>
              <a:rPr lang="en-US" dirty="0" smtClean="0"/>
              <a:t>Has three interface windows or GUI’s</a:t>
            </a:r>
          </a:p>
          <a:p>
            <a:pPr lvl="1"/>
            <a:r>
              <a:rPr lang="en-US" dirty="0" smtClean="0"/>
              <a:t>Command Window – opens first by default</a:t>
            </a:r>
          </a:p>
          <a:p>
            <a:pPr lvl="1"/>
            <a:r>
              <a:rPr lang="en-US" dirty="0" smtClean="0"/>
              <a:t>Graphics Window</a:t>
            </a:r>
          </a:p>
          <a:p>
            <a:pPr lvl="1"/>
            <a:r>
              <a:rPr lang="en-US" dirty="0" smtClean="0"/>
              <a:t>Edit Window</a:t>
            </a:r>
          </a:p>
        </p:txBody>
      </p:sp>
    </p:spTree>
    <p:extLst>
      <p:ext uri="{BB962C8B-B14F-4D97-AF65-F5344CB8AC3E}">
        <p14:creationId xmlns:p14="http://schemas.microsoft.com/office/powerpoint/2010/main" val="10733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Command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199"/>
            <a:ext cx="8229600" cy="23622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Has four panes by default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Command History</a:t>
            </a:r>
          </a:p>
          <a:p>
            <a:pPr lvl="1"/>
            <a:r>
              <a:rPr lang="en-US" dirty="0" smtClean="0"/>
              <a:t>File Directory</a:t>
            </a:r>
          </a:p>
          <a:p>
            <a:pPr lvl="1"/>
            <a:r>
              <a:rPr lang="en-US" dirty="0" smtClean="0"/>
              <a:t>Workspace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5842"/>
            <a:ext cx="7866371" cy="496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1820" y="84484"/>
            <a:ext cx="19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Window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5571" y="10784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70837"/>
            <a:ext cx="143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Directory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910" y="6063734"/>
            <a:ext cx="18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History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417017"/>
            <a:ext cx="762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41820" y="453816"/>
            <a:ext cx="463380" cy="1120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</p:cNvCxnSpPr>
          <p:nvPr/>
        </p:nvCxnSpPr>
        <p:spPr>
          <a:xfrm>
            <a:off x="6705386" y="477176"/>
            <a:ext cx="457414" cy="1275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629400" y="46482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Enter commands in the Command Window</a:t>
            </a:r>
          </a:p>
          <a:p>
            <a:r>
              <a:rPr lang="en-US" dirty="0" smtClean="0"/>
              <a:t>Can use as a simple calculator</a:t>
            </a:r>
          </a:p>
          <a:p>
            <a:pPr lvl="1"/>
            <a:r>
              <a:rPr lang="en-US" dirty="0" smtClean="0"/>
              <a:t>Without an assignment, results assigned to variable ”</a:t>
            </a:r>
            <a:r>
              <a:rPr lang="en-US" dirty="0" err="1" smtClean="0"/>
              <a:t>ans</a:t>
            </a:r>
            <a:r>
              <a:rPr lang="en-US" dirty="0" smtClean="0"/>
              <a:t>” by default</a:t>
            </a:r>
          </a:p>
          <a:p>
            <a:r>
              <a:rPr lang="en-US" dirty="0" smtClean="0"/>
              <a:t>Can instead assign values to variables</a:t>
            </a:r>
          </a:p>
          <a:p>
            <a:pPr lvl="1"/>
            <a:r>
              <a:rPr lang="en-US" dirty="0" smtClean="0"/>
              <a:t>Use Assignment command “ =“</a:t>
            </a:r>
          </a:p>
          <a:p>
            <a:pPr lvl="1"/>
            <a:r>
              <a:rPr lang="en-US" dirty="0" smtClean="0"/>
              <a:t>NOTE:  Names are case-sensitive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creates proper type and saves to memory</a:t>
            </a:r>
          </a:p>
          <a:p>
            <a:pPr lvl="1"/>
            <a:r>
              <a:rPr lang="en-US" dirty="0" smtClean="0"/>
              <a:t>Puts the variable and its value into the workspace</a:t>
            </a:r>
          </a:p>
          <a:p>
            <a:pPr lvl="1"/>
            <a:r>
              <a:rPr lang="en-US" dirty="0" smtClean="0"/>
              <a:t>Results are automatically echoed – can shut off with ; at end of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Controls how numbers are displayed – does not affect the value stored or the calculation precision</a:t>
            </a:r>
          </a:p>
          <a:p>
            <a:r>
              <a:rPr lang="en-US" dirty="0" smtClean="0"/>
              <a:t>&gt;&gt; format ‘type’</a:t>
            </a:r>
          </a:p>
          <a:p>
            <a:pPr lvl="1"/>
            <a:r>
              <a:rPr lang="en-US" dirty="0" smtClean="0"/>
              <a:t>Possible types</a:t>
            </a:r>
          </a:p>
          <a:p>
            <a:pPr lvl="2"/>
            <a:r>
              <a:rPr lang="en-US" dirty="0" smtClean="0"/>
              <a:t>short (default) – four decimals displayed</a:t>
            </a:r>
          </a:p>
          <a:p>
            <a:pPr lvl="2"/>
            <a:r>
              <a:rPr lang="en-US" dirty="0" smtClean="0"/>
              <a:t>long – fifteen decimals displayed</a:t>
            </a:r>
          </a:p>
          <a:p>
            <a:pPr lvl="2"/>
            <a:r>
              <a:rPr lang="en-US" dirty="0" smtClean="0"/>
              <a:t>short e – exponential with four decimals</a:t>
            </a:r>
          </a:p>
          <a:p>
            <a:pPr lvl="2"/>
            <a:r>
              <a:rPr lang="en-US" dirty="0" smtClean="0"/>
              <a:t>long e – exponential with fifteen decimals</a:t>
            </a:r>
          </a:p>
          <a:p>
            <a:pPr lvl="2"/>
            <a:r>
              <a:rPr lang="en-US" dirty="0" smtClean="0"/>
              <a:t>short </a:t>
            </a:r>
            <a:r>
              <a:rPr lang="en-US" dirty="0" err="1" smtClean="0"/>
              <a:t>eng</a:t>
            </a:r>
            <a:r>
              <a:rPr lang="en-US" dirty="0" smtClean="0"/>
              <a:t> – engineering with four decimals</a:t>
            </a:r>
          </a:p>
          <a:p>
            <a:pPr lvl="2"/>
            <a:r>
              <a:rPr lang="en-US" dirty="0" smtClean="0"/>
              <a:t>long </a:t>
            </a:r>
            <a:r>
              <a:rPr lang="en-US" dirty="0" err="1" smtClean="0"/>
              <a:t>eng</a:t>
            </a:r>
            <a:r>
              <a:rPr lang="en-US" dirty="0" smtClean="0"/>
              <a:t> – engineering with fifteen decimals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667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MATLAB</vt:lpstr>
      <vt:lpstr>PowerPoint Presentation</vt:lpstr>
      <vt:lpstr>Matlab Advantages</vt:lpstr>
      <vt:lpstr>Matlab Disadvantages</vt:lpstr>
      <vt:lpstr>Use It</vt:lpstr>
      <vt:lpstr>Command Window</vt:lpstr>
      <vt:lpstr>PowerPoint Presentation</vt:lpstr>
      <vt:lpstr>Command Window</vt:lpstr>
      <vt:lpstr>Format Command</vt:lpstr>
      <vt:lpstr>Arrays</vt:lpstr>
      <vt:lpstr>Colon “ : “ Operator</vt:lpstr>
      <vt:lpstr>Math Operations</vt:lpstr>
      <vt:lpstr>Built-In Functions</vt:lpstr>
      <vt:lpstr>Some Useful Functions</vt:lpstr>
      <vt:lpstr>Graphics</vt:lpstr>
      <vt:lpstr>Try It – Free-Falling Object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Frank Sciremammano</dc:creator>
  <cp:lastModifiedBy>Frank Sciremammano</cp:lastModifiedBy>
  <cp:revision>25</cp:revision>
  <dcterms:created xsi:type="dcterms:W3CDTF">2011-02-28T14:07:30Z</dcterms:created>
  <dcterms:modified xsi:type="dcterms:W3CDTF">2012-11-26T16:03:29Z</dcterms:modified>
</cp:coreProperties>
</file>