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2"/>
  </p:notesMasterIdLst>
  <p:handoutMasterIdLst>
    <p:handoutMasterId r:id="rId13"/>
  </p:handoutMasterIdLst>
  <p:sldIdLst>
    <p:sldId id="256" r:id="rId2"/>
    <p:sldId id="280" r:id="rId3"/>
    <p:sldId id="285" r:id="rId4"/>
    <p:sldId id="287" r:id="rId5"/>
    <p:sldId id="279" r:id="rId6"/>
    <p:sldId id="271" r:id="rId7"/>
    <p:sldId id="276" r:id="rId8"/>
    <p:sldId id="282" r:id="rId9"/>
    <p:sldId id="286" r:id="rId10"/>
    <p:sldId id="283" r:id="rId11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5332" autoAdjust="0"/>
  </p:normalViewPr>
  <p:slideViewPr>
    <p:cSldViewPr>
      <p:cViewPr varScale="1">
        <p:scale>
          <a:sx n="62" d="100"/>
          <a:sy n="62" d="100"/>
        </p:scale>
        <p:origin x="-96" y="-11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800F429-464B-4954-9EF5-0182CC95A5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592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186B0BB-0D4B-4840-B77E-F580CA8BCF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575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B1529F0-D747-43ED-A9A6-BEE95513A227}" type="slidenum">
              <a:rPr lang="en-US" sz="1200" smtClean="0"/>
              <a:pPr eaLnBrk="1" hangingPunct="1"/>
              <a:t>6</a:t>
            </a:fld>
            <a:endParaRPr lang="en-US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Number formatting, formulas, functions, referencing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3FBFBC-556A-4CCA-850C-4ADA0FEFE7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464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DBDDCB-6D67-40C9-B40E-182095B42F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89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E9B6A-658C-491F-A29D-0F0A7D8BA0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628650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24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869303-8ED0-4888-83AF-A46D2EF6C8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15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0BA21F-4D8C-4453-B737-B144A648C2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732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BFF1F3-BD79-4F76-AB17-436E227BF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365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B0A7A-18BD-426B-85DD-3C8198B760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131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B5D47A-4CCF-4660-8061-B793E7C33D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46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C07B96-9385-4660-B984-6302D8A858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01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A3EC5-8458-4895-930B-C9C9B4CC35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023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A14B41-842E-4271-86DC-F117600EBF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681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7101B0E4-8C8B-45E6-BD42-172DE4651C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26" r:id="rId2"/>
    <p:sldLayoutId id="2147483835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6" r:id="rId9"/>
    <p:sldLayoutId id="2147483832" r:id="rId10"/>
    <p:sldLayoutId id="214748383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762000"/>
            <a:ext cx="7851648" cy="914400"/>
          </a:xfrm>
          <a:ln>
            <a:miter lim="800000"/>
            <a:headEnd/>
            <a:tailEnd/>
          </a:ln>
          <a:extLst/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Week 1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2209800"/>
            <a:ext cx="6096000" cy="1066800"/>
          </a:xfrm>
        </p:spPr>
        <p:txBody>
          <a:bodyPr/>
          <a:lstStyle/>
          <a:p>
            <a:pPr marR="0" eaLnBrk="1" hangingPunct="1"/>
            <a:r>
              <a:rPr lang="en-US" sz="4400" smtClean="0"/>
              <a:t>Excel Basics: continued</a:t>
            </a:r>
          </a:p>
          <a:p>
            <a:pPr marR="0" eaLnBrk="1" hangingPunct="1"/>
            <a:endParaRPr lang="en-US" sz="4400" smtClean="0"/>
          </a:p>
        </p:txBody>
      </p:sp>
      <p:sp>
        <p:nvSpPr>
          <p:cNvPr id="5124" name="WordArt 4"/>
          <p:cNvSpPr>
            <a:spLocks noChangeArrowheads="1" noChangeShapeType="1" noTextEdit="1"/>
          </p:cNvSpPr>
          <p:nvPr/>
        </p:nvSpPr>
        <p:spPr bwMode="auto">
          <a:xfrm>
            <a:off x="2133600" y="4114800"/>
            <a:ext cx="6029325" cy="1662113"/>
          </a:xfrm>
          <a:prstGeom prst="rect">
            <a:avLst/>
          </a:prstGeom>
        </p:spPr>
        <p:txBody>
          <a:bodyPr wrap="none" fromWordArt="1">
            <a:prstTxWarp prst="textDeflateBottom">
              <a:avLst>
                <a:gd name="adj" fmla="val 76472"/>
              </a:avLst>
            </a:prstTxWarp>
            <a:scene3d>
              <a:camera prst="legacyPerspectiveFront">
                <a:rot lat="19799980" lon="19439992" rev="0"/>
              </a:camera>
              <a:lightRig rig="legacyNormal2" dir="t"/>
            </a:scene3d>
            <a:sp3d extrusionH="354000" prstMaterial="legacyMatte">
              <a:extrusionClr>
                <a:srgbClr val="939676"/>
              </a:extrusionClr>
            </a:sp3d>
          </a:bodyPr>
          <a:lstStyle/>
          <a:p>
            <a:pPr algn="ctr"/>
            <a:endParaRPr lang="en-US" sz="3600" kern="1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707070"/>
                  </a:gs>
                  <a:gs pos="50000">
                    <a:srgbClr val="FFFFFF"/>
                  </a:gs>
                  <a:gs pos="100000">
                    <a:srgbClr val="707070"/>
                  </a:gs>
                </a:gsLst>
                <a:lin ang="2700000" scaled="1"/>
              </a:gradFill>
              <a:latin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#6: (optional)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en-US" dirty="0" smtClean="0"/>
              <a:t>If you have additional time, you can do this</a:t>
            </a:r>
          </a:p>
          <a:p>
            <a:r>
              <a:rPr lang="en-US" dirty="0" smtClean="0"/>
              <a:t>The density of standard air is a function of temperature and may be approximated using the ideal gas law, according to </a:t>
            </a:r>
          </a:p>
          <a:p>
            <a:endParaRPr lang="en-US" dirty="0" smtClean="0"/>
          </a:p>
          <a:p>
            <a:r>
              <a:rPr lang="en-US" dirty="0" smtClean="0"/>
              <a:t> Where </a:t>
            </a:r>
            <a:r>
              <a:rPr lang="en-US" i="1" dirty="0" smtClean="0">
                <a:sym typeface="Symbol" pitchFamily="18" charset="2"/>
              </a:rPr>
              <a:t></a:t>
            </a:r>
            <a:r>
              <a:rPr lang="en-US" dirty="0" smtClean="0"/>
              <a:t> = density (kg/m</a:t>
            </a:r>
            <a:r>
              <a:rPr lang="en-US" baseline="30000" dirty="0" smtClean="0"/>
              <a:t>3</a:t>
            </a:r>
            <a:r>
              <a:rPr lang="en-US" dirty="0" smtClean="0"/>
              <a:t>), </a:t>
            </a:r>
            <a:r>
              <a:rPr lang="en-US" i="1" dirty="0" smtClean="0"/>
              <a:t>P</a:t>
            </a:r>
            <a:r>
              <a:rPr lang="en-US" dirty="0" smtClean="0"/>
              <a:t> = standard atmospheric pressure (101.3 </a:t>
            </a:r>
            <a:r>
              <a:rPr lang="en-US" dirty="0" err="1" smtClean="0"/>
              <a:t>kPa</a:t>
            </a:r>
            <a:r>
              <a:rPr lang="en-US" dirty="0" smtClean="0"/>
              <a:t>), </a:t>
            </a:r>
            <a:r>
              <a:rPr lang="en-US" i="1" dirty="0" smtClean="0"/>
              <a:t>R</a:t>
            </a:r>
            <a:r>
              <a:rPr lang="en-US" dirty="0" smtClean="0"/>
              <a:t> = gas constant; its value for air is 286.9 (J/kg</a:t>
            </a:r>
            <a:r>
              <a:rPr lang="en-US" dirty="0" smtClean="0">
                <a:sym typeface="Symbol" pitchFamily="18" charset="2"/>
              </a:rPr>
              <a:t>-</a:t>
            </a:r>
            <a:r>
              <a:rPr lang="en-US" dirty="0" smtClean="0"/>
              <a:t>K), </a:t>
            </a:r>
            <a:r>
              <a:rPr lang="en-US" i="1" dirty="0" smtClean="0"/>
              <a:t>T</a:t>
            </a:r>
            <a:r>
              <a:rPr lang="en-US" dirty="0" smtClean="0"/>
              <a:t> = air temperature in Kelvin</a:t>
            </a:r>
          </a:p>
          <a:p>
            <a:r>
              <a:rPr lang="en-US" dirty="0" smtClean="0"/>
              <a:t> Create a table that shows the density of air as a function of temperature in the range of 0˚C (273.15 K) to 50˚C (323.15 K) in increments of 5˚C.</a:t>
            </a:r>
          </a:p>
          <a:p>
            <a:endParaRPr lang="en-US" dirty="0" smtClean="0"/>
          </a:p>
        </p:txBody>
      </p:sp>
      <p:sp>
        <p:nvSpPr>
          <p:cNvPr id="133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419600" y="3048000"/>
                <a:ext cx="1289456" cy="7813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𝜌</m:t>
                      </m:r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𝑅𝑇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3048000"/>
                <a:ext cx="1289456" cy="78136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Reminder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7244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Upload in-class work for the week to the </a:t>
            </a:r>
            <a:r>
              <a:rPr lang="en-US" dirty="0" err="1" smtClean="0"/>
              <a:t>Dropbox</a:t>
            </a:r>
            <a:r>
              <a:rPr lang="en-US" dirty="0" smtClean="0"/>
              <a:t> by Monday a the end of class every week</a:t>
            </a:r>
          </a:p>
          <a:p>
            <a:endParaRPr lang="en-US" dirty="0" smtClean="0"/>
          </a:p>
          <a:p>
            <a:r>
              <a:rPr lang="en-US" dirty="0" smtClean="0"/>
              <a:t>Take the daily quiz during class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Built In Functions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eaLnBrk="1" hangingPunct="1"/>
            <a:r>
              <a:rPr lang="en-US" dirty="0" smtClean="0"/>
              <a:t>Formulas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>
                <a:sym typeface="Wingdings" pitchFamily="2" charset="2"/>
              </a:rPr>
              <a:t> Insert </a:t>
            </a:r>
            <a:r>
              <a:rPr lang="en-US" dirty="0" smtClean="0"/>
              <a:t>Function </a:t>
            </a:r>
            <a:r>
              <a:rPr lang="en-US" dirty="0">
                <a:sym typeface="Symbol"/>
              </a:rPr>
              <a:t>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i="1" dirty="0" smtClean="0">
                <a:sym typeface="Wingdings" pitchFamily="2" charset="2"/>
              </a:rPr>
              <a:t>Pull from list…</a:t>
            </a:r>
            <a:endParaRPr lang="en-US" i="1" dirty="0" smtClean="0"/>
          </a:p>
          <a:p>
            <a:pPr eaLnBrk="1" hangingPunct="1"/>
            <a:r>
              <a:rPr lang="en-US" dirty="0" smtClean="0"/>
              <a:t>Trig Functions</a:t>
            </a:r>
          </a:p>
          <a:p>
            <a:pPr lvl="1" eaLnBrk="1" hangingPunct="1">
              <a:buFontTx/>
              <a:buNone/>
            </a:pPr>
            <a:r>
              <a:rPr lang="en-US" sz="2600" dirty="0" smtClean="0"/>
              <a:t>=sin(</a:t>
            </a:r>
            <a:r>
              <a:rPr lang="en-US" sz="2600" i="1" dirty="0" smtClean="0"/>
              <a:t>angle radians</a:t>
            </a:r>
            <a:r>
              <a:rPr lang="en-US" sz="2600" dirty="0" smtClean="0"/>
              <a:t>)</a:t>
            </a:r>
          </a:p>
          <a:p>
            <a:pPr lvl="1" eaLnBrk="1" hangingPunct="1">
              <a:buFontTx/>
              <a:buNone/>
            </a:pPr>
            <a:r>
              <a:rPr lang="en-US" sz="2600" dirty="0" smtClean="0"/>
              <a:t>=</a:t>
            </a:r>
            <a:r>
              <a:rPr lang="en-US" sz="2600" dirty="0" err="1" smtClean="0"/>
              <a:t>cos</a:t>
            </a:r>
            <a:r>
              <a:rPr lang="en-US" sz="2600" dirty="0" smtClean="0"/>
              <a:t>(</a:t>
            </a:r>
            <a:r>
              <a:rPr lang="en-US" sz="2600" i="1" dirty="0" smtClean="0"/>
              <a:t>angle in radians</a:t>
            </a:r>
            <a:r>
              <a:rPr lang="en-US" sz="2600" dirty="0" smtClean="0"/>
              <a:t>)</a:t>
            </a:r>
          </a:p>
          <a:p>
            <a:pPr eaLnBrk="1" hangingPunct="1"/>
            <a:r>
              <a:rPr lang="en-US" dirty="0" smtClean="0"/>
              <a:t>Other Common Functions</a:t>
            </a:r>
          </a:p>
          <a:p>
            <a:pPr lvl="1" eaLnBrk="1" hangingPunct="1">
              <a:buFontTx/>
              <a:buNone/>
            </a:pPr>
            <a:r>
              <a:rPr lang="en-US" sz="2600" dirty="0" smtClean="0"/>
              <a:t>=pi()   </a:t>
            </a:r>
            <a:r>
              <a:rPr lang="en-US" sz="2600" dirty="0" smtClean="0">
                <a:sym typeface="Symbol"/>
              </a:rPr>
              <a:t></a:t>
            </a:r>
            <a:r>
              <a:rPr lang="en-US" sz="2600" i="1" dirty="0" smtClean="0"/>
              <a:t>no argument!</a:t>
            </a:r>
            <a:endParaRPr lang="en-US" sz="2600" dirty="0" smtClean="0"/>
          </a:p>
          <a:p>
            <a:pPr lvl="1" eaLnBrk="1" hangingPunct="1">
              <a:buFontTx/>
              <a:buNone/>
            </a:pPr>
            <a:r>
              <a:rPr lang="en-US" sz="2600" dirty="0" smtClean="0"/>
              <a:t>=radians(</a:t>
            </a:r>
            <a:r>
              <a:rPr lang="en-US" sz="2600" i="1" dirty="0" smtClean="0"/>
              <a:t>angle in deg.</a:t>
            </a:r>
            <a:r>
              <a:rPr lang="en-US" sz="2600" dirty="0" smtClean="0"/>
              <a:t>)</a:t>
            </a:r>
          </a:p>
          <a:p>
            <a:pPr lvl="1" eaLnBrk="1" hangingPunct="1">
              <a:buFontTx/>
              <a:buNone/>
            </a:pPr>
            <a:r>
              <a:rPr lang="en-US" sz="2600" dirty="0" smtClean="0"/>
              <a:t>=sum(</a:t>
            </a:r>
            <a:r>
              <a:rPr lang="en-US" sz="2600" i="1" dirty="0" smtClean="0"/>
              <a:t>num1,num2,…</a:t>
            </a:r>
            <a:r>
              <a:rPr lang="en-US" sz="2600" dirty="0" smtClean="0"/>
              <a:t> )</a:t>
            </a:r>
          </a:p>
          <a:p>
            <a:pPr lvl="1" eaLnBrk="1" hangingPunct="1">
              <a:buFontTx/>
              <a:buNone/>
            </a:pPr>
            <a:r>
              <a:rPr lang="en-US" sz="2600" dirty="0" smtClean="0"/>
              <a:t>=</a:t>
            </a:r>
            <a:r>
              <a:rPr lang="en-US" sz="2600" dirty="0" err="1" smtClean="0"/>
              <a:t>sqrt</a:t>
            </a:r>
            <a:r>
              <a:rPr lang="en-US" sz="2600" dirty="0" smtClean="0"/>
              <a:t>(</a:t>
            </a:r>
            <a:r>
              <a:rPr lang="en-US" sz="2600" i="1" dirty="0" smtClean="0"/>
              <a:t>number</a:t>
            </a:r>
            <a:r>
              <a:rPr lang="en-US" sz="2600" dirty="0" smtClean="0"/>
              <a:t>)</a:t>
            </a:r>
          </a:p>
          <a:p>
            <a:pPr lvl="1" eaLnBrk="1" hangingPunct="1">
              <a:buFontTx/>
              <a:buNone/>
            </a:pPr>
            <a:r>
              <a:rPr lang="en-US" sz="2600" dirty="0" smtClean="0"/>
              <a:t>=</a:t>
            </a:r>
            <a:r>
              <a:rPr lang="en-US" sz="2600" dirty="0" err="1" smtClean="0"/>
              <a:t>exp</a:t>
            </a:r>
            <a:r>
              <a:rPr lang="en-US" sz="2600" dirty="0" smtClean="0"/>
              <a:t>(</a:t>
            </a:r>
            <a:r>
              <a:rPr lang="en-US" sz="2600" i="1" dirty="0" smtClean="0"/>
              <a:t>number</a:t>
            </a:r>
            <a:r>
              <a:rPr lang="en-US" sz="2600" dirty="0" smtClean="0"/>
              <a:t>)</a:t>
            </a:r>
          </a:p>
          <a:p>
            <a:pPr eaLnBrk="1" hangingPunct="1"/>
            <a:endParaRPr lang="en-US" sz="2400" dirty="0" smtClean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231"/>
          <a:stretch/>
        </p:blipFill>
        <p:spPr bwMode="auto">
          <a:xfrm>
            <a:off x="4648200" y="2133600"/>
            <a:ext cx="4124197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59" t="17072" r="40913" b="79282"/>
          <a:stretch>
            <a:fillRect/>
          </a:stretch>
        </p:blipFill>
        <p:spPr bwMode="auto">
          <a:xfrm>
            <a:off x="7620000" y="4572000"/>
            <a:ext cx="182563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Built In Function Usage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05800" cy="4724400"/>
          </a:xfrm>
        </p:spPr>
        <p:txBody>
          <a:bodyPr/>
          <a:lstStyle/>
          <a:p>
            <a:pPr eaLnBrk="1" hangingPunct="1"/>
            <a:r>
              <a:rPr lang="en-US" dirty="0" smtClean="0"/>
              <a:t>All Excel functions have a name and require one or </a:t>
            </a:r>
            <a:br>
              <a:rPr lang="en-US" dirty="0" smtClean="0"/>
            </a:br>
            <a:r>
              <a:rPr lang="en-US" dirty="0" smtClean="0"/>
              <a:t>more arguments (inputs)</a:t>
            </a:r>
          </a:p>
          <a:p>
            <a:pPr lvl="1" eaLnBrk="1" hangingPunct="1"/>
            <a:r>
              <a:rPr lang="en-US" sz="2400" dirty="0" smtClean="0"/>
              <a:t>Example: =SUM(A1,A2,A3)</a:t>
            </a:r>
            <a:br>
              <a:rPr lang="en-US" sz="2400" dirty="0" smtClean="0"/>
            </a:br>
            <a:r>
              <a:rPr lang="en-US" sz="2400" dirty="0" smtClean="0"/>
              <a:t>Function Name: “Sum” (output is sum of all arguments)</a:t>
            </a:r>
            <a:br>
              <a:rPr lang="en-US" sz="2400" dirty="0" smtClean="0"/>
            </a:br>
            <a:r>
              <a:rPr lang="en-US" sz="2400" dirty="0" smtClean="0"/>
              <a:t>Arguments: cell references containing values to be summed</a:t>
            </a:r>
          </a:p>
          <a:p>
            <a:pPr lvl="1" eaLnBrk="1" hangingPunct="1"/>
            <a:r>
              <a:rPr lang="en-US" sz="2200" dirty="0" smtClean="0"/>
              <a:t>Can use a range of cells for an argument if function supports it</a:t>
            </a:r>
            <a:br>
              <a:rPr lang="en-US" sz="2200" dirty="0" smtClean="0"/>
            </a:br>
            <a:r>
              <a:rPr lang="en-US" sz="2200" dirty="0" smtClean="0"/>
              <a:t>Instead of clicking on individual cells, click and drag a range</a:t>
            </a:r>
            <a:br>
              <a:rPr lang="en-US" sz="2200" dirty="0" smtClean="0"/>
            </a:br>
            <a:r>
              <a:rPr lang="en-US" sz="2200" dirty="0" smtClean="0"/>
              <a:t>Example: =SUM(A1:A3)</a:t>
            </a:r>
            <a:br>
              <a:rPr lang="en-US" sz="2200" dirty="0" smtClean="0"/>
            </a:br>
            <a:r>
              <a:rPr lang="en-US" sz="2200" dirty="0" smtClean="0"/>
              <a:t>Gives same output as first example</a:t>
            </a:r>
          </a:p>
          <a:p>
            <a:pPr lvl="1" eaLnBrk="1" hangingPunct="1"/>
            <a:r>
              <a:rPr lang="en-US" sz="2200" dirty="0" smtClean="0"/>
              <a:t>=PI() is an exception, it takes no argument and returns value of </a:t>
            </a:r>
            <a:r>
              <a:rPr lang="en-US" sz="2200" dirty="0" smtClean="0">
                <a:latin typeface="Symbol" pitchFamily="18" charset="2"/>
              </a:rPr>
              <a:t>p</a:t>
            </a:r>
            <a:r>
              <a:rPr lang="en-US" sz="2200" dirty="0" smtClean="0"/>
              <a:t> to 14 decimal places</a:t>
            </a:r>
          </a:p>
        </p:txBody>
      </p:sp>
    </p:spTree>
    <p:extLst>
      <p:ext uri="{BB962C8B-B14F-4D97-AF65-F5344CB8AC3E}">
        <p14:creationId xmlns:p14="http://schemas.microsoft.com/office/powerpoint/2010/main" val="213981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742950"/>
          </a:xfrm>
        </p:spPr>
        <p:txBody>
          <a:bodyPr/>
          <a:lstStyle/>
          <a:p>
            <a:r>
              <a:rPr lang="en-US" smtClean="0"/>
              <a:t>Day 3 and Day 4 Inclass_Exercises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43400"/>
          </a:xfrm>
        </p:spPr>
        <p:txBody>
          <a:bodyPr/>
          <a:lstStyle/>
          <a:p>
            <a:r>
              <a:rPr lang="en-US" smtClean="0"/>
              <a:t>There are 4 problems in this ppt file. (Problem 5 is optional)</a:t>
            </a:r>
          </a:p>
          <a:p>
            <a:r>
              <a:rPr lang="en-US" smtClean="0"/>
              <a:t>In the same single workbook, solve problem #1 in “Sheet1”, problem #2 in “Sheet2”, etc…   </a:t>
            </a:r>
          </a:p>
          <a:p>
            <a:r>
              <a:rPr lang="en-US" smtClean="0"/>
              <a:t>Upload the final workbook on Day 4 with all the four problems solved into the Dropbox. (The Dropbox closes at 11:30 pm on Friday if you do not finish during class on Day 4.)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Problem #2: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eaLnBrk="1" hangingPunct="1"/>
            <a:r>
              <a:rPr lang="en-US" dirty="0" smtClean="0"/>
              <a:t>A cylindrical tank of radius </a:t>
            </a:r>
            <a:r>
              <a:rPr lang="en-US" i="1" dirty="0" smtClean="0"/>
              <a:t>r</a:t>
            </a:r>
            <a:r>
              <a:rPr lang="en-US" dirty="0" smtClean="0"/>
              <a:t> (m) and height </a:t>
            </a:r>
            <a:r>
              <a:rPr lang="en-US" i="1" dirty="0" smtClean="0"/>
              <a:t>h</a:t>
            </a:r>
            <a:r>
              <a:rPr lang="en-US" dirty="0" smtClean="0"/>
              <a:t> (m) is filled with water at a rate of </a:t>
            </a:r>
            <a:r>
              <a:rPr lang="en-US" i="1" dirty="0" smtClean="0"/>
              <a:t>F</a:t>
            </a:r>
            <a:r>
              <a:rPr lang="en-US" dirty="0" smtClean="0"/>
              <a:t> (m</a:t>
            </a:r>
            <a:r>
              <a:rPr lang="en-US" baseline="30000" dirty="0" smtClean="0"/>
              <a:t>3</a:t>
            </a:r>
            <a:r>
              <a:rPr lang="en-US" dirty="0" smtClean="0"/>
              <a:t>/min). How much time does it take to fill the tank (</a:t>
            </a:r>
            <a:r>
              <a:rPr lang="en-US" i="1" dirty="0" smtClean="0"/>
              <a:t>t</a:t>
            </a:r>
            <a:r>
              <a:rPr lang="en-US" dirty="0" smtClean="0"/>
              <a:t>, in seconds)? </a:t>
            </a:r>
          </a:p>
          <a:p>
            <a:r>
              <a:rPr lang="en-US" dirty="0" smtClean="0"/>
              <a:t>Use </a:t>
            </a:r>
            <a:r>
              <a:rPr lang="en-US" i="1" dirty="0" smtClean="0"/>
              <a:t>r = 0.75</a:t>
            </a:r>
            <a:r>
              <a:rPr lang="en-US" dirty="0" smtClean="0"/>
              <a:t> m; </a:t>
            </a:r>
            <a:r>
              <a:rPr lang="en-US" i="1" dirty="0" smtClean="0"/>
              <a:t>h = 1.25</a:t>
            </a:r>
            <a:r>
              <a:rPr lang="en-US" dirty="0" smtClean="0"/>
              <a:t> m; and vary </a:t>
            </a:r>
            <a:r>
              <a:rPr lang="en-US" i="1" dirty="0" smtClean="0"/>
              <a:t>F</a:t>
            </a:r>
            <a:r>
              <a:rPr lang="en-US" dirty="0" smtClean="0"/>
              <a:t> from 0.</a:t>
            </a:r>
            <a:r>
              <a:rPr lang="en-US" i="1" dirty="0" smtClean="0"/>
              <a:t>5</a:t>
            </a:r>
            <a:r>
              <a:rPr lang="en-US" dirty="0" smtClean="0"/>
              <a:t> to </a:t>
            </a:r>
            <a:r>
              <a:rPr lang="en-US" i="1" dirty="0" smtClean="0"/>
              <a:t>5</a:t>
            </a:r>
            <a:r>
              <a:rPr lang="en-US" dirty="0" smtClean="0"/>
              <a:t> m</a:t>
            </a:r>
            <a:r>
              <a:rPr lang="en-US" baseline="30000" dirty="0" smtClean="0"/>
              <a:t>3</a:t>
            </a:r>
            <a:r>
              <a:rPr lang="en-US" dirty="0" smtClean="0"/>
              <a:t>/min with step sizes of 0.25 m</a:t>
            </a:r>
            <a:r>
              <a:rPr lang="en-US" baseline="30000" dirty="0" smtClean="0"/>
              <a:t>3</a:t>
            </a:r>
            <a:r>
              <a:rPr lang="en-US" dirty="0" smtClean="0"/>
              <a:t>/min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743200" y="4191000"/>
            <a:ext cx="2895600" cy="2209800"/>
            <a:chOff x="2743200" y="4191000"/>
            <a:chExt cx="2895600" cy="2209800"/>
          </a:xfrm>
        </p:grpSpPr>
        <p:sp>
          <p:nvSpPr>
            <p:cNvPr id="9220" name="AutoShape 4"/>
            <p:cNvSpPr>
              <a:spLocks noChangeArrowheads="1"/>
            </p:cNvSpPr>
            <p:nvPr/>
          </p:nvSpPr>
          <p:spPr bwMode="auto">
            <a:xfrm>
              <a:off x="3657600" y="4648200"/>
              <a:ext cx="1447800" cy="1752600"/>
            </a:xfrm>
            <a:prstGeom prst="can">
              <a:avLst>
                <a:gd name="adj" fmla="val 3026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1" name="Line 5"/>
            <p:cNvSpPr>
              <a:spLocks noChangeShapeType="1"/>
            </p:cNvSpPr>
            <p:nvPr/>
          </p:nvSpPr>
          <p:spPr bwMode="auto">
            <a:xfrm>
              <a:off x="4343400" y="4876800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22" name="Text Box 6"/>
            <p:cNvSpPr txBox="1">
              <a:spLocks noChangeArrowheads="1"/>
            </p:cNvSpPr>
            <p:nvPr/>
          </p:nvSpPr>
          <p:spPr bwMode="auto">
            <a:xfrm>
              <a:off x="5257800" y="4495800"/>
              <a:ext cx="381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r</a:t>
              </a:r>
            </a:p>
          </p:txBody>
        </p:sp>
        <p:sp>
          <p:nvSpPr>
            <p:cNvPr id="9223" name="Line 7"/>
            <p:cNvSpPr>
              <a:spLocks noChangeShapeType="1"/>
            </p:cNvSpPr>
            <p:nvPr/>
          </p:nvSpPr>
          <p:spPr bwMode="auto">
            <a:xfrm flipV="1">
              <a:off x="3505200" y="4876800"/>
              <a:ext cx="0" cy="1371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24" name="Text Box 8"/>
            <p:cNvSpPr txBox="1">
              <a:spLocks noChangeArrowheads="1"/>
            </p:cNvSpPr>
            <p:nvPr/>
          </p:nvSpPr>
          <p:spPr bwMode="auto">
            <a:xfrm>
              <a:off x="2895600" y="5181600"/>
              <a:ext cx="381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h</a:t>
              </a:r>
            </a:p>
          </p:txBody>
        </p:sp>
        <p:sp>
          <p:nvSpPr>
            <p:cNvPr id="9225" name="AutoShape 9"/>
            <p:cNvSpPr>
              <a:spLocks noChangeArrowheads="1"/>
            </p:cNvSpPr>
            <p:nvPr/>
          </p:nvSpPr>
          <p:spPr bwMode="auto">
            <a:xfrm>
              <a:off x="3200400" y="4191000"/>
              <a:ext cx="838200" cy="533400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17694720 60000 65536"/>
                <a:gd name="T11" fmla="*/ 5898240 60000 65536"/>
                <a:gd name="T12" fmla="*/ 5898240 60000 65536"/>
                <a:gd name="T13" fmla="*/ 5898240 60000 65536"/>
                <a:gd name="T14" fmla="*/ 0 60000 65536"/>
                <a:gd name="T15" fmla="*/ 0 w 21600"/>
                <a:gd name="T16" fmla="*/ 8310 h 21600"/>
                <a:gd name="T17" fmla="*/ 6110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>
                  <a:moveTo>
                    <a:pt x="15662" y="14285"/>
                  </a:moveTo>
                  <a:lnTo>
                    <a:pt x="21600" y="8310"/>
                  </a:lnTo>
                  <a:lnTo>
                    <a:pt x="18630" y="8310"/>
                  </a:lnTo>
                  <a:cubicBezTo>
                    <a:pt x="18630" y="3721"/>
                    <a:pt x="14430" y="0"/>
                    <a:pt x="9250" y="0"/>
                  </a:cubicBezTo>
                  <a:cubicBezTo>
                    <a:pt x="4141" y="0"/>
                    <a:pt x="0" y="3799"/>
                    <a:pt x="0" y="8485"/>
                  </a:cubicBezTo>
                  <a:lnTo>
                    <a:pt x="0" y="21600"/>
                  </a:lnTo>
                  <a:lnTo>
                    <a:pt x="6110" y="21600"/>
                  </a:lnTo>
                  <a:lnTo>
                    <a:pt x="6110" y="8310"/>
                  </a:lnTo>
                  <a:cubicBezTo>
                    <a:pt x="6110" y="6947"/>
                    <a:pt x="7362" y="5842"/>
                    <a:pt x="8907" y="5842"/>
                  </a:cubicBezTo>
                  <a:lnTo>
                    <a:pt x="9725" y="5842"/>
                  </a:lnTo>
                  <a:cubicBezTo>
                    <a:pt x="11269" y="5842"/>
                    <a:pt x="12520" y="6947"/>
                    <a:pt x="12520" y="8310"/>
                  </a:cubicBezTo>
                  <a:lnTo>
                    <a:pt x="9725" y="8310"/>
                  </a:lnTo>
                  <a:lnTo>
                    <a:pt x="15662" y="14285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Text Box 8"/>
            <p:cNvSpPr txBox="1">
              <a:spLocks noChangeArrowheads="1"/>
            </p:cNvSpPr>
            <p:nvPr/>
          </p:nvSpPr>
          <p:spPr bwMode="auto">
            <a:xfrm>
              <a:off x="2743200" y="4267200"/>
              <a:ext cx="381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F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628650"/>
          </a:xfrm>
        </p:spPr>
        <p:txBody>
          <a:bodyPr/>
          <a:lstStyle/>
          <a:p>
            <a:pPr eaLnBrk="1" hangingPunct="1"/>
            <a:r>
              <a:rPr lang="en-US" dirty="0" smtClean="0"/>
              <a:t>Problem #3: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pPr eaLnBrk="1" hangingPunct="1"/>
            <a:r>
              <a:rPr lang="en-US" dirty="0" smtClean="0"/>
              <a:t>A baseball has an initial speed </a:t>
            </a:r>
            <a:r>
              <a:rPr lang="en-US" i="1" dirty="0" smtClean="0"/>
              <a:t>V0</a:t>
            </a:r>
            <a:r>
              <a:rPr lang="en-US" dirty="0" smtClean="0"/>
              <a:t> = 12 m/s and is thrown with an initial angle of 25 degrees from the horizontal. Use a time increment  </a:t>
            </a:r>
            <a:r>
              <a:rPr lang="en-US" i="1" dirty="0" err="1" smtClean="0"/>
              <a:t>δt</a:t>
            </a:r>
            <a:r>
              <a:rPr lang="en-US" dirty="0" smtClean="0"/>
              <a:t>=0.01 s, starting from zero and stopping when the ball hits the ground. </a:t>
            </a:r>
          </a:p>
          <a:p>
            <a:pPr eaLnBrk="1" hangingPunct="1"/>
            <a:r>
              <a:rPr lang="en-US" dirty="0" smtClean="0"/>
              <a:t>The horizontal position </a:t>
            </a:r>
            <a:r>
              <a:rPr lang="en-US" i="1" dirty="0" smtClean="0"/>
              <a:t>x(t)</a:t>
            </a:r>
            <a:r>
              <a:rPr lang="en-US" dirty="0" smtClean="0"/>
              <a:t> and vertical position </a:t>
            </a:r>
            <a:r>
              <a:rPr lang="en-US" i="1" dirty="0" smtClean="0"/>
              <a:t>y(t)</a:t>
            </a:r>
            <a:r>
              <a:rPr lang="en-US" dirty="0" smtClean="0"/>
              <a:t> are given by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At what horizontal position does the ball hit the ground?   (</a:t>
            </a:r>
            <a:r>
              <a:rPr lang="en-US" i="1" dirty="0" smtClean="0"/>
              <a:t>g</a:t>
            </a:r>
            <a:r>
              <a:rPr lang="en-US" dirty="0" smtClean="0"/>
              <a:t>=9.81 m/s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eaLnBrk="1" hangingPunct="1"/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905000" y="4191000"/>
                <a:ext cx="24718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4191000"/>
                <a:ext cx="2471895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905000" y="4800600"/>
                <a:ext cx="3537635" cy="5230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box>
                        <m:box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𝑔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4800600"/>
                <a:ext cx="3537635" cy="52309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#4: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en-US" dirty="0" smtClean="0"/>
              <a:t>Set up an Excel worksheet to evaluate the function </a:t>
            </a:r>
            <a:br>
              <a:rPr lang="en-US" dirty="0" smtClean="0"/>
            </a:br>
            <a:r>
              <a:rPr lang="en-US" i="1" dirty="0" smtClean="0"/>
              <a:t>g(x ,y)</a:t>
            </a:r>
          </a:p>
          <a:p>
            <a:r>
              <a:rPr lang="en-US" dirty="0" smtClean="0"/>
              <a:t>Construct a table that shows the values of </a:t>
            </a:r>
            <a:r>
              <a:rPr lang="en-US" i="1" dirty="0" smtClean="0"/>
              <a:t>g(</a:t>
            </a:r>
            <a:r>
              <a:rPr lang="en-US" i="1" dirty="0" err="1" smtClean="0"/>
              <a:t>x,y</a:t>
            </a:r>
            <a:r>
              <a:rPr lang="en-US" i="1" dirty="0" smtClean="0"/>
              <a:t>)</a:t>
            </a:r>
            <a:r>
              <a:rPr lang="en-US" dirty="0" smtClean="0"/>
              <a:t> for all values of x between 0 and 10 in increments of 1, and for all values of y between 100 and 240 in increments of 20.</a:t>
            </a:r>
          </a:p>
          <a:p>
            <a:r>
              <a:rPr lang="en-US" dirty="0" smtClean="0"/>
              <a:t>Make your table so that you can click on the formula in one cell and copy it to all other cells.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447800" y="5191780"/>
                <a:ext cx="246311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5191780"/>
                <a:ext cx="2463110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#5: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en-US" dirty="0" smtClean="0"/>
              <a:t>Set up an Excel worksheet to evaluate the function </a:t>
            </a:r>
            <a:r>
              <a:rPr lang="en-US" i="1" dirty="0" smtClean="0"/>
              <a:t>f(</a:t>
            </a:r>
            <a:r>
              <a:rPr lang="en-US" i="1" dirty="0" err="1" smtClean="0"/>
              <a:t>x,y</a:t>
            </a:r>
            <a:r>
              <a:rPr lang="en-US" i="1" dirty="0" smtClean="0"/>
              <a:t>)</a:t>
            </a:r>
            <a:r>
              <a:rPr lang="en-US" dirty="0" smtClean="0"/>
              <a:t> (function of two variables ) </a:t>
            </a:r>
          </a:p>
          <a:p>
            <a:r>
              <a:rPr lang="en-US" dirty="0" smtClean="0"/>
              <a:t>Construct a table that shows the values of </a:t>
            </a:r>
            <a:r>
              <a:rPr lang="en-US" i="1" dirty="0" smtClean="0"/>
              <a:t>f(</a:t>
            </a:r>
            <a:r>
              <a:rPr lang="en-US" i="1" dirty="0" err="1" smtClean="0"/>
              <a:t>x,y</a:t>
            </a:r>
            <a:r>
              <a:rPr lang="en-US" i="1" dirty="0" smtClean="0"/>
              <a:t>)</a:t>
            </a:r>
            <a:r>
              <a:rPr lang="en-US" dirty="0" smtClean="0"/>
              <a:t> for all values of </a:t>
            </a:r>
            <a:r>
              <a:rPr lang="en-US" i="1" dirty="0" smtClean="0"/>
              <a:t>x</a:t>
            </a:r>
            <a:r>
              <a:rPr lang="en-US" dirty="0" smtClean="0"/>
              <a:t> (radians) between 0.5 and 2.0 in increments of 0.1, and for all values of </a:t>
            </a:r>
            <a:r>
              <a:rPr lang="en-US" i="1" dirty="0" smtClean="0"/>
              <a:t>y</a:t>
            </a:r>
            <a:r>
              <a:rPr lang="en-US" dirty="0" smtClean="0"/>
              <a:t> (radians) between 0 and 2.0 in increments of 0.1.</a:t>
            </a:r>
          </a:p>
          <a:p>
            <a:r>
              <a:rPr lang="en-US" dirty="0" smtClean="0"/>
              <a:t>Assume that the value of </a:t>
            </a:r>
            <a:r>
              <a:rPr lang="en-US" i="1" dirty="0" smtClean="0"/>
              <a:t>A</a:t>
            </a:r>
            <a:r>
              <a:rPr lang="en-US" dirty="0" smtClean="0"/>
              <a:t> is 2.5, but make allowances in your setup such that </a:t>
            </a:r>
            <a:r>
              <a:rPr lang="en-US" i="1" dirty="0" smtClean="0"/>
              <a:t>A</a:t>
            </a:r>
            <a:r>
              <a:rPr lang="en-US" dirty="0" smtClean="0"/>
              <a:t> could easily be changed without having to reconstruct the entire table manually.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600200" y="5867400"/>
                <a:ext cx="41276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</a:rPr>
                        <m:t>𝐴</m:t>
                      </m:r>
                      <m:r>
                        <a:rPr lang="en-US" sz="2800" b="0" i="1" smtClean="0">
                          <a:latin typeface="Cambria Math"/>
                        </a:rPr>
                        <m:t> 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</m:func>
                      <m:r>
                        <a:rPr lang="en-US" sz="2800" b="0" i="1" smtClean="0">
                          <a:latin typeface="Cambria Math"/>
                        </a:rPr>
                        <m:t> 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5867400"/>
                <a:ext cx="4127605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1833</TotalTime>
  <Words>559</Words>
  <Application>Microsoft Office PowerPoint</Application>
  <PresentationFormat>On-screen Show (4:3)</PresentationFormat>
  <Paragraphs>61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Week 1</vt:lpstr>
      <vt:lpstr>Reminder</vt:lpstr>
      <vt:lpstr>Built In Functions</vt:lpstr>
      <vt:lpstr>Built In Function Usage</vt:lpstr>
      <vt:lpstr>Day 3 and Day 4 Inclass_Exercises</vt:lpstr>
      <vt:lpstr>Problem #2:</vt:lpstr>
      <vt:lpstr>Problem #3:</vt:lpstr>
      <vt:lpstr>Problem #4:</vt:lpstr>
      <vt:lpstr>Problem #5:</vt:lpstr>
      <vt:lpstr>Problem #6: (optional)</vt:lpstr>
    </vt:vector>
  </TitlesOfParts>
  <Company>Rochester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Karuna Koppula</dc:creator>
  <cp:lastModifiedBy>CLAIR CUNNINGHAM (RIT Student)</cp:lastModifiedBy>
  <cp:revision>72</cp:revision>
  <dcterms:created xsi:type="dcterms:W3CDTF">2005-03-08T18:06:32Z</dcterms:created>
  <dcterms:modified xsi:type="dcterms:W3CDTF">2012-03-14T18:10:35Z</dcterms:modified>
</cp:coreProperties>
</file>