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 Application:</a:t>
            </a:r>
            <a:br>
              <a:rPr lang="en-US" dirty="0" smtClean="0"/>
            </a:br>
            <a:r>
              <a:rPr lang="en-US" dirty="0" smtClean="0"/>
              <a:t>Numerical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10</a:t>
            </a:r>
            <a:br>
              <a:rPr lang="en-US" dirty="0" smtClean="0"/>
            </a:br>
            <a:r>
              <a:rPr lang="en-US" dirty="0" smtClean="0"/>
              <a:t>Day 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6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“Trapezoidal Rule” is a method</a:t>
            </a:r>
            <a:br>
              <a:rPr lang="en-US" dirty="0" smtClean="0"/>
            </a:br>
            <a:r>
              <a:rPr lang="en-US" dirty="0" smtClean="0"/>
              <a:t>of performing a definite </a:t>
            </a:r>
            <a:br>
              <a:rPr lang="en-US" dirty="0" smtClean="0"/>
            </a:br>
            <a:r>
              <a:rPr lang="en-US" dirty="0" smtClean="0"/>
              <a:t>integral numerically.</a:t>
            </a:r>
          </a:p>
          <a:p>
            <a:pPr lvl="1"/>
            <a:r>
              <a:rPr lang="en-US" dirty="0" smtClean="0"/>
              <a:t>The range between the limits of</a:t>
            </a:r>
            <a:br>
              <a:rPr lang="en-US" dirty="0" smtClean="0"/>
            </a:br>
            <a:r>
              <a:rPr lang="en-US" dirty="0" smtClean="0"/>
              <a:t>integration is broken into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segments</a:t>
            </a:r>
          </a:p>
          <a:p>
            <a:pPr lvl="1"/>
            <a:r>
              <a:rPr lang="en-US" dirty="0" smtClean="0"/>
              <a:t>The function is evaluated at each of the </a:t>
            </a:r>
            <a:r>
              <a:rPr lang="en-US" i="1" dirty="0" smtClean="0"/>
              <a:t>n+1</a:t>
            </a:r>
            <a:r>
              <a:rPr lang="en-US" dirty="0" smtClean="0"/>
              <a:t> points</a:t>
            </a:r>
          </a:p>
          <a:p>
            <a:pPr lvl="1"/>
            <a:r>
              <a:rPr lang="en-US" dirty="0" smtClean="0"/>
              <a:t>The area of the resulting trapezoids is summed to approximate the area under the curve (the integral)</a:t>
            </a:r>
            <a:endParaRPr lang="en-US" dirty="0"/>
          </a:p>
        </p:txBody>
      </p:sp>
      <p:pic>
        <p:nvPicPr>
          <p:cNvPr id="1026" name="Picture 2" descr="http://t0.gstatic.com/images?q=tbn:ANd9GcTDYCXVtyLqpNBK8Ysyi4Wb1gl94NC0kjCs6XyurIQmbrqUMEIaP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7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43000" y="2133600"/>
                <a:ext cx="5562100" cy="427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m:rPr>
                          <m:aln/>
                        </m:rPr>
                        <a:rPr lang="en-US" sz="2000" i="1" smtClean="0">
                          <a:latin typeface="Cambria Math"/>
                          <a:ea typeface="Cambria Math"/>
                        </a:rPr>
                        <m:t>≅</m:t>
                      </m:r>
                      <m:d>
                        <m:dPr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0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0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h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 smtClean="0">
                          <a:latin typeface="Cambria Math"/>
                          <a:ea typeface="Cambria Math"/>
                        </a:rPr>
                        <m:t>≅</m:t>
                      </m:r>
                      <m:f>
                        <m:fPr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+2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𝑖h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0" smtClean="0">
                          <a:latin typeface="Cambria Math"/>
                          <a:ea typeface="Cambria Math"/>
                        </a:rPr>
                        <m:t>                 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r>
                  <a:rPr lang="en-US" sz="2000" dirty="0">
                    <a:ea typeface="Cambria Math"/>
                  </a:rPr>
                  <a:t/>
                </a:r>
                <a:br>
                  <a:rPr lang="en-US" sz="2000" dirty="0">
                    <a:ea typeface="Cambria Math"/>
                  </a:rPr>
                </a:br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33600"/>
                <a:ext cx="5562100" cy="427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t0.gstatic.com/images?q=tbn:ANd9GcTDYCXVtyLqpNBK8Ysyi4Wb1gl94NC0kjCs6XyurIQmbrqUMEIa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61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r>
              <a:rPr lang="en-US" dirty="0" smtClean="0"/>
              <a:t>Perform a numerical integration using the trapezoidal rule: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Divide the range 0 </a:t>
            </a:r>
            <a:r>
              <a:rPr lang="en-US" dirty="0" smtClean="0">
                <a:sym typeface="Symbol"/>
              </a:rPr>
              <a:t> x   into </a:t>
            </a:r>
            <a:r>
              <a:rPr lang="en-US" i="1" dirty="0" smtClean="0">
                <a:sym typeface="Symbol"/>
              </a:rPr>
              <a:t>n </a:t>
            </a:r>
            <a:r>
              <a:rPr lang="en-US" dirty="0" smtClean="0">
                <a:sym typeface="Symbol"/>
              </a:rPr>
              <a:t>= 6 segments/trapezoids</a:t>
            </a:r>
          </a:p>
          <a:p>
            <a:pPr lvl="1"/>
            <a:r>
              <a:rPr lang="en-US" dirty="0" smtClean="0">
                <a:sym typeface="Symbol"/>
              </a:rPr>
              <a:t>The exact solution is A = /2; compute the percent error in your integral.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76600" y="2514600"/>
                <a:ext cx="2569678" cy="117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514600"/>
                <a:ext cx="2569678" cy="11729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175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174</TotalTime>
  <Words>110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Matlab Application: Numerical Integration</vt:lpstr>
      <vt:lpstr>Numerical Integration</vt:lpstr>
      <vt:lpstr>Trapezoidal Rule</vt:lpstr>
      <vt:lpstr>In-Class Exercise #7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Application: Numerical Integration</dc:title>
  <dc:creator>William Humphrey</dc:creator>
  <cp:lastModifiedBy>William Humphrey</cp:lastModifiedBy>
  <cp:revision>3</cp:revision>
  <dcterms:created xsi:type="dcterms:W3CDTF">2012-05-16T15:39:14Z</dcterms:created>
  <dcterms:modified xsi:type="dcterms:W3CDTF">2012-05-16T18:34:03Z</dcterms:modified>
</cp:coreProperties>
</file>