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</p:sldMasterIdLst>
  <p:notesMasterIdLst>
    <p:notesMasterId r:id="rId26"/>
  </p:notesMasterIdLst>
  <p:handoutMasterIdLst>
    <p:handoutMasterId r:id="rId27"/>
  </p:handoutMasterIdLst>
  <p:sldIdLst>
    <p:sldId id="311" r:id="rId2"/>
    <p:sldId id="328" r:id="rId3"/>
    <p:sldId id="303" r:id="rId4"/>
    <p:sldId id="315" r:id="rId5"/>
    <p:sldId id="305" r:id="rId6"/>
    <p:sldId id="292" r:id="rId7"/>
    <p:sldId id="293" r:id="rId8"/>
    <p:sldId id="294" r:id="rId9"/>
    <p:sldId id="295" r:id="rId10"/>
    <p:sldId id="296" r:id="rId11"/>
    <p:sldId id="316" r:id="rId12"/>
    <p:sldId id="317" r:id="rId13"/>
    <p:sldId id="318" r:id="rId14"/>
    <p:sldId id="297" r:id="rId15"/>
    <p:sldId id="298" r:id="rId16"/>
    <p:sldId id="299" r:id="rId17"/>
    <p:sldId id="300" r:id="rId18"/>
    <p:sldId id="320" r:id="rId19"/>
    <p:sldId id="321" r:id="rId20"/>
    <p:sldId id="326" r:id="rId21"/>
    <p:sldId id="329" r:id="rId22"/>
    <p:sldId id="327" r:id="rId23"/>
    <p:sldId id="324" r:id="rId24"/>
    <p:sldId id="330" r:id="rId2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4" autoAdjust="0"/>
  </p:normalViewPr>
  <p:slideViewPr>
    <p:cSldViewPr>
      <p:cViewPr varScale="1">
        <p:scale>
          <a:sx n="95" d="100"/>
          <a:sy n="95" d="100"/>
        </p:scale>
        <p:origin x="-2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292" y="-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8100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Day5-6_Excel Plotting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Spring '10 (2009-3)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8100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Problem Solving w Computers (0304-342)</a:t>
            </a:r>
            <a:endParaRPr lang="en-US" dirty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FD0FCF1-EE2B-4A31-B162-9A01F0A7A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529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Day5-6_Excel Plotting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Spring '10 (2009-3)</a:t>
            </a:r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Problem Solving w Computers (0304-342)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0836535-0D57-40B6-825C-FC569EC70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696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369009-8530-4B24-96E1-928C4907799A}" type="slidenum">
              <a:rPr lang="en-US" smtClean="0">
                <a:latin typeface="Times New Roman" pitchFamily="18" charset="0"/>
              </a:rPr>
              <a:pPr eaLnBrk="1" hangingPunct="1"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482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latin typeface="Times New Roman" pitchFamily="18" charset="0"/>
              </a:rPr>
              <a:t>Spring '10 (2009-3)</a:t>
            </a:r>
          </a:p>
        </p:txBody>
      </p:sp>
      <p:sp>
        <p:nvSpPr>
          <p:cNvPr id="3482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latin typeface="Times New Roman" pitchFamily="18" charset="0"/>
              </a:rPr>
              <a:t>Problem Solving w Computers (0304-342)</a:t>
            </a:r>
          </a:p>
        </p:txBody>
      </p:sp>
      <p:sp>
        <p:nvSpPr>
          <p:cNvPr id="3482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latin typeface="Times New Roman" pitchFamily="18" charset="0"/>
              </a:rPr>
              <a:t>Day5-6_Excel Plotting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60E7B-0761-4A3E-A3A9-A3507C3CE8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40FB5B-E6C4-4136-AC12-AE325DD302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57C685-0F09-496B-8ABA-61CD52D2F2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F3ED0-CABC-4D0E-90AF-D37F27EDEC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EC7A56-7453-4CE2-8E45-28A3DF2810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4C2C5-A880-4075-A2CA-16978CDE90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24AD-2C99-4307-8ABE-A30CEB93D4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47423-38C3-4E7D-A8CE-99B46A9777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61651-9292-4BEC-B19B-7E57CF6F47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B9E07A-A730-40C2-82B3-CA90E69663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E1476422-3919-4FA1-B168-5CCA55079E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7BF60E7B-0761-4A3E-A3A9-A3507C3CE8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it.edu/cos/uphysics/graphing/graphingpart1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</a:t>
            </a:r>
            <a:r>
              <a:rPr lang="en-US" dirty="0" smtClean="0"/>
              <a:t>Reminders! </a:t>
            </a:r>
            <a:endParaRPr lang="en-US" dirty="0" smtClean="0"/>
          </a:p>
        </p:txBody>
      </p:sp>
      <p:sp>
        <p:nvSpPr>
          <p:cNvPr id="9219" name="Content Placeholder 6"/>
          <p:cNvSpPr>
            <a:spLocks noGrp="1"/>
          </p:cNvSpPr>
          <p:nvPr>
            <p:ph idx="1"/>
          </p:nvPr>
        </p:nvSpPr>
        <p:spPr>
          <a:xfrm>
            <a:off x="457200" y="1935480"/>
            <a:ext cx="8001000" cy="4617720"/>
          </a:xfrm>
        </p:spPr>
        <p:txBody>
          <a:bodyPr>
            <a:noAutofit/>
          </a:bodyPr>
          <a:lstStyle/>
          <a:p>
            <a:r>
              <a:rPr lang="en-US" sz="2800" dirty="0" smtClean="0"/>
              <a:t>In-Class Exercises from last week </a:t>
            </a:r>
            <a:r>
              <a:rPr lang="en-US" sz="2800" dirty="0" smtClean="0">
                <a:solidFill>
                  <a:srgbClr val="FF0000"/>
                </a:solidFill>
              </a:rPr>
              <a:t>due today before the end of class</a:t>
            </a:r>
          </a:p>
          <a:p>
            <a:pPr lvl="1"/>
            <a:r>
              <a:rPr lang="en-US" dirty="0" smtClean="0"/>
              <a:t>Upload your Word file from Day 1 and your Excel file to the </a:t>
            </a:r>
            <a:r>
              <a:rPr lang="en-US" dirty="0" err="1" smtClean="0"/>
              <a:t>Dropbox</a:t>
            </a:r>
            <a:endParaRPr lang="en-US" dirty="0" smtClean="0"/>
          </a:p>
          <a:p>
            <a:r>
              <a:rPr lang="en-US" sz="2800" dirty="0" smtClean="0"/>
              <a:t>Homework #1 is </a:t>
            </a:r>
            <a:r>
              <a:rPr lang="en-US" sz="2800" dirty="0" smtClean="0">
                <a:solidFill>
                  <a:srgbClr val="FF0000"/>
                </a:solidFill>
              </a:rPr>
              <a:t>due tomorrow: 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	Tues, Mar 20 @ 5:00pm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(See submission instructions on myCourses!)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pload the Excel and Word files to the </a:t>
            </a:r>
            <a:r>
              <a:rPr lang="en-US" dirty="0" err="1" smtClean="0"/>
              <a:t>Dropbox</a:t>
            </a:r>
            <a:r>
              <a:rPr lang="en-US" dirty="0" smtClean="0"/>
              <a:t> AND put a print-out of your Word document in the drop-off bin by the mail folders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8B86CA-1F48-4739-8CB7-3B08F972F496}" type="slidenum">
              <a:rPr lang="en-US" smtClean="0">
                <a:solidFill>
                  <a:schemeClr val="tx2"/>
                </a:solidFill>
              </a:rPr>
              <a:pPr eaLnBrk="1" hangingPunct="1"/>
              <a:t>1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the chart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layout:</a:t>
            </a:r>
          </a:p>
          <a:p>
            <a:pPr lvl="1"/>
            <a:r>
              <a:rPr lang="en-US" dirty="0" smtClean="0"/>
              <a:t>Titles</a:t>
            </a:r>
          </a:p>
          <a:p>
            <a:pPr lvl="1"/>
            <a:r>
              <a:rPr lang="en-US" dirty="0" smtClean="0"/>
              <a:t>Axis labels</a:t>
            </a:r>
          </a:p>
          <a:p>
            <a:pPr lvl="1"/>
            <a:r>
              <a:rPr lang="en-US" dirty="0" smtClean="0"/>
              <a:t>Gridlines</a:t>
            </a:r>
          </a:p>
          <a:p>
            <a:pPr lvl="1"/>
            <a:r>
              <a:rPr lang="en-US" dirty="0" smtClean="0"/>
              <a:t>Legend</a:t>
            </a:r>
          </a:p>
          <a:p>
            <a:pPr lvl="1"/>
            <a:r>
              <a:rPr lang="en-US" dirty="0" smtClean="0"/>
              <a:t>Data labels (if desirable)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 chart is complete without labeled axes (including applicable units), a title, and a legend (if there is more than one series). Gridlines are very helpful on scatter plots (vertical and horizontal).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59C125-1B1F-4C36-916E-49FE57607523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3" b="80190"/>
          <a:stretch>
            <a:fillRect/>
          </a:stretch>
        </p:blipFill>
        <p:spPr bwMode="auto">
          <a:xfrm>
            <a:off x="0" y="1752600"/>
            <a:ext cx="9067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Tools: Design</a:t>
            </a:r>
          </a:p>
        </p:txBody>
      </p:sp>
      <p:sp>
        <p:nvSpPr>
          <p:cNvPr id="20484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9142C9-7521-486D-9898-896BCD7ABCC4}" type="slidenum">
              <a:rPr lang="en-US" smtClean="0">
                <a:solidFill>
                  <a:schemeClr val="tx2"/>
                </a:solidFill>
              </a:rPr>
              <a:pPr eaLnBrk="1" hangingPunct="1"/>
              <a:t>11</a:t>
            </a:fld>
            <a:endParaRPr lang="en-US" smtClean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2019300" y="2705100"/>
            <a:ext cx="685800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9"/>
          <p:cNvSpPr txBox="1">
            <a:spLocks noChangeArrowheads="1"/>
          </p:cNvSpPr>
          <p:nvPr/>
        </p:nvSpPr>
        <p:spPr bwMode="auto">
          <a:xfrm>
            <a:off x="2133600" y="3276600"/>
            <a:ext cx="3505200" cy="138499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/>
              <a:t>Pick the layout that most closely resembles the way you would like your plot to look.</a:t>
            </a:r>
          </a:p>
          <a:p>
            <a:pPr eaLnBrk="1" hangingPunct="1"/>
            <a:endParaRPr lang="en-US" sz="1400" dirty="0"/>
          </a:p>
          <a:p>
            <a:pPr eaLnBrk="1" hangingPunct="1"/>
            <a:r>
              <a:rPr lang="en-US" sz="1400" dirty="0"/>
              <a:t>You will be able to modify/add to this layout in the next step.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73189" y="2592388"/>
            <a:ext cx="0" cy="22082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12"/>
          <p:cNvSpPr txBox="1">
            <a:spLocks noChangeArrowheads="1"/>
          </p:cNvSpPr>
          <p:nvPr/>
        </p:nvSpPr>
        <p:spPr bwMode="auto">
          <a:xfrm>
            <a:off x="304800" y="4823936"/>
            <a:ext cx="3505200" cy="7386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/>
              <a:t>Use </a:t>
            </a:r>
            <a:r>
              <a:rPr lang="en-US" sz="1400" b="1" dirty="0"/>
              <a:t>Select Data</a:t>
            </a:r>
            <a:r>
              <a:rPr lang="en-US" sz="1400" dirty="0"/>
              <a:t> to add more data, to change the name of the series, or to modify where the data comes from…</a:t>
            </a:r>
          </a:p>
        </p:txBody>
      </p:sp>
      <p:sp>
        <p:nvSpPr>
          <p:cNvPr id="20489" name="TextBox 16"/>
          <p:cNvSpPr txBox="1">
            <a:spLocks noChangeArrowheads="1"/>
          </p:cNvSpPr>
          <p:nvPr/>
        </p:nvSpPr>
        <p:spPr bwMode="auto">
          <a:xfrm>
            <a:off x="5410200" y="4724400"/>
            <a:ext cx="3505200" cy="738664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The chart can be an object in any worksheet within the workbook or it can be a worksheet of its own.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7239000" y="3124200"/>
            <a:ext cx="2057400" cy="990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Tools: Layout</a:t>
            </a:r>
            <a:endParaRPr lang="en-US" dirty="0" smtClean="0"/>
          </a:p>
        </p:txBody>
      </p:sp>
      <p:sp>
        <p:nvSpPr>
          <p:cNvPr id="2150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35FCFBB-9E28-4A3D-A356-C0F95C49ADC0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05" b="80190"/>
          <a:stretch>
            <a:fillRect/>
          </a:stretch>
        </p:blipFill>
        <p:spPr bwMode="auto">
          <a:xfrm>
            <a:off x="266700" y="1854200"/>
            <a:ext cx="79629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rot="10800000" flipV="1">
            <a:off x="2209800" y="2768600"/>
            <a:ext cx="915988" cy="914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76200" y="3683000"/>
            <a:ext cx="3657600" cy="95410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/>
              <a:t>The icons under the </a:t>
            </a:r>
            <a:r>
              <a:rPr lang="en-US" sz="1400" b="1" dirty="0"/>
              <a:t>Labels</a:t>
            </a:r>
            <a:r>
              <a:rPr lang="en-US" sz="1400" dirty="0"/>
              <a:t> heading allow you to change the way your Title, Axis Titles, Legend, and Data Labels look (formatting, line styles, etc.)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3009900" y="3721100"/>
            <a:ext cx="1981200" cy="76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10"/>
          <p:cNvSpPr txBox="1">
            <a:spLocks noChangeArrowheads="1"/>
          </p:cNvSpPr>
          <p:nvPr/>
        </p:nvSpPr>
        <p:spPr bwMode="auto">
          <a:xfrm>
            <a:off x="685800" y="4749800"/>
            <a:ext cx="3657600" cy="2031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/>
              <a:t>Format Axis </a:t>
            </a:r>
            <a:r>
              <a:rPr lang="en-US" sz="1400"/>
              <a:t>allows you to change the maximum/minimum values on either Axis, change scale, where the axis crosses, etc. (see </a:t>
            </a:r>
            <a:r>
              <a:rPr lang="en-US" sz="1400" b="1"/>
              <a:t>Axis Options</a:t>
            </a:r>
            <a:r>
              <a:rPr lang="en-US" sz="1400"/>
              <a:t> pop up window to right) </a:t>
            </a:r>
          </a:p>
          <a:p>
            <a:pPr eaLnBrk="1" hangingPunct="1"/>
            <a:endParaRPr lang="en-US" sz="1400"/>
          </a:p>
          <a:p>
            <a:pPr eaLnBrk="1" hangingPunct="1"/>
            <a:r>
              <a:rPr lang="en-US" sz="1400"/>
              <a:t>You can also use this icon to change number formatting of values on axis, line style and color of axis, and alignment of values on axis</a:t>
            </a:r>
          </a:p>
        </p:txBody>
      </p:sp>
      <p:pic>
        <p:nvPicPr>
          <p:cNvPr id="215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9" t="22635" r="38373" b="25880"/>
          <a:stretch>
            <a:fillRect/>
          </a:stretch>
        </p:blipFill>
        <p:spPr bwMode="auto">
          <a:xfrm>
            <a:off x="5029200" y="2895600"/>
            <a:ext cx="243840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Chart Tools: Layout</a:t>
            </a:r>
          </a:p>
        </p:txBody>
      </p:sp>
      <p:sp>
        <p:nvSpPr>
          <p:cNvPr id="22531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832CB8-B150-4588-8D48-390BD8AE633B}" type="slidenum">
              <a:rPr lang="en-US" smtClean="0">
                <a:solidFill>
                  <a:schemeClr val="tx2"/>
                </a:solidFill>
              </a:rPr>
              <a:pPr eaLnBrk="1" hangingPunct="1"/>
              <a:t>13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05" b="80190"/>
          <a:stretch>
            <a:fillRect/>
          </a:stretch>
        </p:blipFill>
        <p:spPr bwMode="auto">
          <a:xfrm>
            <a:off x="266700" y="1828800"/>
            <a:ext cx="79629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rot="10800000" flipV="1">
            <a:off x="2895600" y="2667000"/>
            <a:ext cx="1525588" cy="1066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4" name="TextBox 4"/>
          <p:cNvSpPr txBox="1">
            <a:spLocks noChangeArrowheads="1"/>
          </p:cNvSpPr>
          <p:nvPr/>
        </p:nvSpPr>
        <p:spPr bwMode="auto">
          <a:xfrm>
            <a:off x="1371600" y="4724400"/>
            <a:ext cx="3657600" cy="7386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Modify the appearance of the </a:t>
            </a:r>
            <a:r>
              <a:rPr lang="en-US" sz="1400" b="1"/>
              <a:t>Plot Area</a:t>
            </a:r>
            <a:r>
              <a:rPr lang="en-US" sz="1400"/>
              <a:t> with this icon. You can change background color or change border colors/styles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3467100" y="3467100"/>
            <a:ext cx="1981200" cy="533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TextBox 10"/>
          <p:cNvSpPr txBox="1">
            <a:spLocks noChangeArrowheads="1"/>
          </p:cNvSpPr>
          <p:nvPr/>
        </p:nvSpPr>
        <p:spPr bwMode="auto">
          <a:xfrm>
            <a:off x="152400" y="3733800"/>
            <a:ext cx="3657600" cy="7386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/>
              <a:t>Use </a:t>
            </a:r>
            <a:r>
              <a:rPr lang="en-US" sz="1400" b="1" dirty="0"/>
              <a:t>Gridlines</a:t>
            </a:r>
            <a:r>
              <a:rPr lang="en-US" sz="1400" dirty="0"/>
              <a:t> to change the appearance of gridlines, add more gridlines, or turn gridlines off</a:t>
            </a:r>
          </a:p>
        </p:txBody>
      </p:sp>
      <p:sp>
        <p:nvSpPr>
          <p:cNvPr id="22537" name="TextBox 13"/>
          <p:cNvSpPr txBox="1">
            <a:spLocks noChangeArrowheads="1"/>
          </p:cNvSpPr>
          <p:nvPr/>
        </p:nvSpPr>
        <p:spPr bwMode="auto">
          <a:xfrm>
            <a:off x="4038600" y="5638800"/>
            <a:ext cx="365760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Insert </a:t>
            </a:r>
            <a:r>
              <a:rPr lang="en-US" sz="1400" b="1"/>
              <a:t>Trendlines</a:t>
            </a:r>
            <a:r>
              <a:rPr lang="en-US" sz="1400"/>
              <a:t> or modify trend line options (show R</a:t>
            </a:r>
            <a:r>
              <a:rPr lang="en-US" sz="1400" baseline="30000"/>
              <a:t>2</a:t>
            </a:r>
            <a:r>
              <a:rPr lang="en-US" sz="1400"/>
              <a:t> value, equation, etc.)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4229100" y="3771900"/>
            <a:ext cx="2895600" cy="838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6477000" y="3429000"/>
            <a:ext cx="1447800" cy="76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0" name="TextBox 19"/>
          <p:cNvSpPr txBox="1">
            <a:spLocks noChangeArrowheads="1"/>
          </p:cNvSpPr>
          <p:nvPr/>
        </p:nvSpPr>
        <p:spPr bwMode="auto">
          <a:xfrm>
            <a:off x="6248400" y="4191000"/>
            <a:ext cx="2133600" cy="30777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Add error bars to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Placing graph on worksheet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Can be new sheet or object in sheet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8E608B1-34AE-41FD-8A86-C4B56BD6157E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edit existing graph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Click on graph to enter edit mode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Double click item in graph to be modified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Right click on graph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Select from chart toolbar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Select format axis to change to log scale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0FB44E-1D51-49C2-B7A4-CDC1D4600B36}" type="slidenum">
              <a:rPr lang="en-US" smtClean="0">
                <a:solidFill>
                  <a:schemeClr val="tx2"/>
                </a:solidFill>
              </a:rPr>
              <a:pPr eaLnBrk="1" hangingPunct="1"/>
              <a:t>15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Curves on Same Plot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 multiple columns or rows of data</a:t>
            </a:r>
          </a:p>
          <a:p>
            <a:pPr eaLnBrk="1" hangingPunct="1"/>
            <a:r>
              <a:rPr lang="en-US" smtClean="0"/>
              <a:t>Can also add additional data</a:t>
            </a:r>
          </a:p>
          <a:p>
            <a:pPr lvl="1" eaLnBrk="1" hangingPunct="1"/>
            <a:r>
              <a:rPr lang="en-US" smtClean="0"/>
              <a:t>Select chart-&gt;right click</a:t>
            </a:r>
          </a:p>
          <a:p>
            <a:pPr lvl="1" eaLnBrk="1" hangingPunct="1"/>
            <a:r>
              <a:rPr lang="en-US" smtClean="0"/>
              <a:t>Select source data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A3292B-5EBE-49E6-91DE-869C2E7D3301}" type="slidenum">
              <a:rPr lang="en-US" smtClean="0">
                <a:solidFill>
                  <a:schemeClr val="tx2"/>
                </a:solidFill>
              </a:rPr>
              <a:pPr eaLnBrk="1" hangingPunct="1"/>
              <a:t>16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graphs</a:t>
            </a:r>
            <a:endParaRPr 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Scatter graph</a:t>
            </a:r>
          </a:p>
          <a:p>
            <a:pPr lvl="1"/>
            <a:r>
              <a:rPr lang="en-US" smtClean="0"/>
              <a:t>This is the ONLY type of 2D graph in Excel where the x-axis values are treated as actual numbers (so data points could be unevenly spaced)</a:t>
            </a:r>
          </a:p>
          <a:p>
            <a:r>
              <a:rPr lang="en-US" smtClean="0"/>
              <a:t>Line graph</a:t>
            </a:r>
          </a:p>
          <a:p>
            <a:pPr lvl="1"/>
            <a:r>
              <a:rPr lang="en-US" smtClean="0"/>
              <a:t>Use only if x data uniformly spaced</a:t>
            </a:r>
          </a:p>
          <a:p>
            <a:r>
              <a:rPr lang="en-US" smtClean="0"/>
              <a:t>Pie chart</a:t>
            </a:r>
          </a:p>
          <a:p>
            <a:r>
              <a:rPr lang="en-US" smtClean="0"/>
              <a:t>Column and bar graphs</a:t>
            </a:r>
          </a:p>
          <a:p>
            <a:r>
              <a:rPr lang="en-US" smtClean="0"/>
              <a:t>Surface plot (3D)</a:t>
            </a:r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925881-6352-45C0-8C67-2B030E59310F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 Graphs: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Convey information clearly and neatly</a:t>
            </a:r>
          </a:p>
          <a:p>
            <a:r>
              <a:rPr lang="en-US" dirty="0" smtClean="0"/>
              <a:t>Include Titles, Labels, Units…</a:t>
            </a:r>
          </a:p>
          <a:p>
            <a:r>
              <a:rPr lang="en-US" dirty="0" smtClean="0"/>
              <a:t>Choose the right font size—it should be large enough </a:t>
            </a:r>
            <a:br>
              <a:rPr lang="en-US" dirty="0" smtClean="0"/>
            </a:br>
            <a:r>
              <a:rPr lang="en-US" dirty="0" smtClean="0"/>
              <a:t>to be read easily, but not too large that it distracts </a:t>
            </a:r>
            <a:br>
              <a:rPr lang="en-US" dirty="0" smtClean="0"/>
            </a:br>
            <a:r>
              <a:rPr lang="en-US" dirty="0" smtClean="0"/>
              <a:t>from the graph.</a:t>
            </a:r>
          </a:p>
          <a:p>
            <a:r>
              <a:rPr lang="en-US" dirty="0" smtClean="0"/>
              <a:t>When you have more than one curve, make sure </a:t>
            </a:r>
            <a:br>
              <a:rPr lang="en-US" dirty="0" smtClean="0"/>
            </a:br>
            <a:r>
              <a:rPr lang="en-US" dirty="0" smtClean="0"/>
              <a:t>that each curve is clearly identified!</a:t>
            </a:r>
          </a:p>
          <a:p>
            <a:endParaRPr lang="en-US" dirty="0" smtClean="0"/>
          </a:p>
          <a:p>
            <a:r>
              <a:rPr lang="en-US" dirty="0" smtClean="0"/>
              <a:t>Some rules for good graphs:</a:t>
            </a:r>
          </a:p>
          <a:p>
            <a:pPr marL="393192" lvl="1" indent="0">
              <a:buNone/>
            </a:pPr>
            <a:r>
              <a:rPr lang="en-US" dirty="0" smtClean="0">
                <a:hlinkClick r:id="rId2"/>
              </a:rPr>
              <a:t>http://www.rit.edu/cos/uphysics/graphing/graphingpart1.html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Class Exercise #1</a:t>
            </a:r>
            <a:endParaRPr lang="en-US" dirty="0" smtClean="0"/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Enthalpy or heat content is a description of thermodynamic potential of a system, which can be used to calculate the "useful" work obtainable from a closed thermodynamic system under constant pressure</a:t>
            </a:r>
          </a:p>
          <a:p>
            <a:endParaRPr lang="en-US" dirty="0" smtClean="0"/>
          </a:p>
          <a:p>
            <a:r>
              <a:rPr lang="en-US" dirty="0" smtClean="0"/>
              <a:t>Entropy is a measure of the unavailability of a system’s energy to do work. High entropy </a:t>
            </a:r>
            <a:r>
              <a:rPr lang="en-US" dirty="0" smtClean="0">
                <a:sym typeface="Wingdings" pitchFamily="2" charset="2"/>
              </a:rPr>
              <a:t> not much energy available to do work; Low entropy  </a:t>
            </a:r>
            <a:r>
              <a:rPr lang="en-US" dirty="0" smtClean="0"/>
              <a:t>maximum availability for conversion into work </a:t>
            </a:r>
          </a:p>
          <a:p>
            <a:endParaRPr lang="en-US" dirty="0" smtClean="0"/>
          </a:p>
          <a:p>
            <a:r>
              <a:rPr lang="en-US" dirty="0" smtClean="0"/>
              <a:t>http://en.wikipedia.org/wiki/Enthalpy</a:t>
            </a:r>
          </a:p>
          <a:p>
            <a:r>
              <a:rPr lang="en-US" dirty="0" smtClean="0"/>
              <a:t>http://en.wikipedia.org/wiki/Entropy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Plotting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Solving w/ Computers</a:t>
            </a:r>
          </a:p>
          <a:p>
            <a:r>
              <a:rPr lang="en-US" dirty="0" smtClean="0"/>
              <a:t>Week 2 (Day 5-6)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EC7A56-7453-4CE2-8E45-28A3DF2810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89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 #1 (cont.)</a:t>
            </a: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457200" y="1935480"/>
            <a:ext cx="4800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Enthalpy and entropy data for saturated steam between 100 and 300</a:t>
            </a:r>
            <a:r>
              <a:rPr lang="en-US" dirty="0" smtClean="0">
                <a:sym typeface="Symbol" pitchFamily="18" charset="2"/>
              </a:rPr>
              <a:t></a:t>
            </a:r>
            <a:r>
              <a:rPr lang="en-US" dirty="0" smtClean="0"/>
              <a:t>C</a:t>
            </a:r>
          </a:p>
          <a:p>
            <a:endParaRPr lang="en-US" dirty="0" smtClean="0"/>
          </a:p>
          <a:p>
            <a:r>
              <a:rPr lang="en-US" dirty="0" smtClean="0"/>
              <a:t>Make a plot with Temperature on x-axis, Enthalpy on y-axis, and Entropy on secondary y-axis</a:t>
            </a:r>
          </a:p>
          <a:p>
            <a:r>
              <a:rPr lang="en-US" dirty="0" smtClean="0"/>
              <a:t>Make the plot a separate tab in your workbook</a:t>
            </a:r>
          </a:p>
          <a:p>
            <a:endParaRPr lang="en-US" dirty="0" smtClean="0"/>
          </a:p>
          <a:p>
            <a:r>
              <a:rPr lang="en-US" dirty="0" smtClean="0"/>
              <a:t>Reference: Sontag, et al., Fundamentals of Thermodynamics, 1998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926433"/>
              </p:ext>
            </p:extLst>
          </p:nvPr>
        </p:nvGraphicFramePr>
        <p:xfrm>
          <a:off x="5486400" y="2057400"/>
          <a:ext cx="3200400" cy="2971798"/>
        </p:xfrm>
        <a:graphic>
          <a:graphicData uri="http://schemas.openxmlformats.org/drawingml/2006/table">
            <a:tbl>
              <a:tblPr/>
              <a:tblGrid>
                <a:gridCol w="853440"/>
                <a:gridCol w="1333500"/>
                <a:gridCol w="1013460"/>
              </a:tblGrid>
              <a:tr h="2672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Enthalpy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Entropy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9931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o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KJ/kg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KJ/Kg-K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672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2676.05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7.3548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2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2713.46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7.0774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2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2746.44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6.8378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2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2773.58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6.6256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2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2793.18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6.4322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2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2803.27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6.2502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2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2801.52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6.0729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2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2784.97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5.8937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2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2748.94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5.7044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9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non-linear (log) axes can be useful when data covers a large range of magnitudes</a:t>
            </a:r>
          </a:p>
          <a:p>
            <a:endParaRPr lang="en-US" dirty="0"/>
          </a:p>
          <a:p>
            <a:r>
              <a:rPr lang="en-US" dirty="0" smtClean="0"/>
              <a:t>Plot the friction coefficient for laminar fluid flow in  round pipe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plot for values of Re of</a:t>
            </a:r>
            <a:br>
              <a:rPr lang="en-US" dirty="0" smtClean="0"/>
            </a:br>
            <a:r>
              <a:rPr lang="en-US" dirty="0" smtClean="0"/>
              <a:t>1, 2, 5, 10, 20, 50, 100, 200, 500, 1000, 2000, 5000, </a:t>
            </a:r>
            <a:br>
              <a:rPr lang="en-US" dirty="0" smtClean="0"/>
            </a:br>
            <a:r>
              <a:rPr lang="en-US" dirty="0" smtClean="0"/>
              <a:t>10 000, 20 000, 50 000, 100 000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F3ED0-CABC-4D0E-90AF-D37F27EDEC9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3800" y="3810000"/>
                <a:ext cx="1641155" cy="926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sz="26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60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𝑅𝑒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810000"/>
                <a:ext cx="1641155" cy="9269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972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Class Exercise #3</a:t>
            </a:r>
            <a:endParaRPr lang="en-US" dirty="0" smtClean="0"/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an ordinary line graph* and also a log-log graph of the area (A) and volume (V) of a sphere as a function of the radius within the interval  0.01 ≤ R ≤ 10.</a:t>
            </a:r>
          </a:p>
          <a:p>
            <a:r>
              <a:rPr lang="en-US" dirty="0" smtClean="0"/>
              <a:t>A = 4 </a:t>
            </a:r>
            <a:r>
              <a:rPr lang="el-GR" dirty="0" smtClean="0"/>
              <a:t>π</a:t>
            </a:r>
            <a:r>
              <a:rPr lang="en-US" dirty="0" smtClean="0"/>
              <a:t> R2   and    V = 4/3 </a:t>
            </a:r>
            <a:r>
              <a:rPr lang="el-GR" dirty="0" smtClean="0"/>
              <a:t>π</a:t>
            </a:r>
            <a:r>
              <a:rPr lang="en-US" dirty="0" smtClean="0"/>
              <a:t> R3 </a:t>
            </a:r>
          </a:p>
          <a:p>
            <a:r>
              <a:rPr lang="en-US" dirty="0" smtClean="0"/>
              <a:t>For a log-log graph, make sure the data starts with some small positive number instead of 0.</a:t>
            </a:r>
          </a:p>
          <a:p>
            <a:r>
              <a:rPr lang="en-US" dirty="0" smtClean="0"/>
              <a:t>Try to understand how to read the slope on a log-log graph and what it is related to in the formula.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* “ordinary line graph” = x-y scatter plot!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14182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Class </a:t>
            </a:r>
            <a:r>
              <a:rPr lang="en-US" dirty="0" smtClean="0"/>
              <a:t>Exercise #4</a:t>
            </a:r>
            <a:endParaRPr lang="en-US" dirty="0" smtClean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Make a chart that shows multiple plots of the monthly variation of Lake Ontario's water level in meters for each of the years. Make sure you have a title, axes labels, legend etc. such that it is well defined and clear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What kind of plot works best for this? </a:t>
            </a:r>
          </a:p>
          <a:p>
            <a:r>
              <a:rPr lang="en-US" dirty="0" smtClean="0"/>
              <a:t>In which year was the highest water level recorded?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50444"/>
              </p:ext>
            </p:extLst>
          </p:nvPr>
        </p:nvGraphicFramePr>
        <p:xfrm>
          <a:off x="914400" y="3276600"/>
          <a:ext cx="7315204" cy="2303464"/>
        </p:xfrm>
        <a:graphic>
          <a:graphicData uri="http://schemas.openxmlformats.org/drawingml/2006/table">
            <a:tbl>
              <a:tblPr/>
              <a:tblGrid>
                <a:gridCol w="562708"/>
                <a:gridCol w="562708"/>
                <a:gridCol w="562708"/>
                <a:gridCol w="562708"/>
                <a:gridCol w="562708"/>
                <a:gridCol w="562708"/>
                <a:gridCol w="562708"/>
                <a:gridCol w="562708"/>
                <a:gridCol w="562708"/>
                <a:gridCol w="562708"/>
                <a:gridCol w="562708"/>
                <a:gridCol w="562708"/>
                <a:gridCol w="562708"/>
              </a:tblGrid>
              <a:tr h="287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Nov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8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75.26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75.24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75.06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74.55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75.22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75.33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75.19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74.37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75.12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75.05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75.04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75.14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75.09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75.02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75.04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75.12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75.03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74.84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74.95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74.81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74.79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74.83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Scatter plots in Excel are very powerful and can plot curves much more complicated than the simple curves we’ve seen so far…</a:t>
            </a:r>
          </a:p>
          <a:p>
            <a:r>
              <a:rPr lang="en-US" dirty="0" smtClean="0"/>
              <a:t>Plot the “Archimedes’ Spiral” using an x-y Scatter Plot</a:t>
            </a:r>
          </a:p>
          <a:p>
            <a:endParaRPr lang="en-US" dirty="0"/>
          </a:p>
          <a:p>
            <a:r>
              <a:rPr lang="en-US" dirty="0" smtClean="0"/>
              <a:t>Using parameters </a:t>
            </a:r>
            <a:r>
              <a:rPr lang="en-US" i="1" dirty="0" smtClean="0"/>
              <a:t>a</a:t>
            </a:r>
            <a:r>
              <a:rPr lang="en-US" dirty="0" smtClean="0"/>
              <a:t>=0 &amp; </a:t>
            </a:r>
            <a:r>
              <a:rPr lang="en-US" i="1" dirty="0" smtClean="0"/>
              <a:t>b</a:t>
            </a:r>
            <a:r>
              <a:rPr lang="en-US" dirty="0" smtClean="0"/>
              <a:t>=1, set up a table to compute the x- &amp; y-coordinates needed to plot this curve for </a:t>
            </a:r>
            <a:br>
              <a:rPr lang="en-US" dirty="0" smtClean="0"/>
            </a:br>
            <a:r>
              <a:rPr lang="en-US" dirty="0" smtClean="0"/>
              <a:t>0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</a:t>
            </a:r>
            <a:r>
              <a:rPr lang="en-US" i="1" dirty="0" smtClean="0">
                <a:sym typeface="Symbol"/>
              </a:rPr>
              <a:t></a:t>
            </a:r>
            <a:r>
              <a:rPr lang="en-US" dirty="0" smtClean="0">
                <a:sym typeface="Symbol"/>
              </a:rPr>
              <a:t>  4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F3ED0-CABC-4D0E-90AF-D37F27EDEC9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684578" y="3657600"/>
                <a:ext cx="183357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𝑟</m:t>
                      </m:r>
                      <m:r>
                        <a:rPr lang="en-US" sz="2600" b="0" i="0" smtClean="0">
                          <a:latin typeface="Cambria Math"/>
                        </a:rPr>
                        <m:t>=</m:t>
                      </m:r>
                      <m:r>
                        <a:rPr lang="en-US" sz="2600" b="0" i="1" smtClean="0">
                          <a:latin typeface="Cambria Math"/>
                        </a:rPr>
                        <m:t>𝑎</m:t>
                      </m:r>
                      <m:r>
                        <a:rPr lang="en-US" sz="2600" b="0" i="0" smtClean="0">
                          <a:latin typeface="Cambria Math"/>
                        </a:rPr>
                        <m:t>+</m:t>
                      </m:r>
                      <m:r>
                        <a:rPr lang="en-US" sz="2600" b="0" i="1" smtClean="0">
                          <a:latin typeface="Cambria Math"/>
                        </a:rPr>
                        <m:t>𝑏</m:t>
                      </m:r>
                      <m:r>
                        <a:rPr lang="el-GR" sz="26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sz="26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578" y="3657600"/>
                <a:ext cx="1833579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651877" y="5257800"/>
                <a:ext cx="1840247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𝑥</m:t>
                      </m:r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r>
                        <a:rPr lang="en-US" sz="2600" b="0" i="1" smtClean="0">
                          <a:latin typeface="Cambria Math"/>
                        </a:rPr>
                        <m:t>𝑟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𝑦</m:t>
                      </m:r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r>
                        <a:rPr lang="en-US" sz="2600" b="0" i="1" smtClean="0">
                          <a:latin typeface="Cambria Math"/>
                        </a:rPr>
                        <m:t>𝑟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877" y="5257800"/>
                <a:ext cx="1840247" cy="892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8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    Questions??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Inserting formulas</a:t>
            </a:r>
          </a:p>
          <a:p>
            <a:r>
              <a:rPr lang="en-US" sz="2800" dirty="0" smtClean="0"/>
              <a:t>Copying formulas across cells</a:t>
            </a:r>
          </a:p>
          <a:p>
            <a:r>
              <a:rPr lang="en-US" sz="2800" dirty="0" smtClean="0"/>
              <a:t>Naming cells</a:t>
            </a:r>
          </a:p>
          <a:p>
            <a:r>
              <a:rPr lang="en-US" sz="2800" dirty="0" smtClean="0"/>
              <a:t>Using built in functions  </a:t>
            </a:r>
          </a:p>
          <a:p>
            <a:r>
              <a:rPr lang="en-US" sz="2800" dirty="0" smtClean="0"/>
              <a:t>Creating tables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D83103-3A19-4C66-AA10-9CD7DB583EB7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    Questions??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Trigonometric </a:t>
            </a:r>
            <a:r>
              <a:rPr lang="en-US" dirty="0" smtClean="0"/>
              <a:t>functions in </a:t>
            </a:r>
            <a:r>
              <a:rPr lang="en-US" dirty="0" smtClean="0"/>
              <a:t>Excel </a:t>
            </a:r>
            <a:r>
              <a:rPr lang="en-US" dirty="0" smtClean="0"/>
              <a:t>need the angle specified in </a:t>
            </a:r>
            <a:r>
              <a:rPr lang="en-US" dirty="0" smtClean="0"/>
              <a:t>radians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“$” symbol placed prior to the column letter fixes the column when the formula is copied.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“$” symbol placed prior to a row number fixes the </a:t>
            </a:r>
            <a:r>
              <a:rPr lang="en-US" dirty="0" smtClean="0"/>
              <a:t>row </a:t>
            </a:r>
            <a:r>
              <a:rPr lang="en-US" dirty="0" smtClean="0"/>
              <a:t>as the formula is copied.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"$" symbol placed prior to both column and row fixes the cell as the formula is copied 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0BD8DF-4514-4284-AEF4-F6362903C792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Graphing Basics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Select the data range</a:t>
            </a:r>
          </a:p>
          <a:p>
            <a:r>
              <a:rPr lang="en-US" smtClean="0"/>
              <a:t>Select the Insert tab on the ribbon</a:t>
            </a:r>
          </a:p>
          <a:p>
            <a:r>
              <a:rPr lang="en-US" smtClean="0"/>
              <a:t>Select a chart type to start the “Chart Wizard”</a:t>
            </a:r>
          </a:p>
          <a:p>
            <a:r>
              <a:rPr lang="en-US" smtClean="0"/>
              <a:t>Check the data series</a:t>
            </a:r>
            <a:br>
              <a:rPr lang="en-US" smtClean="0"/>
            </a:br>
            <a:r>
              <a:rPr lang="en-US" smtClean="0"/>
              <a:t>(on the Design tab of the Chart Tools)</a:t>
            </a:r>
          </a:p>
          <a:p>
            <a:r>
              <a:rPr lang="en-US" smtClean="0"/>
              <a:t>Format basic graph features</a:t>
            </a:r>
            <a:br>
              <a:rPr lang="en-US" smtClean="0"/>
            </a:br>
            <a:r>
              <a:rPr lang="en-US" smtClean="0"/>
              <a:t>(on the Layout &amp; Format tabs of the Chart Tools)</a:t>
            </a:r>
          </a:p>
          <a:p>
            <a:r>
              <a:rPr lang="en-US" smtClean="0"/>
              <a:t>Select a location for the graph</a:t>
            </a:r>
            <a:endParaRPr lang="en-US" dirty="0" smtClean="0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0653014-F28E-46A7-B646-4BDECB969561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 the data range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Highlight cells to be included</a:t>
            </a:r>
          </a:p>
          <a:p>
            <a:pPr eaLnBrk="1" hangingPunct="1"/>
            <a:r>
              <a:rPr lang="en-US" smtClean="0"/>
              <a:t>Excel will automatically interpret text in top row as column headings</a:t>
            </a:r>
          </a:p>
          <a:p>
            <a:pPr eaLnBrk="1" hangingPunct="1">
              <a:buFont typeface="Wingdings 3" pitchFamily="18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If the data is not in two adjacent columns/rows, select the first column or row of data, then hold down the Ctrl button while you select other pieces of data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3527AB-065F-483F-B479-82688661F245}" type="slidenum">
              <a:rPr lang="en-US" smtClean="0">
                <a:solidFill>
                  <a:schemeClr val="tx2"/>
                </a:solidFill>
              </a:rPr>
              <a:pPr eaLnBrk="1" hangingPunct="1"/>
              <a:t>6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Start the chart wizard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 Insert toolbar</a:t>
            </a:r>
          </a:p>
          <a:p>
            <a:pPr eaLnBrk="1" hangingPunct="1"/>
            <a:r>
              <a:rPr lang="en-US" smtClean="0"/>
              <a:t>Insert -&gt; Charts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7B4787-8452-4B9B-8F9B-5E6828FF531B}" type="slidenum">
              <a:rPr lang="en-US" smtClean="0">
                <a:solidFill>
                  <a:schemeClr val="tx2"/>
                </a:solidFill>
              </a:rPr>
              <a:pPr eaLnBrk="1" hangingPunct="1"/>
              <a:t>7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 a chart type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Standard or custom types</a:t>
            </a:r>
          </a:p>
          <a:p>
            <a:pPr eaLnBrk="1" hangingPunct="1"/>
            <a:r>
              <a:rPr lang="en-US" dirty="0" smtClean="0"/>
              <a:t>Can draw smooth curves or just show data points</a:t>
            </a:r>
          </a:p>
          <a:p>
            <a:pPr eaLnBrk="1" hangingPunct="1"/>
            <a:r>
              <a:rPr lang="en-US" dirty="0" smtClean="0"/>
              <a:t>Select chart type from drop-down menu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E956A3-C501-4865-BCD3-7327E4DA28CF}" type="slidenum">
              <a:rPr lang="en-US" smtClean="0">
                <a:solidFill>
                  <a:schemeClr val="tx2"/>
                </a:solidFill>
              </a:rPr>
              <a:pPr eaLnBrk="1" hangingPunct="1"/>
              <a:t>8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 the data series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Click on chart</a:t>
            </a:r>
          </a:p>
          <a:p>
            <a:pPr lvl="1" eaLnBrk="1" hangingPunct="1"/>
            <a:r>
              <a:rPr lang="en-US" dirty="0" smtClean="0"/>
              <a:t>Highlights data range</a:t>
            </a:r>
          </a:p>
          <a:p>
            <a:pPr eaLnBrk="1" hangingPunct="1"/>
            <a:r>
              <a:rPr lang="en-US" dirty="0" smtClean="0"/>
              <a:t>Design tab under Chart Tools</a:t>
            </a:r>
          </a:p>
          <a:p>
            <a:pPr lvl="1" eaLnBrk="1" hangingPunct="1"/>
            <a:r>
              <a:rPr lang="en-US" dirty="0" smtClean="0"/>
              <a:t>Click “Select Data”</a:t>
            </a:r>
          </a:p>
          <a:p>
            <a:pPr lvl="1" eaLnBrk="1" hangingPunct="1"/>
            <a:r>
              <a:rPr lang="en-US" dirty="0" smtClean="0"/>
              <a:t>Can manually enter/edit series</a:t>
            </a:r>
          </a:p>
          <a:p>
            <a:pPr lvl="1" eaLnBrk="1" hangingPunct="1"/>
            <a:r>
              <a:rPr lang="en-US" dirty="0" smtClean="0"/>
              <a:t>Can name series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E5E5D6-7B06-4ECA-95B3-7D0C6F9BBBDB}" type="slidenum">
              <a:rPr lang="en-US" smtClean="0">
                <a:solidFill>
                  <a:schemeClr val="tx2"/>
                </a:solidFill>
              </a:rPr>
              <a:pPr eaLnBrk="1" hangingPunct="1"/>
              <a:t>9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4593</TotalTime>
  <Words>1336</Words>
  <Application>Microsoft Office PowerPoint</Application>
  <PresentationFormat>On-screen Show (4:3)</PresentationFormat>
  <Paragraphs>313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Important Reminders! </vt:lpstr>
      <vt:lpstr>Excel Plotting</vt:lpstr>
      <vt:lpstr>Recap:     Questions??</vt:lpstr>
      <vt:lpstr>Recap:     Questions??</vt:lpstr>
      <vt:lpstr>Graphing Basics</vt:lpstr>
      <vt:lpstr>Select the data range</vt:lpstr>
      <vt:lpstr>Start the chart wizard</vt:lpstr>
      <vt:lpstr>Select a chart type</vt:lpstr>
      <vt:lpstr>Check the data series</vt:lpstr>
      <vt:lpstr>Format the chart</vt:lpstr>
      <vt:lpstr>Chart Tools: Design</vt:lpstr>
      <vt:lpstr>Chart Tools: Layout</vt:lpstr>
      <vt:lpstr>Chart Tools: Layout</vt:lpstr>
      <vt:lpstr>Placing graph on worksheet</vt:lpstr>
      <vt:lpstr>Can edit existing graph</vt:lpstr>
      <vt:lpstr>Multiple Curves on Same Plot</vt:lpstr>
      <vt:lpstr>Types of graphs</vt:lpstr>
      <vt:lpstr>Good Graphs:</vt:lpstr>
      <vt:lpstr>In Class Exercise #1</vt:lpstr>
      <vt:lpstr>In Class Exercise #1 (cont.)</vt:lpstr>
      <vt:lpstr>In Class Exercise #2</vt:lpstr>
      <vt:lpstr>In Class Exercise #3</vt:lpstr>
      <vt:lpstr>In Class Exercise #4</vt:lpstr>
      <vt:lpstr>In-Class Exercise #5</vt:lpstr>
    </vt:vector>
  </TitlesOfParts>
  <Company>Rochester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kskeme</dc:creator>
  <cp:lastModifiedBy>William Humphrey</cp:lastModifiedBy>
  <cp:revision>169</cp:revision>
  <dcterms:created xsi:type="dcterms:W3CDTF">2005-03-08T18:06:32Z</dcterms:created>
  <dcterms:modified xsi:type="dcterms:W3CDTF">2012-03-19T18:51:57Z</dcterms:modified>
</cp:coreProperties>
</file>