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0" r:id="rId1"/>
  </p:sldMasterIdLst>
  <p:notesMasterIdLst>
    <p:notesMasterId r:id="rId15"/>
  </p:notesMasterIdLst>
  <p:sldIdLst>
    <p:sldId id="300" r:id="rId2"/>
    <p:sldId id="263" r:id="rId3"/>
    <p:sldId id="272" r:id="rId4"/>
    <p:sldId id="264" r:id="rId5"/>
    <p:sldId id="288" r:id="rId6"/>
    <p:sldId id="289" r:id="rId7"/>
    <p:sldId id="290" r:id="rId8"/>
    <p:sldId id="291" r:id="rId9"/>
    <p:sldId id="299" r:id="rId10"/>
    <p:sldId id="266" r:id="rId11"/>
    <p:sldId id="282" r:id="rId12"/>
    <p:sldId id="284" r:id="rId13"/>
    <p:sldId id="294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8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B1DC6F8-E3C2-489A-92BE-F4A221095794}" type="datetimeFigureOut">
              <a:rPr lang="en-US"/>
              <a:pPr>
                <a:defRPr/>
              </a:pPr>
              <a:t>3/21/2012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750C72F-C46E-4FE8-A367-C341DC451F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8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1A285A-9A3B-401F-AEB9-8A4BD9B5226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FFC583-1CBE-4663-8101-3490BF9E9DB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EE6C6C-AFD3-4B7B-B12F-61C38C4CA16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38200" y="2362200"/>
            <a:ext cx="7693025" cy="3724275"/>
          </a:xfrm>
        </p:spPr>
        <p:txBody>
          <a:bodyPr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24113-1433-488D-A702-2F4354E411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760913" y="2362200"/>
            <a:ext cx="3770312" cy="3724275"/>
          </a:xfrm>
        </p:spPr>
        <p:txBody>
          <a:bodyPr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7FA1B-6B9C-4CCA-9484-F74B53FBDB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0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E5FD2-C07D-454D-A88A-8EB2026CD1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FC5222-76A2-496C-8F1C-D487686441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17C6AF-9E8C-41BD-B9BC-CB0296A71B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0B28B5-9E58-42B0-AA71-F3E1D0E592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D7BD1E-FEF4-48EE-A428-C2E18A08BF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7FF14-36BD-461C-B9F7-0B69B9BD40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77E57-2646-4749-8356-47E2B56EA3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AF39BF1B-DE06-4113-B311-5E714083C9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21FB03C-3CC3-4780-9556-99B2B6C5F9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  <p:sldLayoutId id="2147484202" r:id="rId12"/>
    <p:sldLayoutId id="2147484203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mega.com/techref/thermcolorcod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Plots &amp; </a:t>
            </a:r>
            <a:r>
              <a:rPr lang="en-US" dirty="0" err="1" smtClean="0"/>
              <a:t>Trendlines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Week 2 – Day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FC5222-76A2-496C-8F1C-D487686441B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80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Once we have a plot…			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we want to determine the time when a certain temperature is reached…</a:t>
            </a:r>
          </a:p>
          <a:p>
            <a:pPr lvl="1" eaLnBrk="1" hangingPunct="1"/>
            <a:r>
              <a:rPr lang="en-US" dirty="0" smtClean="0"/>
              <a:t>Use trend line equation from plot</a:t>
            </a:r>
          </a:p>
          <a:p>
            <a:pPr lvl="1" eaLnBrk="1" hangingPunct="1"/>
            <a:r>
              <a:rPr lang="en-US" dirty="0" smtClean="0"/>
              <a:t>Linear interpolation/extrapolation</a:t>
            </a:r>
            <a:br>
              <a:rPr lang="en-US" dirty="0" smtClean="0"/>
            </a:br>
            <a:r>
              <a:rPr lang="en-US" dirty="0" smtClean="0"/>
              <a:t> (or FORECAST function in Excel</a:t>
            </a:r>
            <a:r>
              <a:rPr lang="en-US" dirty="0" smtClean="0"/>
              <a:t>)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smtClean="0"/>
              <a:t>Linear </a:t>
            </a:r>
            <a:br>
              <a:rPr lang="en-US" dirty="0" smtClean="0"/>
            </a:br>
            <a:r>
              <a:rPr lang="en-US" dirty="0" smtClean="0"/>
              <a:t>Interpolation:</a:t>
            </a:r>
            <a:endParaRPr lang="en-US" dirty="0" smtClean="0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4CE9F7-2FED-4A4B-B6F5-16D0A88BB553}" type="slidenum">
              <a:rPr lang="en-US" smtClean="0">
                <a:solidFill>
                  <a:schemeClr val="tx2"/>
                </a:solidFill>
              </a:rPr>
              <a:pPr/>
              <a:t>10</a:t>
            </a:fld>
            <a:endParaRPr lang="en-US" smtClean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276600" y="4495800"/>
                <a:ext cx="5477525" cy="1675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𝑆𝑜𝑙𝑣𝑒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𝒚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𝑜𝑟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𝑜𝑢𝑟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𝑐𝑎𝑠𝑒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…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𝑇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127.50−117.50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5.00−4.80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5.60−4.80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+117.50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495800"/>
                <a:ext cx="5477525" cy="16757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Try different curve fits</a:t>
            </a:r>
            <a:endParaRPr 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Second order polynomial</a:t>
            </a:r>
          </a:p>
          <a:p>
            <a:pPr eaLnBrk="1" hangingPunct="1"/>
            <a:r>
              <a:rPr lang="en-US" smtClean="0"/>
              <a:t>Third order polynomial</a:t>
            </a:r>
          </a:p>
          <a:p>
            <a:pPr eaLnBrk="1" hangingPunct="1"/>
            <a:r>
              <a:rPr lang="en-US" smtClean="0"/>
              <a:t>Exponential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Most natural phenomena follow linear, exponential, or power-law trends</a:t>
            </a:r>
            <a:endParaRPr lang="en-US" smtClean="0"/>
          </a:p>
          <a:p>
            <a:pPr lvl="1"/>
            <a:r>
              <a:rPr lang="en-US" smtClean="0"/>
              <a:t>Using a higher-order polynomial is frequently a “cop-out” to get a good R</a:t>
            </a:r>
            <a:r>
              <a:rPr lang="en-US" baseline="30000" smtClean="0"/>
              <a:t>2</a:t>
            </a:r>
            <a:r>
              <a:rPr lang="en-US" smtClean="0"/>
              <a:t> value without understanding th</a:t>
            </a:r>
            <a:r>
              <a:rPr lang="en-US" smtClean="0"/>
              <a:t>e actual relationship! Use sparingly!</a:t>
            </a:r>
            <a:endParaRPr lang="en-US" dirty="0" smtClean="0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A5FBFD7-FC9C-46F8-B2B1-771012940BB0}" type="slidenum">
              <a:rPr lang="en-US" smtClean="0">
                <a:solidFill>
                  <a:schemeClr val="tx2"/>
                </a:solidFill>
              </a:rPr>
              <a:pPr/>
              <a:t>11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 see the equation </a:t>
            </a:r>
            <a:br>
              <a:rPr lang="en-US" dirty="0" smtClean="0"/>
            </a:br>
            <a:r>
              <a:rPr lang="en-US" dirty="0" smtClean="0"/>
              <a:t>for my </a:t>
            </a:r>
            <a:r>
              <a:rPr lang="en-US" dirty="0" err="1" smtClean="0"/>
              <a:t>trendline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trendline</a:t>
            </a:r>
            <a:endParaRPr lang="en-US" dirty="0" smtClean="0"/>
          </a:p>
          <a:p>
            <a:r>
              <a:rPr lang="en-US" dirty="0" smtClean="0"/>
              <a:t>Right click on </a:t>
            </a:r>
            <a:r>
              <a:rPr lang="en-US" dirty="0" err="1" smtClean="0"/>
              <a:t>trendline</a:t>
            </a:r>
            <a:endParaRPr lang="en-US" dirty="0" smtClean="0"/>
          </a:p>
          <a:p>
            <a:r>
              <a:rPr lang="en-US" dirty="0" smtClean="0"/>
              <a:t>Select options tab</a:t>
            </a:r>
          </a:p>
          <a:p>
            <a:pPr lvl="1"/>
            <a:r>
              <a:rPr lang="en-US" dirty="0" smtClean="0"/>
              <a:t>Check display equation on chart box</a:t>
            </a:r>
          </a:p>
          <a:p>
            <a:r>
              <a:rPr lang="en-US" dirty="0" smtClean="0"/>
              <a:t>For exponential, equation takes form of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506FAB-C5DE-411B-9E4E-67050CCBD4FA}" type="slidenum">
              <a:rPr lang="en-US" smtClean="0"/>
              <a:pPr/>
              <a:t>12</a:t>
            </a:fld>
            <a:endParaRPr lang="en-US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295400" y="4343400"/>
                <a:ext cx="1713290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𝑎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343400"/>
                <a:ext cx="1713290" cy="46820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#7</a:t>
            </a:r>
            <a:endParaRPr lang="en-US" dirty="0" smtClean="0"/>
          </a:p>
        </p:txBody>
      </p:sp>
      <p:sp>
        <p:nvSpPr>
          <p:cNvPr id="29701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343400" cy="44348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pieces of metal are removed from a furnace and placed in a freezer to cool to 0°C.  The temperatures of the pieces are measured every 10 seconds following removal from the furnace.  The thermocouples used to measure temperature have an uncertainty of 10%. Establish a relationship between the temperature of the part vs. time.</a:t>
            </a:r>
            <a:endParaRPr lang="en-US" dirty="0" smtClean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7C15583-117E-4740-AC7E-0CD1E16A56D1}" type="slidenum">
              <a:rPr lang="en-US" smtClean="0"/>
              <a:pPr/>
              <a:t>13</a:t>
            </a:fld>
            <a:endParaRPr lang="en-US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294436"/>
              </p:ext>
            </p:extLst>
          </p:nvPr>
        </p:nvGraphicFramePr>
        <p:xfrm>
          <a:off x="5638800" y="1981200"/>
          <a:ext cx="2286000" cy="3122229"/>
        </p:xfrm>
        <a:graphic>
          <a:graphicData uri="http://schemas.openxmlformats.org/drawingml/2006/table">
            <a:tbl>
              <a:tblPr/>
              <a:tblGrid>
                <a:gridCol w="1158124"/>
                <a:gridCol w="1127876"/>
              </a:tblGrid>
              <a:tr h="283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 (s)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Temp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800" b="0" i="0" u="none" strike="noStrike" baseline="300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9525" marR="9525" marT="95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837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</a:p>
                  </a:txBody>
                  <a:tcPr marL="9525" marR="9525" marT="95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502</a:t>
                      </a:r>
                    </a:p>
                  </a:txBody>
                  <a:tcPr marL="9525" marR="9525" marT="95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249</a:t>
                      </a:r>
                    </a:p>
                  </a:txBody>
                  <a:tcPr marL="9525" marR="9525" marT="95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127</a:t>
                      </a:r>
                    </a:p>
                  </a:txBody>
                  <a:tcPr marL="9525" marR="9525" marT="95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9525" marR="9525" marT="95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9525" marR="9525" marT="95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9525" marR="9525" marT="95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vs. Scatter Plots</a:t>
            </a: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 “line plot” (as we’ve been doing) implies a known correlation between data points</a:t>
            </a:r>
          </a:p>
          <a:p>
            <a:pPr lvl="1"/>
            <a:r>
              <a:rPr lang="en-US" dirty="0" smtClean="0"/>
              <a:t>REMEMBER, common usage “line graph” means an </a:t>
            </a:r>
            <a:br>
              <a:rPr lang="en-US" dirty="0" smtClean="0"/>
            </a:br>
            <a:r>
              <a:rPr lang="en-US" dirty="0" smtClean="0"/>
              <a:t>x-y scatter plot in Excel, with “connect-the-dots” lines</a:t>
            </a:r>
            <a:endParaRPr lang="en-US" dirty="0" smtClean="0"/>
          </a:p>
          <a:p>
            <a:r>
              <a:rPr lang="en-US" dirty="0" smtClean="0"/>
              <a:t>If all we have are data points (no known correlation yet) use a “scatter plot” </a:t>
            </a:r>
          </a:p>
          <a:p>
            <a:pPr lvl="1"/>
            <a:r>
              <a:rPr lang="en-US" dirty="0" smtClean="0"/>
              <a:t>In Excel, this means an x-y scatter plot with </a:t>
            </a:r>
            <a:r>
              <a:rPr lang="en-US" b="1" u="sng" dirty="0" smtClean="0"/>
              <a:t>no</a:t>
            </a:r>
            <a:r>
              <a:rPr lang="en-US" dirty="0" smtClean="0"/>
              <a:t> connecting lines</a:t>
            </a:r>
            <a:endParaRPr lang="en-US" dirty="0" smtClean="0"/>
          </a:p>
          <a:p>
            <a:r>
              <a:rPr lang="en-US" dirty="0" smtClean="0"/>
              <a:t>We will determine if there is a correlation by trying to fit a “trend line”</a:t>
            </a:r>
          </a:p>
          <a:p>
            <a:endParaRPr lang="en-US" dirty="0" smtClean="0"/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866976-A699-49F3-9258-7EED3D4E3CCC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In-class Exercise #6</a:t>
            </a:r>
            <a:br>
              <a:rPr lang="en-US" dirty="0" smtClean="0"/>
            </a:br>
            <a:r>
              <a:rPr lang="en-US" dirty="0" smtClean="0"/>
              <a:t>Thermocouple Data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Plot the thermocouple data using a “scatter plot”</a:t>
            </a:r>
            <a:endParaRPr lang="en-US" dirty="0"/>
          </a:p>
          <a:p>
            <a:r>
              <a:rPr lang="en-US" dirty="0" smtClean="0"/>
              <a:t>Predict </a:t>
            </a:r>
            <a:r>
              <a:rPr lang="en-US" dirty="0"/>
              <a:t>the temperature reading after 2.75 </a:t>
            </a:r>
            <a:r>
              <a:rPr lang="en-US" dirty="0" smtClean="0"/>
              <a:t>seconds</a:t>
            </a:r>
            <a:endParaRPr lang="en-US" dirty="0"/>
          </a:p>
          <a:p>
            <a:pPr lvl="1"/>
            <a:r>
              <a:rPr lang="en-US" dirty="0" smtClean="0"/>
              <a:t>We </a:t>
            </a:r>
            <a:r>
              <a:rPr lang="en-US" dirty="0"/>
              <a:t>need to establish a relationship between the thermocouple temperature vs. time.</a:t>
            </a:r>
          </a:p>
          <a:p>
            <a:endParaRPr lang="en-US" dirty="0"/>
          </a:p>
        </p:txBody>
      </p:sp>
      <p:sp>
        <p:nvSpPr>
          <p:cNvPr id="153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890B97-4FB7-4ED4-9DA1-DA4BD39FA027}" type="slidenum">
              <a:rPr lang="en-US" smtClean="0"/>
              <a:pPr/>
              <a:t>3</a:t>
            </a:fld>
            <a:endParaRPr lang="en-US" smtClean="0"/>
          </a:p>
        </p:txBody>
      </p:sp>
      <p:graphicFrame>
        <p:nvGraphicFramePr>
          <p:cNvPr id="5529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37090"/>
              </p:ext>
            </p:extLst>
          </p:nvPr>
        </p:nvGraphicFramePr>
        <p:xfrm>
          <a:off x="685800" y="1981200"/>
          <a:ext cx="3657600" cy="4305302"/>
        </p:xfrm>
        <a:graphic>
          <a:graphicData uri="http://schemas.openxmlformats.org/drawingml/2006/table">
            <a:tbl>
              <a:tblPr/>
              <a:tblGrid>
                <a:gridCol w="1447800"/>
                <a:gridCol w="2209800"/>
              </a:tblGrid>
              <a:tr h="8229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(sec)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Temperature (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°C)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65.00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70.00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3.10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77.50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4.80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117.50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5.60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127.50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6.30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132.50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389" name="Picture 29" descr="MCj0398047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81000"/>
            <a:ext cx="1752600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About the data…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The data was taken from J-type thermocouples—Standard grade</a:t>
            </a:r>
          </a:p>
          <a:p>
            <a:pPr eaLnBrk="1" hangingPunct="1"/>
            <a:r>
              <a:rPr lang="en-US" sz="2400" dirty="0" smtClean="0"/>
              <a:t>Limits of Error in range 0 to 750</a:t>
            </a:r>
            <a:r>
              <a:rPr lang="en-US" sz="2400" dirty="0" smtClean="0">
                <a:cs typeface="Arial" charset="0"/>
              </a:rPr>
              <a:t>°</a:t>
            </a:r>
            <a:r>
              <a:rPr lang="en-US" sz="2400" dirty="0" smtClean="0"/>
              <a:t>C  (32 to 1382</a:t>
            </a:r>
            <a:r>
              <a:rPr lang="en-US" sz="2400" dirty="0" smtClean="0">
                <a:cs typeface="Arial" charset="0"/>
              </a:rPr>
              <a:t>°F)</a:t>
            </a:r>
            <a:r>
              <a:rPr lang="en-US" sz="2400" dirty="0" smtClean="0"/>
              <a:t>  </a:t>
            </a:r>
            <a:r>
              <a:rPr lang="en-US" sz="2400" dirty="0" smtClean="0">
                <a:sym typeface="Wingdings" pitchFamily="2" charset="2"/>
              </a:rPr>
              <a:t> </a:t>
            </a:r>
            <a:br>
              <a:rPr lang="en-US" sz="2400" dirty="0" smtClean="0">
                <a:sym typeface="Wingdings" pitchFamily="2" charset="2"/>
              </a:rPr>
            </a:br>
            <a:r>
              <a:rPr lang="en-US" sz="2400" dirty="0" smtClean="0"/>
              <a:t>2.2</a:t>
            </a:r>
            <a:r>
              <a:rPr lang="en-US" sz="2400" dirty="0" smtClean="0">
                <a:cs typeface="Arial" charset="0"/>
              </a:rPr>
              <a:t>°</a:t>
            </a:r>
            <a:r>
              <a:rPr lang="en-US" sz="2400" dirty="0" smtClean="0"/>
              <a:t>C or 0.75% (whichever is larger)</a:t>
            </a:r>
          </a:p>
          <a:p>
            <a:pPr lvl="1" eaLnBrk="1" hangingPunct="1"/>
            <a:r>
              <a:rPr lang="en-US" dirty="0" smtClean="0"/>
              <a:t>Example:  At 750</a:t>
            </a:r>
            <a:r>
              <a:rPr lang="en-US" dirty="0" smtClean="0">
                <a:cs typeface="Arial" charset="0"/>
              </a:rPr>
              <a:t>°</a:t>
            </a:r>
            <a:r>
              <a:rPr lang="en-US" dirty="0" smtClean="0"/>
              <a:t>C, error would be ±5.6</a:t>
            </a:r>
            <a:r>
              <a:rPr lang="en-US" dirty="0" smtClean="0">
                <a:cs typeface="Arial" charset="0"/>
              </a:rPr>
              <a:t>°</a:t>
            </a:r>
            <a:r>
              <a:rPr lang="en-US" dirty="0" smtClean="0"/>
              <a:t>C</a:t>
            </a:r>
          </a:p>
          <a:p>
            <a:endParaRPr lang="en-US" dirty="0"/>
          </a:p>
          <a:p>
            <a:r>
              <a:rPr lang="en-US" dirty="0" smtClean="0"/>
              <a:t>Thermocouple info: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http://www.omega.com/techref/thermcolorcodes.html</a:t>
            </a:r>
            <a:endParaRPr lang="en-US" sz="2200" dirty="0" smtClean="0">
              <a:solidFill>
                <a:srgbClr val="002060"/>
              </a:solidFill>
              <a:hlinkClick r:id="rId2"/>
            </a:endParaRP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http://www.omega.com/thermocouples.html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2E7228-2D00-460B-8325-EC271E127F37}" type="slidenum">
              <a:rPr lang="en-US" smtClean="0">
                <a:solidFill>
                  <a:schemeClr val="tx2"/>
                </a:solidFill>
              </a:rPr>
              <a:pPr/>
              <a:t>4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Trendline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line that Excel puts in automatically just “connects the dots” between your data points</a:t>
            </a:r>
          </a:p>
          <a:p>
            <a:r>
              <a:rPr lang="en-US" dirty="0" smtClean="0"/>
              <a:t>How do we get the data trend?</a:t>
            </a:r>
          </a:p>
          <a:p>
            <a:pPr lvl="1"/>
            <a:r>
              <a:rPr lang="en-US" dirty="0" smtClean="0"/>
              <a:t>Use a </a:t>
            </a:r>
            <a:r>
              <a:rPr lang="en-US" dirty="0" err="1" smtClean="0"/>
              <a:t>trendline</a:t>
            </a:r>
            <a:endParaRPr lang="en-US" dirty="0" smtClean="0"/>
          </a:p>
          <a:p>
            <a:pPr lvl="1"/>
            <a:r>
              <a:rPr lang="en-US" dirty="0" smtClean="0"/>
              <a:t>Select data points in graph-&gt;right click</a:t>
            </a:r>
          </a:p>
          <a:p>
            <a:pPr lvl="1"/>
            <a:r>
              <a:rPr lang="en-US" dirty="0" smtClean="0"/>
              <a:t>Select Add </a:t>
            </a:r>
            <a:r>
              <a:rPr lang="en-US" dirty="0" err="1" smtClean="0"/>
              <a:t>trendline</a:t>
            </a:r>
            <a:endParaRPr lang="en-US" dirty="0" smtClean="0"/>
          </a:p>
          <a:p>
            <a:pPr lvl="1"/>
            <a:r>
              <a:rPr lang="en-US" dirty="0" smtClean="0"/>
              <a:t>Select type of </a:t>
            </a:r>
            <a:r>
              <a:rPr lang="en-US" dirty="0" err="1" smtClean="0"/>
              <a:t>trendline</a:t>
            </a:r>
            <a:r>
              <a:rPr lang="en-US" dirty="0" smtClean="0"/>
              <a:t> to add</a:t>
            </a:r>
          </a:p>
          <a:p>
            <a:pPr lvl="2"/>
            <a:r>
              <a:rPr lang="en-US" dirty="0" smtClean="0"/>
              <a:t>Try linear, 2nd order polynomial, exponential</a:t>
            </a:r>
            <a:endParaRPr lang="en-US" dirty="0" smtClean="0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00C43E-82FF-4785-9DF0-DB8F5BA22D3F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How do we know if it’s a good fit?</a:t>
            </a:r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One approach:</a:t>
            </a:r>
          </a:p>
          <a:p>
            <a:pPr lvl="1"/>
            <a:r>
              <a:rPr lang="en-US" smtClean="0"/>
              <a:t>Does curve lie within error bars?</a:t>
            </a:r>
          </a:p>
          <a:p>
            <a:r>
              <a:rPr lang="en-US" smtClean="0"/>
              <a:t>To add error bars:</a:t>
            </a:r>
          </a:p>
          <a:p>
            <a:pPr lvl="1"/>
            <a:r>
              <a:rPr lang="en-US" smtClean="0"/>
              <a:t>Select data points</a:t>
            </a:r>
          </a:p>
          <a:p>
            <a:pPr lvl="1"/>
            <a:r>
              <a:rPr lang="en-US" smtClean="0"/>
              <a:t>Chart Tools</a:t>
            </a:r>
            <a:r>
              <a:rPr lang="en-US" smtClean="0">
                <a:sym typeface="Wingdings" pitchFamily="2" charset="2"/>
              </a:rPr>
              <a:t>LayoutError Bars icon</a:t>
            </a:r>
            <a:endParaRPr lang="en-US" smtClean="0"/>
          </a:p>
          <a:p>
            <a:pPr lvl="1"/>
            <a:r>
              <a:rPr lang="en-US" smtClean="0"/>
              <a:t>Select height of error bars (2.2%?)</a:t>
            </a:r>
            <a:endParaRPr lang="en-US" dirty="0" smtClean="0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DC5E9C-6BB1-4614-BD08-1E9655AA53F4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What else can you do to ensure a good fit?</a:t>
            </a: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R</a:t>
            </a:r>
            <a:r>
              <a:rPr lang="en-US" baseline="30000" dirty="0" smtClean="0"/>
              <a:t>2</a:t>
            </a:r>
            <a:r>
              <a:rPr lang="en-US" dirty="0" smtClean="0"/>
              <a:t> value</a:t>
            </a:r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trendline</a:t>
            </a:r>
            <a:r>
              <a:rPr lang="en-US" dirty="0" smtClean="0"/>
              <a:t>-&gt; right click</a:t>
            </a:r>
          </a:p>
          <a:p>
            <a:pPr lvl="1"/>
            <a:r>
              <a:rPr lang="en-US" dirty="0" smtClean="0"/>
              <a:t>Format </a:t>
            </a:r>
            <a:r>
              <a:rPr lang="en-US" dirty="0" err="1" smtClean="0"/>
              <a:t>trendline</a:t>
            </a:r>
            <a:r>
              <a:rPr lang="en-US" dirty="0" smtClean="0"/>
              <a:t>-&gt; Display R</a:t>
            </a:r>
            <a:r>
              <a:rPr lang="en-US" baseline="30000" dirty="0" smtClean="0"/>
              <a:t>2</a:t>
            </a:r>
            <a:r>
              <a:rPr lang="en-US" dirty="0" smtClean="0"/>
              <a:t> value on chart</a:t>
            </a:r>
            <a:endParaRPr lang="en-US" dirty="0" smtClean="0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7F96AF5-1B35-4D82-831E-8FE073B2BE06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R</a:t>
            </a:r>
            <a:r>
              <a:rPr lang="en-US" baseline="30000" dirty="0" smtClean="0"/>
              <a:t>2</a:t>
            </a:r>
            <a:r>
              <a:rPr lang="en-US" dirty="0" smtClean="0"/>
              <a:t> value tell us?</a:t>
            </a:r>
            <a:endParaRPr 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R-squared value is the square of the correlation coefficient. </a:t>
            </a:r>
          </a:p>
          <a:p>
            <a:r>
              <a:rPr lang="en-US" dirty="0" smtClean="0"/>
              <a:t>The correlation coefficient, R</a:t>
            </a:r>
            <a:r>
              <a:rPr lang="en-US" baseline="30000" dirty="0" smtClean="0"/>
              <a:t>2</a:t>
            </a:r>
            <a:r>
              <a:rPr lang="en-US" dirty="0" smtClean="0"/>
              <a:t>, gives a measure of the reliability of the linear relationship between the x and y values. </a:t>
            </a:r>
          </a:p>
          <a:p>
            <a:pPr lvl="1"/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= 1 indicates an exact relationship between x and y.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 smtClean="0"/>
              <a:t> close to 1 indicate excellent reliability. 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en-US" dirty="0" smtClean="0"/>
              <a:t>significantly smaller than 1 indicates doubtful usefulness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136BFDF-D3EB-42D6-811F-0F65AF5C7E45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Always “sanity check”!</a:t>
            </a:r>
            <a:endParaRPr 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“character” of </a:t>
            </a:r>
            <a:r>
              <a:rPr lang="en-US" dirty="0" err="1" smtClean="0"/>
              <a:t>trendline</a:t>
            </a:r>
            <a:endParaRPr lang="en-US" dirty="0" smtClean="0"/>
          </a:p>
          <a:p>
            <a:pPr lvl="1"/>
            <a:r>
              <a:rPr lang="en-US" dirty="0" smtClean="0"/>
              <a:t>Does it predict negative values…</a:t>
            </a:r>
          </a:p>
          <a:p>
            <a:pPr lvl="1"/>
            <a:r>
              <a:rPr lang="en-US" dirty="0" smtClean="0"/>
              <a:t>Does it predict reversals of slope…</a:t>
            </a:r>
          </a:p>
          <a:p>
            <a:pPr lvl="1"/>
            <a:r>
              <a:rPr lang="en-US" dirty="0" smtClean="0"/>
              <a:t>Does it “roller-coaster”…</a:t>
            </a:r>
          </a:p>
          <a:p>
            <a:pPr lvl="1"/>
            <a:r>
              <a:rPr lang="en-US" dirty="0" smtClean="0"/>
              <a:t>	…when the data doesn’t clearly indicate that it should?</a:t>
            </a:r>
          </a:p>
          <a:p>
            <a:r>
              <a:rPr lang="en-US" dirty="0" smtClean="0"/>
              <a:t>Avoiding undesirable features can be more important than achieving a higher R</a:t>
            </a:r>
            <a:r>
              <a:rPr lang="en-US" baseline="30000" dirty="0" smtClean="0"/>
              <a:t>2</a:t>
            </a:r>
            <a:r>
              <a:rPr lang="en-US" dirty="0" smtClean="0"/>
              <a:t> value</a:t>
            </a:r>
            <a:endParaRPr lang="en-US" dirty="0" smtClean="0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7F96AF5-1B35-4D82-831E-8FE073B2BE06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245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4832</TotalTime>
  <Words>600</Words>
  <Application>Microsoft Office PowerPoint</Application>
  <PresentationFormat>On-screen Show (4:3)</PresentationFormat>
  <Paragraphs>124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Excel Plots &amp; Trendlines</vt:lpstr>
      <vt:lpstr>Line vs. Scatter Plots</vt:lpstr>
      <vt:lpstr>In-class Exercise #6 Thermocouple Data</vt:lpstr>
      <vt:lpstr>About the data…</vt:lpstr>
      <vt:lpstr>Trendline</vt:lpstr>
      <vt:lpstr>How do we know if it’s a good fit?</vt:lpstr>
      <vt:lpstr>What else can you do to ensure a good fit?</vt:lpstr>
      <vt:lpstr>What does R2 value tell us?</vt:lpstr>
      <vt:lpstr>Always “sanity check”!</vt:lpstr>
      <vt:lpstr>Once we have a plot…   </vt:lpstr>
      <vt:lpstr>Try different curve fits</vt:lpstr>
      <vt:lpstr>How do I see the equation  for my trendline?</vt:lpstr>
      <vt:lpstr>In-class Exercise #7</vt:lpstr>
    </vt:vector>
  </TitlesOfParts>
  <Company>RIT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kskeme</dc:creator>
  <cp:lastModifiedBy>William Humphrey</cp:lastModifiedBy>
  <cp:revision>80</cp:revision>
  <dcterms:created xsi:type="dcterms:W3CDTF">2005-07-18T14:08:16Z</dcterms:created>
  <dcterms:modified xsi:type="dcterms:W3CDTF">2012-03-21T15:44:14Z</dcterms:modified>
</cp:coreProperties>
</file>