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notesMasterIdLst>
    <p:notesMasterId r:id="rId17"/>
  </p:notesMasterIdLst>
  <p:sldIdLst>
    <p:sldId id="288" r:id="rId2"/>
    <p:sldId id="274" r:id="rId3"/>
    <p:sldId id="308" r:id="rId4"/>
    <p:sldId id="306" r:id="rId5"/>
    <p:sldId id="290" r:id="rId6"/>
    <p:sldId id="291" r:id="rId7"/>
    <p:sldId id="283" r:id="rId8"/>
    <p:sldId id="282" r:id="rId9"/>
    <p:sldId id="293" r:id="rId10"/>
    <p:sldId id="296" r:id="rId11"/>
    <p:sldId id="297" r:id="rId12"/>
    <p:sldId id="302" r:id="rId13"/>
    <p:sldId id="278" r:id="rId14"/>
    <p:sldId id="281" r:id="rId15"/>
    <p:sldId id="30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2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CB862B7-3BE2-4562-A246-0E11EEE7923D}" type="datetimeFigureOut">
              <a:rPr lang="en-US"/>
              <a:pPr>
                <a:defRPr/>
              </a:pPr>
              <a:t>3/22/2012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7EF572B-2BA5-4584-92D9-5B6798DBD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475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4E6ADCA-EBA0-4E14-90AD-3DAB59E80BCB}" type="slidenum">
              <a:rPr lang="en-US" smtClean="0"/>
              <a:pPr eaLnBrk="1" hangingPunct="1"/>
              <a:t>7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EDA9A7-A7C0-4E7E-94E9-0138B1FB1B6C}" type="datetime1">
              <a:rPr lang="en-US" smtClean="0"/>
              <a:pPr>
                <a:defRPr/>
              </a:pPr>
              <a:t>3/22/2012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21BDB5-9083-484D-BDED-84D9E6C6B3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E211EE-145A-4BC2-8325-06AE4A23C455}" type="datetime1">
              <a:rPr lang="en-US" smtClean="0"/>
              <a:pPr>
                <a:defRPr/>
              </a:pPr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77FA9A-B801-4A85-886F-18AE5C91E0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0E736A-25C8-4AD4-B20B-F19962A6AD58}" type="datetime1">
              <a:rPr lang="en-US" smtClean="0"/>
              <a:pPr>
                <a:defRPr/>
              </a:pPr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B7B911-56C4-4FC4-8897-B4D10D8A1B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8124AB-7E3E-4142-9F04-1D860843E0DA}" type="datetime1">
              <a:rPr lang="en-US" smtClean="0"/>
              <a:pPr>
                <a:defRPr/>
              </a:pPr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ABC881-6A03-4227-B2FC-80D1162360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FC731C-C0F5-4E40-B082-A422C1D420B5}" type="datetime1">
              <a:rPr lang="en-US" smtClean="0"/>
              <a:pPr>
                <a:defRPr/>
              </a:pPr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B4FEC-FF38-4E83-941B-A8BEF97523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C31770-4191-4A6E-B4F9-87DE350B3B18}" type="datetime1">
              <a:rPr lang="en-US" smtClean="0"/>
              <a:pPr>
                <a:defRPr/>
              </a:pPr>
              <a:t>3/22/2012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D31147-14D7-45EA-8511-1B8AD196D5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B8C3E1-70B1-486D-8CB5-04F9D5B33EB9}" type="datetime1">
              <a:rPr lang="en-US" smtClean="0"/>
              <a:pPr>
                <a:defRPr/>
              </a:pPr>
              <a:t>3/22/2012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132E74-CD4B-43E8-911E-F483D23EE6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E25560-E5DF-49A6-8943-D7550523EF2B}" type="datetime1">
              <a:rPr lang="en-US" smtClean="0"/>
              <a:pPr>
                <a:defRPr/>
              </a:pPr>
              <a:t>3/22/2012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1F7750-4B17-403A-99E6-A3219395EA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6E4F7A-6ED1-4B62-926E-1D57F39A2607}" type="datetime1">
              <a:rPr lang="en-US" smtClean="0"/>
              <a:pPr>
                <a:defRPr/>
              </a:pPr>
              <a:t>3/22/2012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A6943F-2BB4-4352-BA56-9C6CA579CD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DD4001-DD12-45AB-BEDF-61B0CDD61BD7}" type="datetime1">
              <a:rPr lang="en-US" smtClean="0"/>
              <a:pPr>
                <a:defRPr/>
              </a:pPr>
              <a:t>3/22/2012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10D00D-0F29-4B5B-9660-0DE09B5783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48ED68-C10E-42B8-BB8D-721EEC04AD4E}" type="datetime1">
              <a:rPr lang="en-US" smtClean="0"/>
              <a:pPr>
                <a:defRPr/>
              </a:pPr>
              <a:t>3/22/2012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1E3AE5D1-F5C7-43B2-852C-8B6E1DCCA6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3A93B4E1-F52E-46AB-AE91-8AAFBE44B2D8}" type="datetime1">
              <a:rPr lang="en-US" smtClean="0"/>
              <a:pPr>
                <a:defRPr/>
              </a:pPr>
              <a:t>3/22/2012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7D7075EE-D2EE-4E40-B5A9-D36EC522B2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REMINDERS</a:t>
            </a:r>
          </a:p>
        </p:txBody>
      </p:sp>
      <p:sp>
        <p:nvSpPr>
          <p:cNvPr id="5123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 #2 is due Tue, Mar. 27 at 5:00 pm</a:t>
            </a:r>
          </a:p>
          <a:p>
            <a:pPr lvl="1"/>
            <a:r>
              <a:rPr lang="en-US" dirty="0" smtClean="0"/>
              <a:t>Upload Excel workbook &amp; Word document to </a:t>
            </a:r>
            <a:r>
              <a:rPr lang="en-US" dirty="0" err="1" smtClean="0"/>
              <a:t>Dropbox</a:t>
            </a:r>
            <a:endParaRPr lang="en-US" dirty="0" smtClean="0"/>
          </a:p>
          <a:p>
            <a:pPr lvl="1"/>
            <a:r>
              <a:rPr lang="en-US" dirty="0" smtClean="0"/>
              <a:t>Print Word document and drop in grey bin</a:t>
            </a:r>
          </a:p>
          <a:p>
            <a:r>
              <a:rPr lang="en-US" dirty="0" smtClean="0"/>
              <a:t>Week 2 in-class exercises due Mon, Mar. 26 at end of class</a:t>
            </a:r>
          </a:p>
          <a:p>
            <a:pPr lvl="1"/>
            <a:r>
              <a:rPr lang="en-US" dirty="0" smtClean="0"/>
              <a:t>Upload Excel workbook to </a:t>
            </a:r>
            <a:r>
              <a:rPr lang="en-US" dirty="0" err="1" smtClean="0"/>
              <a:t>Dropbox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8C64-F7E1-47A7-ACA2-9E83D4549AE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Compound Conditions in Excel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752600"/>
            <a:ext cx="79248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Can we make this decision within a single IF ?</a:t>
            </a:r>
            <a:br>
              <a:rPr lang="en-US" sz="2800" dirty="0" smtClean="0"/>
            </a:br>
            <a:r>
              <a:rPr lang="en-US" sz="2800" dirty="0" smtClean="0"/>
              <a:t>	0 </a:t>
            </a:r>
            <a:r>
              <a:rPr lang="en-US" sz="2800" dirty="0" smtClean="0">
                <a:cs typeface="Calibri"/>
              </a:rPr>
              <a:t>≤ x ≤ 3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Yes; Use a </a:t>
            </a:r>
            <a:r>
              <a:rPr lang="en-US" sz="2800" i="1" dirty="0" smtClean="0"/>
              <a:t>compound logical operation</a:t>
            </a:r>
          </a:p>
          <a:p>
            <a:r>
              <a:rPr lang="en-US" sz="2800" dirty="0" smtClean="0"/>
              <a:t>AND function</a:t>
            </a:r>
            <a:br>
              <a:rPr lang="en-US" sz="2800" dirty="0" smtClean="0"/>
            </a:br>
            <a:r>
              <a:rPr lang="en-US" sz="2800" i="1" dirty="0" smtClean="0">
                <a:solidFill>
                  <a:srgbClr val="0070C0"/>
                </a:solidFill>
              </a:rPr>
              <a:t>condition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cs typeface="Calibri"/>
              </a:rPr>
              <a:t>→ AND(</a:t>
            </a:r>
            <a:r>
              <a:rPr lang="en-US" sz="2800" i="1" dirty="0" smtClean="0">
                <a:solidFill>
                  <a:srgbClr val="0070C0"/>
                </a:solidFill>
                <a:cs typeface="Calibri"/>
              </a:rPr>
              <a:t>condition#1</a:t>
            </a:r>
            <a:r>
              <a:rPr lang="en-US" sz="2800" dirty="0" smtClean="0">
                <a:cs typeface="Calibri"/>
              </a:rPr>
              <a:t>, </a:t>
            </a:r>
            <a:r>
              <a:rPr lang="en-US" sz="2800" i="1" dirty="0" smtClean="0">
                <a:solidFill>
                  <a:srgbClr val="0070C0"/>
                </a:solidFill>
                <a:cs typeface="Calibri"/>
              </a:rPr>
              <a:t>condition#2</a:t>
            </a:r>
            <a:r>
              <a:rPr lang="en-US" sz="2800" dirty="0" smtClean="0">
                <a:cs typeface="Calibri"/>
              </a:rPr>
              <a:t>, …)</a:t>
            </a:r>
            <a:endParaRPr lang="en-US" sz="2800" dirty="0"/>
          </a:p>
          <a:p>
            <a:pPr lvl="1"/>
            <a:r>
              <a:rPr lang="en-US" sz="2400" dirty="0" smtClean="0"/>
              <a:t>The AND function returns a value of True only if ALL of the conditions are true, if not the value is False</a:t>
            </a:r>
          </a:p>
          <a:p>
            <a:r>
              <a:rPr lang="en-US" sz="2800" dirty="0" smtClean="0"/>
              <a:t>OR function</a:t>
            </a:r>
            <a:br>
              <a:rPr lang="en-US" sz="2800" dirty="0" smtClean="0"/>
            </a:br>
            <a:r>
              <a:rPr lang="en-US" sz="2800" i="1" dirty="0" smtClean="0">
                <a:solidFill>
                  <a:srgbClr val="0070C0"/>
                </a:solidFill>
              </a:rPr>
              <a:t>condition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>
                <a:cs typeface="Calibri"/>
              </a:rPr>
              <a:t>→ </a:t>
            </a:r>
            <a:r>
              <a:rPr lang="en-US" sz="2800" dirty="0" smtClean="0">
                <a:cs typeface="Calibri"/>
              </a:rPr>
              <a:t>OR(</a:t>
            </a:r>
            <a:r>
              <a:rPr lang="en-US" sz="2800" i="1" dirty="0" smtClean="0">
                <a:solidFill>
                  <a:srgbClr val="0070C0"/>
                </a:solidFill>
                <a:cs typeface="Calibri"/>
              </a:rPr>
              <a:t>condition#1</a:t>
            </a:r>
            <a:r>
              <a:rPr lang="en-US" sz="2800" dirty="0">
                <a:cs typeface="Calibri"/>
              </a:rPr>
              <a:t>, </a:t>
            </a:r>
            <a:r>
              <a:rPr lang="en-US" sz="2800" i="1" dirty="0">
                <a:solidFill>
                  <a:srgbClr val="0070C0"/>
                </a:solidFill>
                <a:cs typeface="Calibri"/>
              </a:rPr>
              <a:t>condition#2</a:t>
            </a:r>
            <a:r>
              <a:rPr lang="en-US" sz="2800" dirty="0">
                <a:cs typeface="Calibri"/>
              </a:rPr>
              <a:t>, …)</a:t>
            </a:r>
            <a:endParaRPr lang="en-US" sz="2800" dirty="0" smtClean="0"/>
          </a:p>
          <a:p>
            <a:pPr marL="1028700" lvl="1"/>
            <a:r>
              <a:rPr lang="en-US" sz="2400" dirty="0" smtClean="0"/>
              <a:t>The OR function returns a value of True if ANY of the conditions are true, only if ALL conditions are False will the value be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ABC881-6A03-4227-B2FC-80D11623603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4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Compound Conditions Excel </a:t>
            </a:r>
            <a:br>
              <a:rPr lang="en-US" dirty="0" smtClean="0"/>
            </a:br>
            <a:r>
              <a:rPr lang="en-US" dirty="0" smtClean="0"/>
              <a:t>Syntax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828800"/>
            <a:ext cx="7924800" cy="4800600"/>
          </a:xfrm>
        </p:spPr>
        <p:txBody>
          <a:bodyPr/>
          <a:lstStyle/>
          <a:p>
            <a:r>
              <a:rPr lang="en-US" sz="2800" dirty="0" smtClean="0"/>
              <a:t>In Excel: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dirty="0" smtClean="0">
                <a:latin typeface="Calibri" pitchFamily="34" charset="0"/>
              </a:rPr>
              <a:t>g(x) = 2x   when 0 ≤ x ≤ 3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 smtClean="0"/>
          </a:p>
          <a:p>
            <a:r>
              <a:rPr lang="en-US" sz="2800" dirty="0" smtClean="0"/>
              <a:t>Use the AND function as part of the </a:t>
            </a:r>
            <a:r>
              <a:rPr lang="en-US" sz="2800" i="1" dirty="0" smtClean="0"/>
              <a:t>condition</a:t>
            </a:r>
            <a:r>
              <a:rPr lang="en-US" sz="2800" dirty="0" smtClean="0"/>
              <a:t> in our IF function</a:t>
            </a:r>
          </a:p>
          <a:p>
            <a:pPr marL="465138" indent="0">
              <a:buNone/>
            </a:pPr>
            <a:r>
              <a:rPr lang="en-US" sz="2800" dirty="0" smtClean="0"/>
              <a:t>=IF( AND( </a:t>
            </a:r>
            <a:r>
              <a:rPr lang="en-US" sz="2800" dirty="0" smtClean="0">
                <a:solidFill>
                  <a:srgbClr val="0070C0"/>
                </a:solidFill>
              </a:rPr>
              <a:t>A1 &gt;= 0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A1 &lt;= 3</a:t>
            </a:r>
            <a:r>
              <a:rPr lang="en-US" sz="2800" dirty="0" smtClean="0"/>
              <a:t> ), </a:t>
            </a:r>
            <a:r>
              <a:rPr lang="en-US" sz="2800" dirty="0" smtClean="0">
                <a:solidFill>
                  <a:srgbClr val="00B050"/>
                </a:solidFill>
              </a:rPr>
              <a:t>2*A1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0</a:t>
            </a:r>
            <a:r>
              <a:rPr lang="en-US" sz="2800" dirty="0" smtClean="0"/>
              <a:t>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ABC881-6A03-4227-B2FC-80D11623603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51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4582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Multiple Decision Outcomes in Excel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8307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Excel: 0 </a:t>
            </a:r>
            <a:r>
              <a:rPr lang="en-US" sz="2800" dirty="0" smtClean="0">
                <a:cs typeface="Calibri"/>
              </a:rPr>
              <a:t>≤ x ≤ 3 – single compound condition</a:t>
            </a:r>
          </a:p>
          <a:p>
            <a:r>
              <a:rPr lang="en-US" sz="2800" dirty="0" smtClean="0">
                <a:cs typeface="Calibri"/>
              </a:rPr>
              <a:t>y = one thing if </a:t>
            </a:r>
            <a:r>
              <a:rPr lang="en-US" sz="2800" dirty="0" smtClean="0"/>
              <a:t>0 </a:t>
            </a:r>
            <a:r>
              <a:rPr lang="en-US" sz="2800" dirty="0" smtClean="0">
                <a:cs typeface="Calibri"/>
              </a:rPr>
              <a:t>≤ x ≤ 3, or </a:t>
            </a:r>
            <a:br>
              <a:rPr lang="en-US" sz="2800" dirty="0" smtClean="0">
                <a:cs typeface="Calibri"/>
              </a:rPr>
            </a:br>
            <a:r>
              <a:rPr lang="en-US" sz="2800" dirty="0" smtClean="0">
                <a:cs typeface="Calibri"/>
              </a:rPr>
              <a:t>y = something else if 3 &lt; x ≤ 10 </a:t>
            </a:r>
            <a:br>
              <a:rPr lang="en-US" sz="2800" dirty="0" smtClean="0">
                <a:cs typeface="Calibri"/>
              </a:rPr>
            </a:br>
            <a:r>
              <a:rPr lang="en-US" sz="2800" dirty="0" smtClean="0">
                <a:cs typeface="Calibri"/>
              </a:rPr>
              <a:t>– multiple compound decisions!</a:t>
            </a:r>
            <a:r>
              <a:rPr lang="en-US" sz="2800" dirty="0"/>
              <a:t/>
            </a:r>
            <a:br>
              <a:rPr lang="en-US" sz="2800" dirty="0"/>
            </a:br>
            <a:endParaRPr lang="en-US" sz="2400" dirty="0" smtClean="0"/>
          </a:p>
          <a:p>
            <a:r>
              <a:rPr lang="en-US" sz="2800" dirty="0" smtClean="0"/>
              <a:t>Combine compound decision </a:t>
            </a:r>
            <a:r>
              <a:rPr lang="en-US" sz="2800" i="1" dirty="0" smtClean="0"/>
              <a:t>and </a:t>
            </a:r>
            <a:r>
              <a:rPr lang="en-US" sz="2800" dirty="0" smtClean="0"/>
              <a:t>nested IF</a:t>
            </a:r>
            <a:endParaRPr lang="en-US" sz="2800" i="1" dirty="0" smtClean="0"/>
          </a:p>
          <a:p>
            <a:pPr marL="400050" lvl="1" indent="0">
              <a:buNone/>
            </a:pPr>
            <a:r>
              <a:rPr lang="en-US" dirty="0" smtClean="0"/>
              <a:t>=IF(AND(</a:t>
            </a:r>
            <a:r>
              <a:rPr lang="en-US" dirty="0" smtClean="0">
                <a:solidFill>
                  <a:srgbClr val="0070C0"/>
                </a:solidFill>
              </a:rPr>
              <a:t>A1&gt;=0, A1&lt;=3</a:t>
            </a:r>
            <a:r>
              <a:rPr lang="en-US" dirty="0" smtClean="0"/>
              <a:t>), </a:t>
            </a:r>
            <a:r>
              <a:rPr lang="en-US" i="1" dirty="0" smtClean="0">
                <a:solidFill>
                  <a:srgbClr val="00B050"/>
                </a:solidFill>
              </a:rPr>
              <a:t>value if 0 </a:t>
            </a:r>
            <a:r>
              <a:rPr lang="en-US" i="1" dirty="0" smtClean="0">
                <a:solidFill>
                  <a:srgbClr val="00B050"/>
                </a:solidFill>
                <a:cs typeface="Calibri"/>
              </a:rPr>
              <a:t>≤ A1 ≤ 3</a:t>
            </a:r>
            <a:r>
              <a:rPr lang="en-US" dirty="0" smtClean="0">
                <a:cs typeface="Calibri"/>
              </a:rPr>
              <a:t>,</a:t>
            </a:r>
            <a:br>
              <a:rPr lang="en-US" dirty="0" smtClean="0">
                <a:cs typeface="Calibri"/>
              </a:rPr>
            </a:br>
            <a:r>
              <a:rPr lang="en-US" dirty="0" smtClean="0">
                <a:cs typeface="Calibri"/>
              </a:rPr>
              <a:t>    </a:t>
            </a:r>
            <a:r>
              <a:rPr lang="en-US" u="sng" dirty="0" smtClean="0">
                <a:cs typeface="Calibri"/>
              </a:rPr>
              <a:t>I</a:t>
            </a:r>
            <a:r>
              <a:rPr lang="en-US" u="sng" dirty="0" smtClean="0"/>
              <a:t>F(AND(</a:t>
            </a:r>
            <a:r>
              <a:rPr lang="en-US" u="sng" dirty="0" smtClean="0">
                <a:solidFill>
                  <a:srgbClr val="0070C0"/>
                </a:solidFill>
              </a:rPr>
              <a:t>A1&gt;3, A1&lt;=10</a:t>
            </a:r>
            <a:r>
              <a:rPr lang="en-US" u="sng" dirty="0" smtClean="0"/>
              <a:t>), </a:t>
            </a:r>
            <a:r>
              <a:rPr lang="en-US" i="1" u="sng" dirty="0" smtClean="0">
                <a:solidFill>
                  <a:srgbClr val="00B050"/>
                </a:solidFill>
              </a:rPr>
              <a:t>value if 3 </a:t>
            </a:r>
            <a:r>
              <a:rPr lang="en-US" i="1" u="sng" dirty="0" smtClean="0">
                <a:solidFill>
                  <a:srgbClr val="00B050"/>
                </a:solidFill>
                <a:cs typeface="Calibri"/>
              </a:rPr>
              <a:t>&lt; A1 ≤ 10</a:t>
            </a:r>
            <a:r>
              <a:rPr lang="en-US" u="sng" dirty="0" smtClean="0">
                <a:cs typeface="Calibri"/>
              </a:rPr>
              <a:t>, </a:t>
            </a:r>
            <a:br>
              <a:rPr lang="en-US" u="sng" dirty="0" smtClean="0">
                <a:cs typeface="Calibri"/>
              </a:rPr>
            </a:br>
            <a:r>
              <a:rPr lang="en-US" dirty="0" smtClean="0">
                <a:cs typeface="Calibri"/>
              </a:rPr>
              <a:t>    </a:t>
            </a:r>
            <a:r>
              <a:rPr lang="en-US" i="1" u="sng" dirty="0" smtClean="0">
                <a:solidFill>
                  <a:srgbClr val="FF0000"/>
                </a:solidFill>
                <a:cs typeface="Calibri"/>
              </a:rPr>
              <a:t>value if A1 &lt; 0 or A1 &gt; 10</a:t>
            </a:r>
            <a:r>
              <a:rPr lang="en-US" u="sng" dirty="0" smtClean="0">
                <a:cs typeface="Calibri"/>
              </a:rPr>
              <a:t>)</a:t>
            </a:r>
            <a:r>
              <a:rPr lang="en-US" dirty="0" smtClean="0">
                <a:cs typeface="Calibri"/>
              </a:rPr>
              <a:t>)</a:t>
            </a:r>
            <a:br>
              <a:rPr lang="en-US" dirty="0" smtClean="0">
                <a:cs typeface="Calibri"/>
              </a:rPr>
            </a:br>
            <a:r>
              <a:rPr lang="en-US" sz="2400" i="1" dirty="0" smtClean="0">
                <a:cs typeface="Calibri"/>
              </a:rPr>
              <a:t>	(The underlined part of formula is the “value if False” </a:t>
            </a:r>
            <a:br>
              <a:rPr lang="en-US" sz="2400" i="1" dirty="0" smtClean="0">
                <a:cs typeface="Calibri"/>
              </a:rPr>
            </a:br>
            <a:r>
              <a:rPr lang="en-US" sz="2400" i="1" dirty="0" smtClean="0">
                <a:cs typeface="Calibri"/>
              </a:rPr>
              <a:t>	 argument of the first IF function)</a:t>
            </a: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ABC881-6A03-4227-B2FC-80D11623603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12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In-Class Exercise </a:t>
            </a:r>
            <a:r>
              <a:rPr lang="en-US" dirty="0" smtClean="0"/>
              <a:t>#9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0F188A-C4B0-4530-B9F5-B2E3415165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457200" y="1905000"/>
            <a:ext cx="5943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800" dirty="0">
                <a:latin typeface="+mn-lt"/>
              </a:rPr>
              <a:t>For the values of x shown in the table, evaluate  the function </a:t>
            </a:r>
            <a:endParaRPr lang="en-US" sz="2800" b="1" dirty="0"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698808"/>
              </p:ext>
            </p:extLst>
          </p:nvPr>
        </p:nvGraphicFramePr>
        <p:xfrm>
          <a:off x="7315200" y="1981200"/>
          <a:ext cx="1295400" cy="3352800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2658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2658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658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658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658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658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658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658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658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658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658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</a:tbl>
          </a:graphicData>
        </a:graphic>
      </p:graphicFrame>
      <p:sp>
        <p:nvSpPr>
          <p:cNvPr id="8222" name="Rectangle 6"/>
          <p:cNvSpPr>
            <a:spLocks noChangeArrowheads="1"/>
          </p:cNvSpPr>
          <p:nvPr/>
        </p:nvSpPr>
        <p:spPr bwMode="auto">
          <a:xfrm>
            <a:off x="457200" y="4191000"/>
            <a:ext cx="6477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800" dirty="0">
                <a:latin typeface="+mn-lt"/>
              </a:rPr>
              <a:t>If x is not </a:t>
            </a:r>
            <a:r>
              <a:rPr lang="en-US" sz="2800" dirty="0" smtClean="0">
                <a:latin typeface="+mn-lt"/>
              </a:rPr>
              <a:t>between 0 </a:t>
            </a:r>
            <a:r>
              <a:rPr lang="en-US" sz="2800" dirty="0">
                <a:latin typeface="+mn-lt"/>
              </a:rPr>
              <a:t>and 10, then display the message “out of range”</a:t>
            </a:r>
            <a:endParaRPr lang="en-US" sz="2800" b="1" dirty="0">
              <a:latin typeface="+mn-lt"/>
            </a:endParaRPr>
          </a:p>
        </p:txBody>
      </p:sp>
      <p:sp>
        <p:nvSpPr>
          <p:cNvPr id="8224" name="Text Box 34"/>
          <p:cNvSpPr txBox="1">
            <a:spLocks noChangeArrowheads="1"/>
          </p:cNvSpPr>
          <p:nvPr/>
        </p:nvSpPr>
        <p:spPr bwMode="auto">
          <a:xfrm>
            <a:off x="838200" y="3048000"/>
            <a:ext cx="575087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>
                <a:latin typeface="+mn-lt"/>
              </a:rPr>
              <a:t>g(x) = 2x                 when 0 ≤ x ≤ 3, or</a:t>
            </a:r>
          </a:p>
          <a:p>
            <a:pPr eaLnBrk="1" hangingPunct="1"/>
            <a:r>
              <a:rPr lang="en-US" sz="2800" dirty="0">
                <a:latin typeface="+mn-lt"/>
              </a:rPr>
              <a:t>g(x) = (x – 3)</a:t>
            </a:r>
            <a:r>
              <a:rPr lang="en-US" sz="2800" baseline="30000" dirty="0">
                <a:latin typeface="+mn-lt"/>
              </a:rPr>
              <a:t>2</a:t>
            </a:r>
            <a:r>
              <a:rPr lang="en-US" sz="2800" dirty="0">
                <a:latin typeface="+mn-lt"/>
              </a:rPr>
              <a:t> + 6  when 3 &lt; x ≤ 10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In-Class Exercise </a:t>
            </a:r>
            <a:r>
              <a:rPr lang="en-US" dirty="0" smtClean="0"/>
              <a:t>#9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worked out in Excel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nested IF functions:</a:t>
            </a:r>
          </a:p>
          <a:p>
            <a:r>
              <a:rPr lang="en-US" dirty="0" smtClean="0">
                <a:latin typeface="+mj-lt"/>
              </a:rPr>
              <a:t>=IF(x&lt;0,"out of range", (IF(x&lt;=3,2*x,(IF(x&lt;=10,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(x-3)^2+6, "out of range")))))</a:t>
            </a:r>
          </a:p>
          <a:p>
            <a:endParaRPr lang="en-US" dirty="0" smtClean="0"/>
          </a:p>
          <a:p>
            <a:r>
              <a:rPr lang="en-US" dirty="0" smtClean="0"/>
              <a:t>Or use AND function in the logical test</a:t>
            </a:r>
          </a:p>
          <a:p>
            <a:r>
              <a:rPr lang="en-US" dirty="0" smtClean="0">
                <a:latin typeface="+mj-lt"/>
              </a:rPr>
              <a:t>=IF(AND(x&gt;=0,x&lt;=3),2*x,(IF(AND(x&gt;3,x&lt;=10),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(x-3)^2+6,"out of range")))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B593-DBF8-46C1-96FC-F856E84E9D4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</a:t>
            </a:r>
            <a:r>
              <a:rPr lang="en-US" dirty="0" smtClean="0"/>
              <a:t>#10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Make a </a:t>
            </a:r>
            <a:r>
              <a:rPr lang="en-US" sz="2000" dirty="0" err="1" smtClean="0"/>
              <a:t>gradebook</a:t>
            </a:r>
            <a:r>
              <a:rPr lang="en-US" sz="2000" dirty="0" smtClean="0"/>
              <a:t> in Excel using built-in functions to calculate the average numerical grade for each student and assign a letter grade based on a grading scale entered on the spreadsheet.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Use a standard 09/80/70/60 grading scale, but allow the instructor to enter new threshold values which will automatically change the letter grades.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ABC881-6A03-4227-B2FC-80D11623603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291395"/>
              </p:ext>
            </p:extLst>
          </p:nvPr>
        </p:nvGraphicFramePr>
        <p:xfrm>
          <a:off x="1447800" y="3305175"/>
          <a:ext cx="5995278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4" imgW="4886412" imgH="1343141" progId="Excel.Sheet.12">
                  <p:embed/>
                </p:oleObj>
              </mc:Choice>
              <mc:Fallback>
                <p:oleObj name="Worksheet" r:id="rId4" imgW="4886412" imgH="134314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7800" y="3305175"/>
                        <a:ext cx="5995278" cy="164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292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Built-In Functions:</a:t>
            </a:r>
            <a:br>
              <a:rPr lang="en-US" sz="3200" dirty="0" smtClean="0"/>
            </a:br>
            <a:r>
              <a:rPr lang="en-US" sz="3200" dirty="0" smtClean="0"/>
              <a:t>Decisions</a:t>
            </a:r>
            <a:endParaRPr lang="en-US" sz="32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Week 2, Day 8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9995-EB98-4BC2-ABDE-70D3588EA67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5" descr="http://mypatrika.files.wordpress.com/2009/06/462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7" r="3217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Built In Functions: Review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Many useful functions</a:t>
            </a:r>
          </a:p>
          <a:p>
            <a:pPr lvl="1"/>
            <a:r>
              <a:rPr lang="en-US" smtClean="0"/>
              <a:t>Use drop-down menus on Formulas ribbon or click fx symbol next to formula bar</a:t>
            </a:r>
          </a:p>
          <a:p>
            <a:r>
              <a:rPr lang="en-US" smtClean="0"/>
              <a:t>Trig. Functions </a:t>
            </a:r>
          </a:p>
          <a:p>
            <a:pPr lvl="1"/>
            <a:r>
              <a:rPr lang="en-US" smtClean="0"/>
              <a:t>SIN(value), COS(value), TAN(value), …</a:t>
            </a:r>
          </a:p>
          <a:p>
            <a:pPr lvl="1"/>
            <a:r>
              <a:rPr lang="en-US" smtClean="0"/>
              <a:t>DEGREES(value), RADIANS(value)</a:t>
            </a:r>
          </a:p>
          <a:p>
            <a:r>
              <a:rPr lang="en-US" smtClean="0"/>
              <a:t>Other Math Functions</a:t>
            </a:r>
          </a:p>
          <a:p>
            <a:pPr lvl="1"/>
            <a:r>
              <a:rPr lang="en-US" smtClean="0"/>
              <a:t>EXP(value), ABS(value), LOG(value), LN(value), PI(), …</a:t>
            </a:r>
          </a:p>
          <a:p>
            <a:r>
              <a:rPr lang="en-US" smtClean="0"/>
              <a:t>Arguments can be individual values, formulas, and/or cell references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33170B2-64CA-4D3D-94C2-61680DFF4D53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7209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Built In Functions: </a:t>
            </a:r>
            <a:br>
              <a:rPr lang="en-US" smtClean="0"/>
            </a:br>
            <a:r>
              <a:rPr lang="en-US" smtClean="0"/>
              <a:t>Sum, Count, Average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SUM(value1, value2, value3,…)</a:t>
            </a:r>
          </a:p>
          <a:p>
            <a:pPr lvl="1"/>
            <a:r>
              <a:rPr lang="en-US" smtClean="0"/>
              <a:t>Can enter individual numbers and/or cell references for values to be added together</a:t>
            </a:r>
          </a:p>
          <a:p>
            <a:r>
              <a:rPr lang="en-US" smtClean="0"/>
              <a:t>AVERAGE(value1, value2, value3,…)</a:t>
            </a:r>
          </a:p>
          <a:p>
            <a:pPr lvl="1"/>
            <a:r>
              <a:rPr lang="en-US" smtClean="0"/>
              <a:t>Computes the average (mean) of all numbers in the argument(s)</a:t>
            </a:r>
          </a:p>
          <a:p>
            <a:r>
              <a:rPr lang="en-US" smtClean="0"/>
              <a:t>COUNT(value1, value2, value3,…)</a:t>
            </a:r>
          </a:p>
          <a:p>
            <a:pPr lvl="1"/>
            <a:r>
              <a:rPr lang="en-US" smtClean="0"/>
              <a:t>Counts the number of cells in the argument(s) which contain numbers</a:t>
            </a:r>
          </a:p>
          <a:p>
            <a:r>
              <a:rPr lang="en-US" smtClean="0"/>
              <a:t>Multiple arguments can be individual values and/or cell references separated by commas or they can be ranges of cells (a group of cells that you drag to select)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33170B2-64CA-4D3D-94C2-61680DFF4D53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3268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DECISIONS – What if “it depends”?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Excel has the IF function</a:t>
            </a:r>
          </a:p>
          <a:p>
            <a:r>
              <a:rPr lang="en-US" sz="2800" smtClean="0"/>
              <a:t>VBA (when we get there) has a corresponding </a:t>
            </a:r>
            <a:br>
              <a:rPr lang="en-US" sz="2800" smtClean="0"/>
            </a:br>
            <a:r>
              <a:rPr lang="en-US" sz="2800" smtClean="0"/>
              <a:t>If-Then-Else structure</a:t>
            </a:r>
          </a:p>
          <a:p>
            <a:endParaRPr lang="en-US" sz="2800"/>
          </a:p>
          <a:p>
            <a:r>
              <a:rPr lang="en-US" sz="2800" smtClean="0"/>
              <a:t>Each makes a logical test, and the result depends on whether the test is True or False (Boolean logic)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ABC881-6A03-4227-B2FC-80D11623603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3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Decisions in Excel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924800" cy="4830763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ts val="600"/>
              </a:spcBef>
            </a:pPr>
            <a:r>
              <a:rPr lang="en-US" dirty="0" smtClean="0"/>
              <a:t>Syntax for IF function</a:t>
            </a:r>
          </a:p>
          <a:p>
            <a:pPr marL="688975" indent="-344488" eaLnBrk="1" hangingPunct="1">
              <a:spcBef>
                <a:spcPts val="600"/>
              </a:spcBef>
              <a:buNone/>
            </a:pPr>
            <a:r>
              <a:rPr lang="en-US" sz="2800" dirty="0" smtClean="0"/>
              <a:t>=IF(</a:t>
            </a:r>
            <a:r>
              <a:rPr lang="en-US" sz="2800" i="1" dirty="0" smtClean="0">
                <a:solidFill>
                  <a:srgbClr val="0070C0"/>
                </a:solidFill>
              </a:rPr>
              <a:t>Condition</a:t>
            </a:r>
            <a:r>
              <a:rPr lang="en-US" sz="2800" dirty="0" smtClean="0"/>
              <a:t>, </a:t>
            </a:r>
            <a:r>
              <a:rPr lang="en-US" sz="2800" i="1" dirty="0" smtClean="0">
                <a:solidFill>
                  <a:srgbClr val="00B050"/>
                </a:solidFill>
              </a:rPr>
              <a:t>Value when condition is true</a:t>
            </a:r>
            <a:r>
              <a:rPr lang="en-US" sz="2800" i="1" dirty="0" smtClean="0"/>
              <a:t>, </a:t>
            </a:r>
            <a:br>
              <a:rPr lang="en-US" sz="2800" i="1" dirty="0" smtClean="0"/>
            </a:br>
            <a:r>
              <a:rPr lang="en-US" sz="2800" i="1" dirty="0" smtClean="0">
                <a:solidFill>
                  <a:srgbClr val="FF0000"/>
                </a:solidFill>
              </a:rPr>
              <a:t>Value when condition is false</a:t>
            </a:r>
            <a:r>
              <a:rPr lang="en-US" sz="2800" dirty="0" smtClean="0"/>
              <a:t>)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600" i="1" dirty="0" smtClean="0">
                <a:solidFill>
                  <a:srgbClr val="0070C0"/>
                </a:solidFill>
              </a:rPr>
              <a:t>Condition</a:t>
            </a:r>
            <a:r>
              <a:rPr lang="en-US" sz="2600" dirty="0" smtClean="0"/>
              <a:t> is the logical test, like is “x </a:t>
            </a:r>
            <a:r>
              <a:rPr lang="en-US" sz="2600" dirty="0" smtClean="0">
                <a:cs typeface="Calibri"/>
              </a:rPr>
              <a:t>≥ 0”?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600" dirty="0" smtClean="0">
                <a:cs typeface="Calibri"/>
              </a:rPr>
              <a:t>The </a:t>
            </a:r>
            <a:r>
              <a:rPr lang="en-US" sz="2600" i="1" dirty="0" smtClean="0">
                <a:cs typeface="Calibri"/>
              </a:rPr>
              <a:t>Values</a:t>
            </a:r>
            <a:r>
              <a:rPr lang="en-US" sz="2600" dirty="0" smtClean="0">
                <a:cs typeface="Calibri"/>
              </a:rPr>
              <a:t> can be any valid Excel value or formula</a:t>
            </a:r>
          </a:p>
          <a:p>
            <a:pPr eaLnBrk="1" hangingPunct="1">
              <a:spcBef>
                <a:spcPts val="600"/>
              </a:spcBef>
            </a:pPr>
            <a:r>
              <a:rPr lang="en-US" dirty="0" smtClean="0">
                <a:cs typeface="Calibri"/>
              </a:rPr>
              <a:t>Logical Operators in Excel</a:t>
            </a:r>
          </a:p>
          <a:p>
            <a:pPr marL="457200" lvl="1" indent="0" eaLnBrk="1" hangingPunct="1">
              <a:spcBef>
                <a:spcPts val="600"/>
              </a:spcBef>
              <a:buNone/>
            </a:pPr>
            <a:r>
              <a:rPr lang="en-US" sz="3200" b="1" dirty="0" smtClean="0">
                <a:solidFill>
                  <a:srgbClr val="0070C0"/>
                </a:solidFill>
                <a:cs typeface="Calibri"/>
              </a:rPr>
              <a:t>=</a:t>
            </a:r>
            <a:r>
              <a:rPr lang="en-US" dirty="0" smtClean="0">
                <a:cs typeface="Calibri"/>
              </a:rPr>
              <a:t> is equal to</a:t>
            </a:r>
            <a:br>
              <a:rPr lang="en-US" dirty="0" smtClean="0">
                <a:cs typeface="Calibri"/>
              </a:rPr>
            </a:br>
            <a:r>
              <a:rPr lang="en-US" dirty="0" smtClean="0">
                <a:cs typeface="Calibri"/>
              </a:rPr>
              <a:t>	</a:t>
            </a:r>
            <a:r>
              <a:rPr lang="en-US" sz="3200" b="1" dirty="0">
                <a:solidFill>
                  <a:srgbClr val="0070C0"/>
                </a:solidFill>
                <a:cs typeface="Calibri"/>
              </a:rPr>
              <a:t>&gt;</a:t>
            </a:r>
            <a:r>
              <a:rPr lang="en-US" dirty="0" smtClean="0">
                <a:cs typeface="Calibri"/>
              </a:rPr>
              <a:t> is greater than,  </a:t>
            </a:r>
            <a:r>
              <a:rPr lang="en-US" sz="3200" b="1" dirty="0">
                <a:solidFill>
                  <a:srgbClr val="0070C0"/>
                </a:solidFill>
                <a:cs typeface="Calibri"/>
              </a:rPr>
              <a:t>&gt;=</a:t>
            </a:r>
            <a:r>
              <a:rPr lang="en-US" dirty="0" smtClean="0">
                <a:cs typeface="Calibri"/>
              </a:rPr>
              <a:t> greater than or equal to</a:t>
            </a:r>
            <a:br>
              <a:rPr lang="en-US" dirty="0" smtClean="0">
                <a:cs typeface="Calibri"/>
              </a:rPr>
            </a:br>
            <a:r>
              <a:rPr lang="en-US" dirty="0" smtClean="0">
                <a:cs typeface="Calibri"/>
              </a:rPr>
              <a:t>		</a:t>
            </a:r>
            <a:r>
              <a:rPr lang="en-US" sz="3200" b="1" dirty="0">
                <a:solidFill>
                  <a:srgbClr val="0070C0"/>
                </a:solidFill>
                <a:cs typeface="Calibri"/>
              </a:rPr>
              <a:t>&lt;</a:t>
            </a:r>
            <a:r>
              <a:rPr lang="en-US" dirty="0" smtClean="0">
                <a:cs typeface="Calibri"/>
              </a:rPr>
              <a:t> is less than, </a:t>
            </a:r>
            <a:r>
              <a:rPr lang="en-US" sz="3200" b="1" dirty="0">
                <a:solidFill>
                  <a:srgbClr val="0070C0"/>
                </a:solidFill>
                <a:cs typeface="Calibri"/>
              </a:rPr>
              <a:t>&lt;= </a:t>
            </a:r>
            <a:r>
              <a:rPr lang="en-US" dirty="0" smtClean="0">
                <a:cs typeface="Calibri"/>
              </a:rPr>
              <a:t>less than or equal to</a:t>
            </a:r>
            <a:br>
              <a:rPr lang="en-US" dirty="0" smtClean="0">
                <a:cs typeface="Calibri"/>
              </a:rPr>
            </a:br>
            <a:r>
              <a:rPr lang="en-US" dirty="0" smtClean="0">
                <a:cs typeface="Calibri"/>
              </a:rPr>
              <a:t>			</a:t>
            </a:r>
            <a:r>
              <a:rPr lang="en-US" sz="3200" b="1" dirty="0">
                <a:solidFill>
                  <a:srgbClr val="0070C0"/>
                </a:solidFill>
                <a:cs typeface="Calibri"/>
              </a:rPr>
              <a:t>&lt;&gt;</a:t>
            </a:r>
            <a:r>
              <a:rPr lang="en-US" dirty="0" smtClean="0">
                <a:cs typeface="Calibri"/>
              </a:rPr>
              <a:t> not equal to</a:t>
            </a:r>
          </a:p>
          <a:p>
            <a:pPr lvl="1" eaLnBrk="1" hangingPunct="1">
              <a:spcBef>
                <a:spcPts val="600"/>
              </a:spcBef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ABC881-6A03-4227-B2FC-80D11623603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9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Decision Syntax Example</a:t>
            </a:r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Want to use “step function”</a:t>
            </a:r>
          </a:p>
          <a:p>
            <a:pPr marL="0" indent="0">
              <a:buNone/>
            </a:pPr>
            <a:r>
              <a:rPr lang="en-US" sz="2400" dirty="0" smtClean="0">
                <a:latin typeface="Calibri" pitchFamily="34" charset="0"/>
              </a:rPr>
              <a:t>	f(x</a:t>
            </a:r>
            <a:r>
              <a:rPr lang="en-US" sz="2400" dirty="0">
                <a:latin typeface="Calibri" pitchFamily="34" charset="0"/>
              </a:rPr>
              <a:t>) = 1  if x </a:t>
            </a:r>
            <a:r>
              <a:rPr lang="en-US" sz="2400" dirty="0">
                <a:latin typeface="Calibri" pitchFamily="34" charset="0"/>
                <a:cs typeface="Arial" charset="0"/>
              </a:rPr>
              <a:t>≥ 0</a:t>
            </a:r>
            <a:br>
              <a:rPr lang="en-US" sz="2400" dirty="0">
                <a:latin typeface="Calibri" pitchFamily="34" charset="0"/>
                <a:cs typeface="Arial" charset="0"/>
              </a:rPr>
            </a:br>
            <a:r>
              <a:rPr lang="en-US" sz="2400" dirty="0" smtClean="0">
                <a:latin typeface="Calibri" pitchFamily="34" charset="0"/>
                <a:cs typeface="Arial" charset="0"/>
              </a:rPr>
              <a:t>	f(x</a:t>
            </a:r>
            <a:r>
              <a:rPr lang="en-US" sz="2400" dirty="0">
                <a:latin typeface="Calibri" pitchFamily="34" charset="0"/>
                <a:cs typeface="Arial" charset="0"/>
              </a:rPr>
              <a:t>) = 0  if x &lt; 0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Excel:</a:t>
            </a:r>
          </a:p>
          <a:p>
            <a:r>
              <a:rPr lang="en-US" dirty="0" smtClean="0"/>
              <a:t>IF </a:t>
            </a:r>
            <a:r>
              <a:rPr lang="en-US" dirty="0"/>
              <a:t>(condition, value if true, </a:t>
            </a:r>
            <a:r>
              <a:rPr lang="en-US" dirty="0" smtClean="0"/>
              <a:t> </a:t>
            </a:r>
            <a:r>
              <a:rPr lang="en-US" dirty="0"/>
              <a:t>value if false)</a:t>
            </a:r>
          </a:p>
          <a:p>
            <a:r>
              <a:rPr lang="en-US" dirty="0"/>
              <a:t>Let’s say x is in cell C12</a:t>
            </a:r>
          </a:p>
          <a:p>
            <a:endParaRPr lang="en-US" dirty="0"/>
          </a:p>
          <a:p>
            <a:r>
              <a:rPr lang="en-US" dirty="0"/>
              <a:t>=If(C12&gt;=0,1,0)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6D09-DE10-4E98-9838-5142A7CE55E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Decisions: If-Then-Else</a:t>
            </a:r>
            <a:br>
              <a:rPr lang="en-US" dirty="0" smtClean="0"/>
            </a:br>
            <a:r>
              <a:rPr lang="en-US" dirty="0" smtClean="0"/>
              <a:t>In-Class Exercise #8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443532"/>
              </p:ext>
            </p:extLst>
          </p:nvPr>
        </p:nvGraphicFramePr>
        <p:xfrm>
          <a:off x="6934200" y="1600200"/>
          <a:ext cx="1295400" cy="4876800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</a:tbl>
          </a:graphicData>
        </a:graphic>
      </p:graphicFrame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2F0E-E008-48A7-911F-6D933C0CB9C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183" name="Content Placeholder 2"/>
          <p:cNvSpPr txBox="1">
            <a:spLocks/>
          </p:cNvSpPr>
          <p:nvPr/>
        </p:nvSpPr>
        <p:spPr bwMode="auto">
          <a:xfrm>
            <a:off x="533400" y="1981200"/>
            <a:ext cx="54864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800" dirty="0" smtClean="0">
                <a:latin typeface="Calibri" pitchFamily="34" charset="0"/>
              </a:rPr>
              <a:t>Practice using If-Then-Else </a:t>
            </a:r>
            <a:r>
              <a:rPr lang="en-US" sz="2800" dirty="0">
                <a:latin typeface="Calibri" pitchFamily="34" charset="0"/>
              </a:rPr>
              <a:t>decision statements in Excel </a:t>
            </a:r>
            <a:endParaRPr lang="en-US" sz="2800" dirty="0" smtClean="0">
              <a:latin typeface="Calibri" pitchFamily="34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800" dirty="0" smtClean="0">
                <a:latin typeface="Calibri" pitchFamily="34" charset="0"/>
              </a:rPr>
              <a:t>For </a:t>
            </a:r>
            <a:r>
              <a:rPr lang="en-US" sz="2800" dirty="0">
                <a:latin typeface="Calibri" pitchFamily="34" charset="0"/>
              </a:rPr>
              <a:t>the values of x shown in the table , evaluate  the function </a:t>
            </a:r>
            <a:r>
              <a:rPr lang="en-US" sz="2800" dirty="0" smtClean="0">
                <a:latin typeface="Calibri" pitchFamily="34" charset="0"/>
              </a:rPr>
              <a:t>f2(x)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6185" name="Text Box 43"/>
          <p:cNvSpPr txBox="1">
            <a:spLocks noChangeArrowheads="1"/>
          </p:cNvSpPr>
          <p:nvPr/>
        </p:nvSpPr>
        <p:spPr bwMode="auto">
          <a:xfrm>
            <a:off x="1676400" y="4114800"/>
            <a:ext cx="249299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 smtClean="0">
                <a:latin typeface="Calibri" pitchFamily="34" charset="0"/>
              </a:rPr>
              <a:t>f2(x</a:t>
            </a:r>
            <a:r>
              <a:rPr lang="en-US" sz="2800" dirty="0">
                <a:latin typeface="Calibri" pitchFamily="34" charset="0"/>
              </a:rPr>
              <a:t>) = 1  if x </a:t>
            </a:r>
            <a:r>
              <a:rPr lang="en-US" sz="2800" dirty="0">
                <a:latin typeface="Calibri" pitchFamily="34" charset="0"/>
                <a:cs typeface="Arial" charset="0"/>
              </a:rPr>
              <a:t>≥ 0</a:t>
            </a:r>
            <a:br>
              <a:rPr lang="en-US" sz="2800" dirty="0">
                <a:latin typeface="Calibri" pitchFamily="34" charset="0"/>
                <a:cs typeface="Arial" charset="0"/>
              </a:rPr>
            </a:br>
            <a:r>
              <a:rPr lang="en-US" sz="2800" dirty="0" smtClean="0">
                <a:latin typeface="Calibri" pitchFamily="34" charset="0"/>
                <a:cs typeface="Arial" charset="0"/>
              </a:rPr>
              <a:t>f2(x</a:t>
            </a:r>
            <a:r>
              <a:rPr lang="en-US" sz="2800" dirty="0">
                <a:latin typeface="Calibri" pitchFamily="34" charset="0"/>
                <a:cs typeface="Arial" charset="0"/>
              </a:rPr>
              <a:t>) = 0  if x &lt; 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Compound Conditions in Excel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8001000" cy="4830763"/>
          </a:xfrm>
        </p:spPr>
        <p:txBody>
          <a:bodyPr/>
          <a:lstStyle/>
          <a:p>
            <a:r>
              <a:rPr lang="en-US" sz="2800" dirty="0" smtClean="0"/>
              <a:t>Evaluate in Excel: 0 </a:t>
            </a:r>
            <a:r>
              <a:rPr lang="en-US" sz="2800" dirty="0" smtClean="0">
                <a:cs typeface="Calibri"/>
              </a:rPr>
              <a:t>≤ x ≤ 3</a:t>
            </a:r>
            <a:endParaRPr lang="en-US" sz="2800" dirty="0" smtClean="0"/>
          </a:p>
          <a:p>
            <a:r>
              <a:rPr lang="en-US" sz="2800" dirty="0" smtClean="0"/>
              <a:t>Either </a:t>
            </a:r>
            <a:r>
              <a:rPr lang="en-US" sz="2800" i="1" dirty="0" smtClean="0"/>
              <a:t>Value</a:t>
            </a:r>
            <a:r>
              <a:rPr lang="en-US" sz="2800" dirty="0" smtClean="0"/>
              <a:t> in an IF function can include an Excel function, </a:t>
            </a:r>
            <a:r>
              <a:rPr lang="en-US" sz="2800" i="1" dirty="0" smtClean="0"/>
              <a:t>including another IF function!</a:t>
            </a:r>
          </a:p>
          <a:p>
            <a:pPr marL="400050" lvl="1" indent="0">
              <a:buNone/>
            </a:pPr>
            <a:r>
              <a:rPr lang="en-US" dirty="0" smtClean="0"/>
              <a:t>=IF(</a:t>
            </a:r>
            <a:r>
              <a:rPr lang="en-US" dirty="0" smtClean="0">
                <a:solidFill>
                  <a:srgbClr val="0070C0"/>
                </a:solidFill>
              </a:rPr>
              <a:t>A1&gt;=0</a:t>
            </a:r>
            <a:r>
              <a:rPr lang="en-US" dirty="0" smtClean="0"/>
              <a:t>, </a:t>
            </a:r>
            <a:r>
              <a:rPr lang="en-US" u="sng" dirty="0" smtClean="0"/>
              <a:t>IF(</a:t>
            </a:r>
            <a:r>
              <a:rPr lang="en-US" u="sng" dirty="0" smtClean="0">
                <a:solidFill>
                  <a:srgbClr val="0070C0"/>
                </a:solidFill>
              </a:rPr>
              <a:t>A1&lt;=3</a:t>
            </a:r>
            <a:r>
              <a:rPr lang="en-US" u="sng" dirty="0" smtClean="0"/>
              <a:t>, </a:t>
            </a:r>
            <a:r>
              <a:rPr lang="en-US" i="1" u="sng" dirty="0" smtClean="0">
                <a:solidFill>
                  <a:srgbClr val="00B050"/>
                </a:solidFill>
              </a:rPr>
              <a:t>value if 0 </a:t>
            </a:r>
            <a:r>
              <a:rPr lang="en-US" i="1" u="sng" dirty="0" smtClean="0">
                <a:solidFill>
                  <a:srgbClr val="00B050"/>
                </a:solidFill>
                <a:cs typeface="Calibri"/>
              </a:rPr>
              <a:t>≤ A1 ≤ 3</a:t>
            </a:r>
            <a:r>
              <a:rPr lang="en-US" u="sng" dirty="0" smtClean="0">
                <a:cs typeface="Calibri"/>
              </a:rPr>
              <a:t>, </a:t>
            </a:r>
            <a:r>
              <a:rPr lang="en-US" i="1" u="sng" dirty="0" smtClean="0">
                <a:solidFill>
                  <a:srgbClr val="FF0000"/>
                </a:solidFill>
                <a:cs typeface="Calibri"/>
              </a:rPr>
              <a:t>value if </a:t>
            </a:r>
            <a:br>
              <a:rPr lang="en-US" i="1" u="sng" dirty="0" smtClean="0">
                <a:solidFill>
                  <a:srgbClr val="FF0000"/>
                </a:solidFill>
                <a:cs typeface="Calibri"/>
              </a:rPr>
            </a:br>
            <a:r>
              <a:rPr lang="en-US" i="1" dirty="0" smtClean="0">
                <a:solidFill>
                  <a:srgbClr val="FF0000"/>
                </a:solidFill>
                <a:cs typeface="Calibri"/>
              </a:rPr>
              <a:t>	</a:t>
            </a:r>
            <a:r>
              <a:rPr lang="en-US" i="1" u="sng" dirty="0" smtClean="0">
                <a:solidFill>
                  <a:srgbClr val="FF0000"/>
                </a:solidFill>
                <a:cs typeface="Calibri"/>
              </a:rPr>
              <a:t>A1 &gt; 3</a:t>
            </a:r>
            <a:r>
              <a:rPr lang="en-US" u="sng" dirty="0" smtClean="0">
                <a:cs typeface="Calibri"/>
              </a:rPr>
              <a:t>)</a:t>
            </a:r>
            <a:r>
              <a:rPr lang="en-US" dirty="0" smtClean="0">
                <a:cs typeface="Calibri"/>
              </a:rPr>
              <a:t>,</a:t>
            </a:r>
            <a:r>
              <a:rPr lang="en-US" i="1" dirty="0" smtClean="0">
                <a:solidFill>
                  <a:srgbClr val="FF0000"/>
                </a:solidFill>
                <a:cs typeface="Calibri"/>
              </a:rPr>
              <a:t> value if A1 &lt; 0</a:t>
            </a:r>
            <a:r>
              <a:rPr lang="en-US" dirty="0" smtClean="0">
                <a:cs typeface="Calibri"/>
              </a:rPr>
              <a:t>)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sz="2600" dirty="0" smtClean="0"/>
              <a:t>The whole underlined part of the formula above is the </a:t>
            </a:r>
            <a:r>
              <a:rPr lang="en-US" sz="2600" i="1" dirty="0" smtClean="0">
                <a:solidFill>
                  <a:srgbClr val="00B050"/>
                </a:solidFill>
              </a:rPr>
              <a:t>value if condition is true</a:t>
            </a:r>
            <a:r>
              <a:rPr lang="en-US" sz="2600" dirty="0" smtClean="0">
                <a:solidFill>
                  <a:srgbClr val="00B050"/>
                </a:solidFill>
              </a:rPr>
              <a:t> </a:t>
            </a:r>
            <a:r>
              <a:rPr lang="en-US" sz="2600" dirty="0" smtClean="0"/>
              <a:t>argument of the initial IF function</a:t>
            </a:r>
          </a:p>
          <a:p>
            <a:pPr marL="1538288" lvl="1"/>
            <a:r>
              <a:rPr lang="en-US" sz="2600" dirty="0" smtClean="0"/>
              <a:t>This is called a “</a:t>
            </a:r>
            <a:r>
              <a:rPr lang="en-US" sz="2600" i="1" dirty="0" smtClean="0"/>
              <a:t>Nested” IF function </a:t>
            </a:r>
            <a:r>
              <a:rPr lang="en-US" sz="2600" dirty="0" smtClean="0"/>
              <a:t>(one inside the other)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ABC881-6A03-4227-B2FC-80D11623603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98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1010</TotalTime>
  <Words>614</Words>
  <Application>Microsoft Office PowerPoint</Application>
  <PresentationFormat>On-screen Show (4:3)</PresentationFormat>
  <Paragraphs>133</Paragraphs>
  <Slides>15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Flow</vt:lpstr>
      <vt:lpstr>Worksheet</vt:lpstr>
      <vt:lpstr>REMINDERS</vt:lpstr>
      <vt:lpstr>Built-In Functions: Decisions</vt:lpstr>
      <vt:lpstr>Built In Functions: Review</vt:lpstr>
      <vt:lpstr>Built In Functions:  Sum, Count, Average</vt:lpstr>
      <vt:lpstr>DECISIONS – What if “it depends”?</vt:lpstr>
      <vt:lpstr>Decisions in Excel</vt:lpstr>
      <vt:lpstr>Decision Syntax Example</vt:lpstr>
      <vt:lpstr>Decisions: If-Then-Else In-Class Exercise #8</vt:lpstr>
      <vt:lpstr>Compound Conditions in Excel</vt:lpstr>
      <vt:lpstr>Compound Conditions in Excel</vt:lpstr>
      <vt:lpstr>Compound Conditions Excel  Syntax Example</vt:lpstr>
      <vt:lpstr>Multiple Decision Outcomes in Excel</vt:lpstr>
      <vt:lpstr>In-Class Exercise #9</vt:lpstr>
      <vt:lpstr>In-Class Exercise #9  worked out in Excel</vt:lpstr>
      <vt:lpstr>In-Class Exercise #10</vt:lpstr>
    </vt:vector>
  </TitlesOfParts>
  <Company>Rochester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Decisions</dc:title>
  <dc:creator>abheme</dc:creator>
  <cp:lastModifiedBy>William Humphrey</cp:lastModifiedBy>
  <cp:revision>139</cp:revision>
  <dcterms:created xsi:type="dcterms:W3CDTF">2009-09-18T16:15:33Z</dcterms:created>
  <dcterms:modified xsi:type="dcterms:W3CDTF">2012-03-22T15:56:04Z</dcterms:modified>
</cp:coreProperties>
</file>