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582" y="-11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Solving Problems – Goal Seek</a:t>
            </a:r>
            <a:endParaRPr lang="en-US" sz="48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3, Day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464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Performing Optimization with </a:t>
            </a:r>
            <a:br>
              <a:rPr lang="en-US" dirty="0" smtClean="0"/>
            </a:br>
            <a:r>
              <a:rPr lang="en-US" dirty="0" smtClean="0"/>
              <a:t>the 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optimization problem has an “objective function”</a:t>
            </a:r>
          </a:p>
          <a:p>
            <a:endParaRPr lang="en-US" dirty="0" smtClean="0"/>
          </a:p>
          <a:p>
            <a:r>
              <a:rPr lang="en-US" dirty="0" smtClean="0"/>
              <a:t>and usually has constraint functions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00200" y="2438400"/>
                <a:ext cx="49271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,…</m:t>
                          </m:r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𝑚𝑖𝑛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. (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𝑜𝑟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𝑚𝑎𝑥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.,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𝑜𝑟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0)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438400"/>
                <a:ext cx="4927118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00200" y="3429000"/>
                <a:ext cx="252517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,…</m:t>
                          </m:r>
                        </m:e>
                      </m:d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,…</m:t>
                          </m:r>
                        </m:e>
                      </m:d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&gt;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𝑒𝑡𝑐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429000"/>
                <a:ext cx="2525178" cy="120032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815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Performing Optimization with </a:t>
            </a:r>
            <a:br>
              <a:rPr lang="en-US" dirty="0"/>
            </a:br>
            <a:r>
              <a:rPr lang="en-US" dirty="0"/>
              <a:t>the Solver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all of the functions (both objective and constraint) are linear, then the problem can be solved with the “Simplex” method of “linear programming”</a:t>
            </a:r>
          </a:p>
          <a:p>
            <a:r>
              <a:rPr lang="en-US" dirty="0" smtClean="0"/>
              <a:t>If the functions are non-linear, then more complex (and occasionally less than 100% effective) methods must be used, some of which are available in Solver</a:t>
            </a:r>
          </a:p>
          <a:p>
            <a:pPr lvl="1"/>
            <a:r>
              <a:rPr lang="en-US" dirty="0" smtClean="0"/>
              <a:t>Gradient method</a:t>
            </a:r>
          </a:p>
          <a:p>
            <a:pPr lvl="1"/>
            <a:r>
              <a:rPr lang="en-US" dirty="0" smtClean="0"/>
              <a:t>Iterative method</a:t>
            </a:r>
          </a:p>
          <a:p>
            <a:pPr lvl="1"/>
            <a:r>
              <a:rPr lang="en-US" dirty="0" smtClean="0"/>
              <a:t>Monte-Carlo method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0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What-If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 has tools which will automatically vary the inputs to a problem to achieve a desired output</a:t>
            </a:r>
          </a:p>
          <a:p>
            <a:endParaRPr lang="en-US" dirty="0"/>
          </a:p>
          <a:p>
            <a:r>
              <a:rPr lang="en-US" dirty="0" smtClean="0"/>
              <a:t>GOAL SEEK</a:t>
            </a:r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4" t="23619" b="55238"/>
          <a:stretch/>
        </p:blipFill>
        <p:spPr bwMode="auto">
          <a:xfrm>
            <a:off x="152400" y="3810000"/>
            <a:ext cx="8915400" cy="1560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315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Goal Seek for Root-Finding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3429000" cy="44348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Goal Seek uses and iterative search to change the input (in cell B1 to the right) to achieve a desired result (from the formula in B2).</a:t>
            </a:r>
          </a:p>
          <a:p>
            <a:r>
              <a:rPr lang="en-US" dirty="0" smtClean="0"/>
              <a:t>Goal Seek used most to find the roots of linear equations:</a:t>
            </a:r>
            <a:br>
              <a:rPr lang="en-US" dirty="0" smtClean="0"/>
            </a:br>
            <a:r>
              <a:rPr lang="en-US" dirty="0" smtClean="0"/>
              <a:t>f(x) = 0</a:t>
            </a:r>
            <a:endParaRPr lang="en-US" dirty="0"/>
          </a:p>
        </p:txBody>
      </p:sp>
      <p:pic>
        <p:nvPicPr>
          <p:cNvPr id="11" name="Picture 4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9" t="23605" r="39429" b="41320"/>
          <a:stretch/>
        </p:blipFill>
        <p:spPr bwMode="auto">
          <a:xfrm>
            <a:off x="3962400" y="1981200"/>
            <a:ext cx="5064741" cy="3079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3321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Goal Seeking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Linear equations have exactly one root – Goal Seek can always (quickly) find the root regardless of what initial input is chosen</a:t>
            </a:r>
          </a:p>
          <a:p>
            <a:r>
              <a:rPr lang="en-US" dirty="0" smtClean="0"/>
              <a:t>Non-linear equations may have one, none, or many roots</a:t>
            </a:r>
          </a:p>
          <a:p>
            <a:pPr lvl="1"/>
            <a:r>
              <a:rPr lang="en-US" dirty="0" smtClean="0"/>
              <a:t>Polynomials have a number of roots equal to the order; “general” non-linear equations have unknown number</a:t>
            </a:r>
          </a:p>
          <a:p>
            <a:pPr lvl="1"/>
            <a:r>
              <a:rPr lang="en-US" dirty="0" smtClean="0"/>
              <a:t>Choice of initial input is critical</a:t>
            </a:r>
          </a:p>
          <a:p>
            <a:pPr lvl="2"/>
            <a:r>
              <a:rPr lang="en-US" dirty="0" smtClean="0"/>
              <a:t>Goal Seek can only find a single (closest) root for any given initial input</a:t>
            </a:r>
          </a:p>
          <a:p>
            <a:pPr lvl="2"/>
            <a:r>
              <a:rPr lang="en-US" dirty="0" smtClean="0"/>
              <a:t>Goal Seek may not be able to find a root at all if the initial input if too far from a 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87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Goal Seek to find the root of the polynomial function below which lies in the range 0 </a:t>
            </a:r>
            <a:r>
              <a:rPr lang="en-US" dirty="0" smtClean="0">
                <a:sym typeface="Symbol"/>
              </a:rPr>
              <a:t> x  5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First plot the residual of the function so that you can estimate the roots and enter reasonable initial values for Goal Seek</a:t>
            </a:r>
          </a:p>
          <a:p>
            <a:pPr lvl="1"/>
            <a:endParaRPr lang="en-US" dirty="0"/>
          </a:p>
          <a:p>
            <a:r>
              <a:rPr lang="en-US" i="1" dirty="0" smtClean="0"/>
              <a:t>The in-class exercise problem statements are posted on myCourses so you can get straight to working the problem…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1"/>
              <p:cNvSpPr txBox="1"/>
              <p:nvPr/>
            </p:nvSpPr>
            <p:spPr>
              <a:xfrm>
                <a:off x="2057400" y="2971800"/>
                <a:ext cx="3790950" cy="46166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>
                          <a:latin typeface="Cambria Math"/>
                        </a:rPr>
                        <m:t>=4</m:t>
                      </m:r>
                      <m:sSup>
                        <m:sSupPr>
                          <m:ctrlPr>
                            <a:rPr lang="en-US" sz="2400" b="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2400" b="0" i="1">
                          <a:latin typeface="Cambria Math"/>
                        </a:rPr>
                        <m:t>−3</m:t>
                      </m:r>
                      <m:sSup>
                        <m:sSupPr>
                          <m:ctrlPr>
                            <a:rPr lang="en-US" sz="2400" b="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>
                          <a:latin typeface="Cambria Math"/>
                        </a:rPr>
                        <m:t>−30=0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971800"/>
                <a:ext cx="379095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288" r="-483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41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Goal Seek to find the root of the non-linear function below which lies in the range 0 </a:t>
            </a:r>
            <a:r>
              <a:rPr lang="en-US" dirty="0" smtClean="0">
                <a:sym typeface="Symbol"/>
              </a:rPr>
              <a:t> x  1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First plot the residual of the function so that you can estimate the roots and enter reasonable initial values for Goal Seek</a:t>
            </a:r>
          </a:p>
          <a:p>
            <a:pPr marL="393192" lvl="1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1"/>
              <p:cNvSpPr txBox="1"/>
              <p:nvPr/>
            </p:nvSpPr>
            <p:spPr>
              <a:xfrm>
                <a:off x="2057400" y="2971800"/>
                <a:ext cx="3790950" cy="46166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3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−10=0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971800"/>
                <a:ext cx="379095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98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Goal Seek to find the root of the non-linear function below which lies in the range -1 </a:t>
            </a:r>
            <a:r>
              <a:rPr lang="en-US" dirty="0" smtClean="0">
                <a:sym typeface="Symbol"/>
              </a:rPr>
              <a:t> x  1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First plot the residual of the function so that you can estimate the roots and enter reasonable initial values for Goal Seek</a:t>
            </a:r>
          </a:p>
          <a:p>
            <a:pPr marL="393192" lvl="1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1"/>
              <p:cNvSpPr txBox="1"/>
              <p:nvPr/>
            </p:nvSpPr>
            <p:spPr>
              <a:xfrm>
                <a:off x="2057400" y="2971800"/>
                <a:ext cx="3790950" cy="46166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5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−10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971800"/>
                <a:ext cx="379095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83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Solver is more powerful (and complicated) than Goal Seek</a:t>
            </a:r>
          </a:p>
          <a:p>
            <a:r>
              <a:rPr lang="en-US" dirty="0" smtClean="0"/>
              <a:t>Solver can</a:t>
            </a:r>
          </a:p>
          <a:p>
            <a:pPr lvl="1"/>
            <a:r>
              <a:rPr lang="en-US" dirty="0" smtClean="0"/>
              <a:t>Maximize or minimize functions</a:t>
            </a:r>
          </a:p>
          <a:p>
            <a:pPr lvl="1"/>
            <a:r>
              <a:rPr lang="en-US" dirty="0" smtClean="0"/>
              <a:t>Set a given cell to a desired value</a:t>
            </a:r>
          </a:p>
          <a:p>
            <a:pPr lvl="1"/>
            <a:r>
              <a:rPr lang="en-US" dirty="0" smtClean="0"/>
              <a:t>Perform constrained optimization (most important!)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142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35480"/>
            <a:ext cx="4495800" cy="46177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Solver is a another </a:t>
            </a:r>
            <a:br>
              <a:rPr lang="en-US" dirty="0" smtClean="0"/>
            </a:br>
            <a:r>
              <a:rPr lang="en-US" dirty="0" smtClean="0"/>
              <a:t>available data analysis </a:t>
            </a:r>
            <a:br>
              <a:rPr lang="en-US" dirty="0" smtClean="0"/>
            </a:br>
            <a:r>
              <a:rPr lang="en-US" dirty="0" smtClean="0"/>
              <a:t>tool</a:t>
            </a:r>
          </a:p>
          <a:p>
            <a:pPr lvl="1"/>
            <a:r>
              <a:rPr lang="en-US" dirty="0" smtClean="0"/>
              <a:t>It may not be </a:t>
            </a:r>
            <a:br>
              <a:rPr lang="en-US" dirty="0" smtClean="0"/>
            </a:br>
            <a:r>
              <a:rPr lang="en-US" dirty="0" smtClean="0"/>
              <a:t>enabled by default </a:t>
            </a:r>
            <a:br>
              <a:rPr lang="en-US" dirty="0" smtClean="0"/>
            </a:br>
            <a:r>
              <a:rPr lang="en-US" dirty="0" smtClean="0"/>
              <a:t>in Excel!</a:t>
            </a:r>
          </a:p>
          <a:p>
            <a:pPr lvl="1"/>
            <a:r>
              <a:rPr lang="en-US" dirty="0" smtClean="0"/>
              <a:t>From the File tab, </a:t>
            </a:r>
            <a:br>
              <a:rPr lang="en-US" dirty="0" smtClean="0"/>
            </a:br>
            <a:r>
              <a:rPr lang="en-US" dirty="0" smtClean="0"/>
              <a:t>click on Excel Options </a:t>
            </a:r>
            <a:br>
              <a:rPr lang="en-US" dirty="0" smtClean="0"/>
            </a:br>
            <a:r>
              <a:rPr lang="en-US" dirty="0" smtClean="0"/>
              <a:t>and choose Add-Ins on the left-hand side</a:t>
            </a:r>
          </a:p>
          <a:p>
            <a:pPr lvl="1"/>
            <a:r>
              <a:rPr lang="en-US" dirty="0" smtClean="0"/>
              <a:t>If “Solver” not listed under “Active Add-Ins”, click “Go…” and check the box next to “Solver”, then click “OK”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5" t="14879" r="28963" b="19866"/>
          <a:stretch/>
        </p:blipFill>
        <p:spPr bwMode="auto">
          <a:xfrm>
            <a:off x="3810000" y="990600"/>
            <a:ext cx="3993778" cy="325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0" t="32108" r="48029" b="31636"/>
          <a:stretch/>
        </p:blipFill>
        <p:spPr bwMode="auto">
          <a:xfrm>
            <a:off x="6400800" y="3691758"/>
            <a:ext cx="2478431" cy="3132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5937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66</TotalTime>
  <Words>550</Words>
  <Application>Microsoft Office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Solving Problems – Goal Seek</vt:lpstr>
      <vt:lpstr>What-If Analysis</vt:lpstr>
      <vt:lpstr>Using Goal Seek for Root-Finding</vt:lpstr>
      <vt:lpstr>Limitations of Goal Seeking</vt:lpstr>
      <vt:lpstr>In-Class Exercise #1</vt:lpstr>
      <vt:lpstr>In-Class Exercise #2</vt:lpstr>
      <vt:lpstr>In-Class Exercise #3</vt:lpstr>
      <vt:lpstr>Solver</vt:lpstr>
      <vt:lpstr>Solver</vt:lpstr>
      <vt:lpstr>Performing Optimization with  the Solver</vt:lpstr>
      <vt:lpstr>Performing Optimization with  the Solver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</dc:title>
  <dc:creator>William Humphrey</dc:creator>
  <cp:lastModifiedBy>CLAIR CUNNINGHAM (RIT Student)</cp:lastModifiedBy>
  <cp:revision>9</cp:revision>
  <dcterms:created xsi:type="dcterms:W3CDTF">2012-03-27T14:24:24Z</dcterms:created>
  <dcterms:modified xsi:type="dcterms:W3CDTF">2012-03-27T16:09:05Z</dcterms:modified>
</cp:coreProperties>
</file>