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3/29/2012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600" y="1371600"/>
            <a:ext cx="8156448" cy="1828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Solving Problems – Excel Solver</a:t>
            </a: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3, Day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64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Solver to find the solution to the following system of linear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3048000"/>
                <a:ext cx="4572000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3</m:t>
                      </m:r>
                      <m:r>
                        <a:rPr lang="en-US" sz="2600" b="0" i="1">
                          <a:latin typeface="Cambria Math"/>
                        </a:rPr>
                        <m:t>𝑡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𝑢</m:t>
                      </m:r>
                      <m:r>
                        <a:rPr lang="en-US" sz="2600" b="0" i="1">
                          <a:latin typeface="Cambria Math"/>
                        </a:rPr>
                        <m:t>+4</m:t>
                      </m:r>
                      <m:r>
                        <a:rPr lang="en-US" sz="2600" b="0" i="1">
                          <a:latin typeface="Cambria Math"/>
                        </a:rPr>
                        <m:t>𝑣</m:t>
                      </m:r>
                      <m:r>
                        <a:rPr lang="en-US" sz="2600" b="0" i="1">
                          <a:latin typeface="Cambria Math"/>
                        </a:rPr>
                        <m:t>−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a:rPr lang="en-US" sz="2600" b="0" i="1">
                          <a:latin typeface="Cambria Math"/>
                        </a:rPr>
                        <m:t>−23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3</m:t>
                      </m:r>
                      <m:r>
                        <a:rPr lang="en-US" sz="2600" b="0" i="1">
                          <a:latin typeface="Cambria Math"/>
                        </a:rPr>
                        <m:t>𝑡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𝑣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a:rPr lang="en-US" sz="2600" b="0" i="1">
                          <a:latin typeface="Cambria Math"/>
                        </a:rPr>
                        <m:t>−2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−2</m:t>
                      </m:r>
                      <m:r>
                        <a:rPr lang="en-US" sz="2600" b="0" i="1">
                          <a:latin typeface="Cambria Math"/>
                        </a:rPr>
                        <m:t>𝑢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𝑣</m:t>
                      </m:r>
                      <m:r>
                        <a:rPr lang="en-US" sz="2600" b="0" i="1">
                          <a:latin typeface="Cambria Math"/>
                        </a:rPr>
                        <m:t>+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𝑡</m:t>
                      </m:r>
                      <m:r>
                        <a:rPr lang="en-US" sz="2600" b="0" i="1">
                          <a:latin typeface="Cambria Math"/>
                        </a:rPr>
                        <m:t>+5</m:t>
                      </m:r>
                      <m:r>
                        <a:rPr lang="en-US" sz="2600" b="0" i="1">
                          <a:latin typeface="Cambria Math"/>
                        </a:rPr>
                        <m:t>𝑢</m:t>
                      </m:r>
                      <m:r>
                        <a:rPr lang="en-US" sz="2600" b="0" i="1">
                          <a:latin typeface="Cambria Math"/>
                        </a:rPr>
                        <m:t>−2</m:t>
                      </m:r>
                      <m:r>
                        <a:rPr lang="en-US" sz="2600" b="0" i="1">
                          <a:latin typeface="Cambria Math"/>
                        </a:rPr>
                        <m:t>𝑤</m:t>
                      </m:r>
                      <m:r>
                        <a:rPr lang="en-US" sz="2600" b="0" i="1">
                          <a:latin typeface="Cambria Math"/>
                        </a:rPr>
                        <m:t>+4</m:t>
                      </m:r>
                      <m:r>
                        <m:rPr>
                          <m:aln/>
                        </m:rP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048000"/>
                <a:ext cx="4572000" cy="16927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2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What-If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has tools which will automatically vary the inputs to a problem to achieve a desired output</a:t>
            </a:r>
          </a:p>
          <a:p>
            <a:endParaRPr lang="en-US" dirty="0"/>
          </a:p>
          <a:p>
            <a:r>
              <a:rPr lang="en-US" dirty="0" smtClean="0"/>
              <a:t>SOLVER</a:t>
            </a:r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7" t="13241" r="12710" b="64059"/>
          <a:stretch/>
        </p:blipFill>
        <p:spPr bwMode="auto">
          <a:xfrm>
            <a:off x="152400" y="3733800"/>
            <a:ext cx="8839200" cy="165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5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Solver is more powerful (and complicated) than Goal Seek</a:t>
            </a:r>
          </a:p>
          <a:p>
            <a:r>
              <a:rPr lang="en-US" dirty="0" smtClean="0"/>
              <a:t>Solver can</a:t>
            </a:r>
          </a:p>
          <a:p>
            <a:pPr lvl="1"/>
            <a:r>
              <a:rPr lang="en-US" dirty="0" smtClean="0"/>
              <a:t>Maximize or minimize functions</a:t>
            </a:r>
          </a:p>
          <a:p>
            <a:pPr lvl="1"/>
            <a:r>
              <a:rPr lang="en-US" dirty="0" smtClean="0"/>
              <a:t>Set a given cell to a desired value</a:t>
            </a:r>
          </a:p>
          <a:p>
            <a:pPr lvl="1"/>
            <a:r>
              <a:rPr lang="en-US" dirty="0" smtClean="0"/>
              <a:t>Perform constrained optimization (most important!)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4495800" cy="46177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Solver is a another </a:t>
            </a:r>
            <a:br>
              <a:rPr lang="en-US" dirty="0" smtClean="0"/>
            </a:br>
            <a:r>
              <a:rPr lang="en-US" dirty="0" smtClean="0"/>
              <a:t>available data analysis </a:t>
            </a:r>
            <a:br>
              <a:rPr lang="en-US" dirty="0" smtClean="0"/>
            </a:br>
            <a:r>
              <a:rPr lang="en-US" dirty="0" smtClean="0"/>
              <a:t>tool</a:t>
            </a:r>
          </a:p>
          <a:p>
            <a:pPr lvl="1"/>
            <a:r>
              <a:rPr lang="en-US" dirty="0" smtClean="0"/>
              <a:t>It may not be </a:t>
            </a:r>
            <a:br>
              <a:rPr lang="en-US" dirty="0" smtClean="0"/>
            </a:br>
            <a:r>
              <a:rPr lang="en-US" dirty="0" smtClean="0"/>
              <a:t>enabled by default </a:t>
            </a:r>
            <a:br>
              <a:rPr lang="en-US" dirty="0" smtClean="0"/>
            </a:br>
            <a:r>
              <a:rPr lang="en-US" dirty="0" smtClean="0"/>
              <a:t>in Excel!</a:t>
            </a:r>
          </a:p>
          <a:p>
            <a:pPr lvl="1"/>
            <a:r>
              <a:rPr lang="en-US" dirty="0" smtClean="0"/>
              <a:t>From the File tab, </a:t>
            </a:r>
            <a:br>
              <a:rPr lang="en-US" dirty="0" smtClean="0"/>
            </a:br>
            <a:r>
              <a:rPr lang="en-US" dirty="0" smtClean="0"/>
              <a:t>click on Excel Options </a:t>
            </a:r>
            <a:br>
              <a:rPr lang="en-US" dirty="0" smtClean="0"/>
            </a:br>
            <a:r>
              <a:rPr lang="en-US" dirty="0" smtClean="0"/>
              <a:t>and choose Add-Ins on the left-hand side</a:t>
            </a:r>
          </a:p>
          <a:p>
            <a:pPr lvl="1"/>
            <a:r>
              <a:rPr lang="en-US" dirty="0" smtClean="0"/>
              <a:t>If “Solver” not listed under “Active Add-Ins”, click “Go…” and check the box next to “Solver”, then click “OK”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5" t="14879" r="28963" b="19866"/>
          <a:stretch/>
        </p:blipFill>
        <p:spPr bwMode="auto">
          <a:xfrm>
            <a:off x="3810000" y="990600"/>
            <a:ext cx="3993778" cy="325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0" t="32108" r="48029" b="31636"/>
          <a:stretch/>
        </p:blipFill>
        <p:spPr bwMode="auto">
          <a:xfrm>
            <a:off x="6400800" y="3691758"/>
            <a:ext cx="2478431" cy="3132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93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Performing Optimization with </a:t>
            </a:r>
            <a:br>
              <a:rPr lang="en-US" dirty="0" smtClean="0"/>
            </a:br>
            <a:r>
              <a:rPr lang="en-US" dirty="0" smtClean="0"/>
              <a:t>the 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05800" cy="4389120"/>
          </a:xfrm>
        </p:spPr>
        <p:txBody>
          <a:bodyPr/>
          <a:lstStyle/>
          <a:p>
            <a:r>
              <a:rPr lang="en-US" dirty="0" smtClean="0"/>
              <a:t>Any optimization problem has an “objective function”</a:t>
            </a:r>
          </a:p>
          <a:p>
            <a:endParaRPr lang="en-US" dirty="0" smtClean="0"/>
          </a:p>
          <a:p>
            <a:r>
              <a:rPr lang="en-US" dirty="0" smtClean="0"/>
              <a:t>and usually has constraint </a:t>
            </a:r>
            <a:br>
              <a:rPr lang="en-US" dirty="0" smtClean="0"/>
            </a:br>
            <a:r>
              <a:rPr lang="en-US" dirty="0" smtClean="0"/>
              <a:t>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2362200"/>
                <a:ext cx="4927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,…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𝑚𝑖𝑛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 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𝑚𝑎𝑥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.,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𝑜𝑟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62200"/>
                <a:ext cx="4927118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000" y="3810000"/>
                <a:ext cx="25251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,…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,…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𝑒𝑡𝑐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810000"/>
                <a:ext cx="2525178" cy="12003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82" t="10598" r="16883" b="33091"/>
          <a:stretch/>
        </p:blipFill>
        <p:spPr bwMode="auto">
          <a:xfrm>
            <a:off x="4953000" y="2819400"/>
            <a:ext cx="3886200" cy="391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8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Performing Optimization with </a:t>
            </a:r>
            <a:br>
              <a:rPr lang="en-US" dirty="0"/>
            </a:br>
            <a:r>
              <a:rPr lang="en-US" dirty="0"/>
              <a:t>the 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of the functions (both objective and constraint) are linear, then the problem can be solved with the “Simplex” method of “linear programming”</a:t>
            </a:r>
          </a:p>
          <a:p>
            <a:r>
              <a:rPr lang="en-US" dirty="0" smtClean="0"/>
              <a:t>If the functions are non-linear, then more complex (and occasionally less than 100% effective) methods must be used, some of which are available in Solver</a:t>
            </a:r>
          </a:p>
          <a:p>
            <a:pPr lvl="1"/>
            <a:r>
              <a:rPr lang="en-US" dirty="0" smtClean="0"/>
              <a:t>Gradient method</a:t>
            </a:r>
          </a:p>
          <a:p>
            <a:pPr lvl="1"/>
            <a:r>
              <a:rPr lang="en-US" dirty="0" smtClean="0"/>
              <a:t>Iterative method</a:t>
            </a:r>
          </a:p>
          <a:p>
            <a:pPr lvl="1"/>
            <a:r>
              <a:rPr lang="en-US" dirty="0" smtClean="0"/>
              <a:t>Monte-Carlo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0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solver to repeat the analysis from In-Class Exercise #2. Find the value of x for which f(x)=0.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Remember that we limited (</a:t>
            </a:r>
            <a:r>
              <a:rPr lang="en-US" i="1" dirty="0" smtClean="0"/>
              <a:t>constrained</a:t>
            </a:r>
            <a:r>
              <a:rPr lang="en-US" dirty="0" smtClean="0"/>
              <a:t>) the value of x to be </a:t>
            </a:r>
            <a:r>
              <a:rPr lang="en-US" dirty="0"/>
              <a:t>0 </a:t>
            </a:r>
            <a:r>
              <a:rPr lang="en-US" dirty="0">
                <a:sym typeface="Symbol"/>
              </a:rPr>
              <a:t> x  </a:t>
            </a:r>
            <a:r>
              <a:rPr lang="en-US" dirty="0" smtClean="0">
                <a:sym typeface="Symbol"/>
              </a:rPr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/>
              <p:cNvSpPr txBox="1"/>
              <p:nvPr/>
            </p:nvSpPr>
            <p:spPr>
              <a:xfrm>
                <a:off x="2676525" y="2971800"/>
                <a:ext cx="3790950" cy="49244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600" b="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600" b="0" i="1">
                          <a:latin typeface="Cambria Math"/>
                        </a:rPr>
                        <m:t>=</m:t>
                      </m:r>
                      <m:r>
                        <a:rPr lang="en-US" sz="26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−10=0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525" y="2971800"/>
                <a:ext cx="3790950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2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solver to find the minimum value of a function, </a:t>
            </a:r>
            <a:r>
              <a:rPr lang="en-US" i="1" dirty="0" smtClean="0"/>
              <a:t>f(x, y),</a:t>
            </a:r>
            <a:r>
              <a:rPr lang="en-US" dirty="0" smtClean="0"/>
              <a:t> with </a:t>
            </a:r>
            <a:r>
              <a:rPr lang="en-US" u="sng" dirty="0" smtClean="0"/>
              <a:t>two</a:t>
            </a:r>
            <a:r>
              <a:rPr lang="en-US" dirty="0" smtClean="0"/>
              <a:t> independent variables.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Secondly, find the minimum value of </a:t>
            </a:r>
            <a:r>
              <a:rPr lang="en-US" i="1" dirty="0" smtClean="0"/>
              <a:t>f(x, y)</a:t>
            </a:r>
            <a:r>
              <a:rPr lang="en-US" dirty="0" smtClean="0"/>
              <a:t> subject to the constraint that </a:t>
            </a:r>
            <a:r>
              <a:rPr lang="en-US" i="1" dirty="0" smtClean="0"/>
              <a:t>y </a:t>
            </a:r>
            <a:r>
              <a:rPr lang="en-US" dirty="0" smtClean="0">
                <a:sym typeface="Symbol"/>
              </a:rPr>
              <a:t> </a:t>
            </a:r>
            <a:r>
              <a:rPr lang="en-US" dirty="0" smtClean="0"/>
              <a:t>1.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This is an optimization problem with a single constraint.)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65499" y="2895600"/>
                <a:ext cx="5813002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6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499" y="2895600"/>
                <a:ext cx="5813002" cy="49244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93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 #6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the following pair of simultaneous equations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First plot y(x) for both equations to obtain an approximate graphical solution</a:t>
            </a:r>
          </a:p>
          <a:p>
            <a:r>
              <a:rPr lang="en-US" dirty="0" smtClean="0"/>
              <a:t>Then use the Solver to obtain an exact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50344" y="2667000"/>
                <a:ext cx="3643313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b="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600" b="0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sz="2600" b="0" i="1">
                          <a:latin typeface="Cambria Math"/>
                        </a:rPr>
                        <m:t>+2</m:t>
                      </m:r>
                      <m:r>
                        <a:rPr lang="en-US" sz="2600" b="0" i="1">
                          <a:latin typeface="Cambria Math"/>
                        </a:rPr>
                        <m:t>𝑦</m:t>
                      </m:r>
                      <m:r>
                        <a:rPr lang="en-US" sz="2600" b="0" i="1">
                          <a:latin typeface="Cambria Math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US" sz="2600" b="0" i="1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US" sz="2600" b="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600" b="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600" b="0" i="1">
                          <a:latin typeface="Cambria Math"/>
                        </a:rPr>
                        <m:t>+3</m:t>
                      </m:r>
                      <m:r>
                        <a:rPr lang="en-US" sz="2600" b="0" i="1">
                          <a:latin typeface="Cambria Math"/>
                        </a:rPr>
                        <m:t>𝑦</m:t>
                      </m:r>
                      <m:r>
                        <a:rPr lang="en-US" sz="2600" b="0" i="1"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344" y="2667000"/>
                <a:ext cx="3643313" cy="8925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737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383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Solving Problems – Excel Solver</vt:lpstr>
      <vt:lpstr>What-If Analysis</vt:lpstr>
      <vt:lpstr>Solver</vt:lpstr>
      <vt:lpstr>Solver</vt:lpstr>
      <vt:lpstr>Performing Optimization with  the Solver</vt:lpstr>
      <vt:lpstr>Performing Optimization with  the Solver</vt:lpstr>
      <vt:lpstr>In-Class Exercise #4</vt:lpstr>
      <vt:lpstr>In-Class Exercise #5</vt:lpstr>
      <vt:lpstr>In-Class Exercise #6</vt:lpstr>
      <vt:lpstr>In-Class Exercise #7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</dc:title>
  <dc:creator>William Humphrey</dc:creator>
  <cp:lastModifiedBy>CLAIR CUNNINGHAM (RIT Student)</cp:lastModifiedBy>
  <cp:revision>13</cp:revision>
  <dcterms:created xsi:type="dcterms:W3CDTF">2012-03-27T14:24:24Z</dcterms:created>
  <dcterms:modified xsi:type="dcterms:W3CDTF">2012-03-29T16:04:20Z</dcterms:modified>
</cp:coreProperties>
</file>