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Matrix Math in Excel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3, Day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41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In-Class Exercise #10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matrix mathematics to solve the same system of linear equations as In-Class Exercise #7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05000" y="3048000"/>
                <a:ext cx="4572000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>
                          <a:latin typeface="Cambria Math"/>
                        </a:rPr>
                        <m:t>3</m:t>
                      </m:r>
                      <m:r>
                        <a:rPr lang="en-US" sz="2600" b="0" i="1">
                          <a:latin typeface="Cambria Math"/>
                        </a:rPr>
                        <m:t>𝑡</m:t>
                      </m:r>
                      <m:r>
                        <a:rPr lang="en-US" sz="2600" b="0" i="1">
                          <a:latin typeface="Cambria Math"/>
                        </a:rPr>
                        <m:t>+</m:t>
                      </m:r>
                      <m:r>
                        <a:rPr lang="en-US" sz="2600" b="0" i="1">
                          <a:latin typeface="Cambria Math"/>
                        </a:rPr>
                        <m:t>𝑢</m:t>
                      </m:r>
                      <m:r>
                        <a:rPr lang="en-US" sz="2600" b="0" i="1">
                          <a:latin typeface="Cambria Math"/>
                        </a:rPr>
                        <m:t>+4</m:t>
                      </m:r>
                      <m:r>
                        <a:rPr lang="en-US" sz="2600" b="0" i="1">
                          <a:latin typeface="Cambria Math"/>
                        </a:rPr>
                        <m:t>𝑣</m:t>
                      </m:r>
                      <m:r>
                        <a:rPr lang="en-US" sz="2600" b="0" i="1">
                          <a:latin typeface="Cambria Math"/>
                        </a:rPr>
                        <m:t>−</m:t>
                      </m:r>
                      <m:r>
                        <a:rPr lang="en-US" sz="2600" b="0" i="1">
                          <a:latin typeface="Cambria Math"/>
                        </a:rPr>
                        <m:t>𝑤</m:t>
                      </m:r>
                      <m:r>
                        <a:rPr lang="en-US" sz="2600" b="0" i="1">
                          <a:latin typeface="Cambria Math"/>
                        </a:rPr>
                        <m:t>−23</m:t>
                      </m:r>
                      <m:r>
                        <m:rPr>
                          <m:aln/>
                        </m:rPr>
                        <a:rPr lang="en-US" sz="2600" b="0" i="1">
                          <a:latin typeface="Cambria Math"/>
                        </a:rPr>
                        <m:t>=</m:t>
                      </m:r>
                      <m:r>
                        <a:rPr lang="en-US" sz="2600" b="0" i="1">
                          <a:latin typeface="Cambria Math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US" sz="2600" b="0" i="1">
                          <a:latin typeface="Cambria Math"/>
                        </a:rPr>
                        <m:t>3</m:t>
                      </m:r>
                      <m:r>
                        <a:rPr lang="en-US" sz="2600" b="0" i="1">
                          <a:latin typeface="Cambria Math"/>
                        </a:rPr>
                        <m:t>𝑡</m:t>
                      </m:r>
                      <m:r>
                        <a:rPr lang="en-US" sz="2600" b="0" i="1">
                          <a:latin typeface="Cambria Math"/>
                        </a:rPr>
                        <m:t>+</m:t>
                      </m:r>
                      <m:r>
                        <a:rPr lang="en-US" sz="2600" b="0" i="1">
                          <a:latin typeface="Cambria Math"/>
                        </a:rPr>
                        <m:t>𝑣</m:t>
                      </m:r>
                      <m:r>
                        <a:rPr lang="en-US" sz="2600" b="0" i="1">
                          <a:latin typeface="Cambria Math"/>
                        </a:rPr>
                        <m:t>+</m:t>
                      </m:r>
                      <m:r>
                        <a:rPr lang="en-US" sz="2600" b="0" i="1">
                          <a:latin typeface="Cambria Math"/>
                        </a:rPr>
                        <m:t>𝑤</m:t>
                      </m:r>
                      <m:r>
                        <a:rPr lang="en-US" sz="2600" b="0" i="1">
                          <a:latin typeface="Cambria Math"/>
                        </a:rPr>
                        <m:t>−2</m:t>
                      </m:r>
                      <m:r>
                        <m:rPr>
                          <m:aln/>
                        </m:rPr>
                        <a:rPr lang="en-US" sz="2600" b="0" i="1">
                          <a:latin typeface="Cambria Math"/>
                        </a:rPr>
                        <m:t>=</m:t>
                      </m:r>
                      <m:r>
                        <a:rPr lang="en-US" sz="2600" b="0" i="1">
                          <a:latin typeface="Cambria Math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US" sz="2600" b="0" i="1">
                          <a:latin typeface="Cambria Math"/>
                        </a:rPr>
                        <m:t>−2</m:t>
                      </m:r>
                      <m:r>
                        <a:rPr lang="en-US" sz="2600" b="0" i="1">
                          <a:latin typeface="Cambria Math"/>
                        </a:rPr>
                        <m:t>𝑢</m:t>
                      </m:r>
                      <m:r>
                        <a:rPr lang="en-US" sz="2600" b="0" i="1">
                          <a:latin typeface="Cambria Math"/>
                        </a:rPr>
                        <m:t>+</m:t>
                      </m:r>
                      <m:r>
                        <a:rPr lang="en-US" sz="2600" b="0" i="1">
                          <a:latin typeface="Cambria Math"/>
                        </a:rPr>
                        <m:t>𝑣</m:t>
                      </m:r>
                      <m:r>
                        <a:rPr lang="en-US" sz="2600" b="0" i="1">
                          <a:latin typeface="Cambria Math"/>
                        </a:rPr>
                        <m:t>+</m:t>
                      </m:r>
                      <m:r>
                        <a:rPr lang="en-US" sz="2600" b="0" i="1">
                          <a:latin typeface="Cambria Math"/>
                        </a:rPr>
                        <m:t>𝑤</m:t>
                      </m:r>
                      <m:r>
                        <m:rPr>
                          <m:aln/>
                        </m:rPr>
                        <a:rPr lang="en-US" sz="2600" b="0" i="1">
                          <a:latin typeface="Cambria Math"/>
                        </a:rPr>
                        <m:t>=</m:t>
                      </m:r>
                      <m:r>
                        <a:rPr lang="en-US" sz="2600" b="0" i="1">
                          <a:latin typeface="Cambria Math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US" sz="2600" b="0" i="1">
                          <a:latin typeface="Cambria Math"/>
                        </a:rPr>
                        <m:t>𝑡</m:t>
                      </m:r>
                      <m:r>
                        <a:rPr lang="en-US" sz="2600" b="0" i="1">
                          <a:latin typeface="Cambria Math"/>
                        </a:rPr>
                        <m:t>+5</m:t>
                      </m:r>
                      <m:r>
                        <a:rPr lang="en-US" sz="2600" b="0" i="1">
                          <a:latin typeface="Cambria Math"/>
                        </a:rPr>
                        <m:t>𝑢</m:t>
                      </m:r>
                      <m:r>
                        <a:rPr lang="en-US" sz="2600" b="0" i="1">
                          <a:latin typeface="Cambria Math"/>
                        </a:rPr>
                        <m:t>−2</m:t>
                      </m:r>
                      <m:r>
                        <a:rPr lang="en-US" sz="2600" b="0" i="1">
                          <a:latin typeface="Cambria Math"/>
                        </a:rPr>
                        <m:t>𝑤</m:t>
                      </m:r>
                      <m:r>
                        <a:rPr lang="en-US" sz="2600" b="0" i="1">
                          <a:latin typeface="Cambria Math"/>
                        </a:rPr>
                        <m:t>+4</m:t>
                      </m:r>
                      <m:r>
                        <m:rPr>
                          <m:aln/>
                        </m:rPr>
                        <a:rPr lang="en-US" sz="2600" b="0" i="1">
                          <a:latin typeface="Cambria Math"/>
                        </a:rPr>
                        <m:t>=</m:t>
                      </m:r>
                      <m:r>
                        <a:rPr lang="en-US" sz="2600" b="0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048000"/>
                <a:ext cx="4572000" cy="169277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02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matrix is a rectangular grid of numbers, called </a:t>
            </a:r>
            <a:r>
              <a:rPr lang="en-US" i="1" dirty="0" smtClean="0"/>
              <a:t>elements</a:t>
            </a:r>
            <a:r>
              <a:rPr lang="en-US" dirty="0" smtClean="0"/>
              <a:t>, usually referred to with a capital letter</a:t>
            </a:r>
          </a:p>
          <a:p>
            <a:pPr lvl="1"/>
            <a:r>
              <a:rPr lang="en-US" dirty="0" smtClean="0"/>
              <a:t>Elements are referred to by the </a:t>
            </a:r>
            <a:br>
              <a:rPr lang="en-US" dirty="0" smtClean="0"/>
            </a:br>
            <a:r>
              <a:rPr lang="en-US" dirty="0" smtClean="0"/>
              <a:t>lower-case variable letter used to </a:t>
            </a:r>
            <a:br>
              <a:rPr lang="en-US" dirty="0" smtClean="0"/>
            </a:br>
            <a:r>
              <a:rPr lang="en-US" dirty="0" smtClean="0"/>
              <a:t>refer to the whole matrix and </a:t>
            </a:r>
            <a:br>
              <a:rPr lang="en-US" dirty="0" smtClean="0"/>
            </a:br>
            <a:r>
              <a:rPr lang="en-US" dirty="0" smtClean="0"/>
              <a:t>subscripts of the row and column</a:t>
            </a:r>
          </a:p>
          <a:p>
            <a:r>
              <a:rPr lang="en-US" dirty="0" smtClean="0"/>
              <a:t>Enter each element in its own cell in Excel spreadsheet</a:t>
            </a:r>
          </a:p>
          <a:p>
            <a:pPr lvl="1"/>
            <a:r>
              <a:rPr lang="en-US" dirty="0" smtClean="0"/>
              <a:t>Use “Draw Border” tool (in Font section of Home tab) to draw thick lines to either side as pictured above</a:t>
            </a:r>
          </a:p>
          <a:p>
            <a:r>
              <a:rPr lang="en-US" dirty="0" smtClean="0"/>
              <a:t>A matrix with “1”s along the diagonal (</a:t>
            </a:r>
            <a:r>
              <a:rPr lang="en-US" i="1" dirty="0" smtClean="0"/>
              <a:t>i</a:t>
            </a:r>
            <a:r>
              <a:rPr lang="en-US" baseline="-25000" dirty="0" smtClean="0"/>
              <a:t>11</a:t>
            </a:r>
            <a:r>
              <a:rPr lang="en-US" dirty="0" smtClean="0"/>
              <a:t>, </a:t>
            </a:r>
            <a:r>
              <a:rPr lang="en-US" i="1" dirty="0" smtClean="0"/>
              <a:t>i</a:t>
            </a:r>
            <a:r>
              <a:rPr lang="en-US" baseline="-25000" dirty="0" smtClean="0"/>
              <a:t>22</a:t>
            </a:r>
            <a:r>
              <a:rPr lang="en-US" dirty="0" smtClean="0"/>
              <a:t>, etc.) and “0”s everywhere else is called the “identity matrix”, </a:t>
            </a:r>
            <a:r>
              <a:rPr lang="en-US" i="1" dirty="0" smtClean="0"/>
              <a:t>I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43600" y="2819400"/>
                <a:ext cx="2434897" cy="1151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/>
                        </a:rPr>
                        <m:t>𝐴</m:t>
                      </m:r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819400"/>
                <a:ext cx="2434897" cy="11514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9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add matrices, their dimensions (# of rows &amp; # of columns) must be identical</a:t>
            </a:r>
          </a:p>
          <a:p>
            <a:r>
              <a:rPr lang="en-US" dirty="0" smtClean="0"/>
              <a:t>Each element in the result matrix is the sum of the corresponding elements in each added matrix</a:t>
            </a:r>
          </a:p>
          <a:p>
            <a:r>
              <a:rPr lang="en-US" dirty="0" smtClean="0"/>
              <a:t>To add matrices in Excel, just copy the formula adding the elements to every cell in the result matrix.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6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multiply a matrix by a scalar number, multiply each element by the scalar</a:t>
            </a:r>
          </a:p>
          <a:p>
            <a:r>
              <a:rPr lang="en-US" dirty="0" smtClean="0"/>
              <a:t>To multiply matrices, the # of rows in the first matrix must be the same as the # of columns in the second</a:t>
            </a:r>
          </a:p>
          <a:p>
            <a:pPr lvl="1"/>
            <a:r>
              <a:rPr lang="en-US" dirty="0" smtClean="0"/>
              <a:t>Ex: You can multiply a 3x3 matrix by a 3x1 vector. You cannot multiply a 3x2 matrix by a 3x3 matrix</a:t>
            </a:r>
          </a:p>
          <a:p>
            <a:r>
              <a:rPr lang="en-US" dirty="0" smtClean="0"/>
              <a:t>The result matrix will have a # of rows equal to the # of rows in the first matrix and a # of columns equal to the # of columns in the second matrix.</a:t>
            </a:r>
          </a:p>
          <a:p>
            <a:pPr lvl="1"/>
            <a:r>
              <a:rPr lang="en-US" dirty="0" smtClean="0"/>
              <a:t>Ex: Multiplying a 3x3 matrix by a 3x1 vector gives a 3x1 result vector. Multiplying a 3x2 matrix by a 2x4 matrix gives a 3x4 matrix result.</a:t>
            </a:r>
          </a:p>
          <a:p>
            <a:pPr lvl="1"/>
            <a:r>
              <a:rPr lang="en-US" dirty="0" smtClean="0"/>
              <a:t>Matrix multiplication is NOT commutative!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20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Matrix Multiplication in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the two matrices to be multiplied</a:t>
            </a:r>
          </a:p>
          <a:p>
            <a:r>
              <a:rPr lang="en-US" dirty="0" smtClean="0"/>
              <a:t>Highlight a group of cells of the proper dimensions to contain the result matrix </a:t>
            </a:r>
          </a:p>
          <a:p>
            <a:r>
              <a:rPr lang="en-US" dirty="0" smtClean="0"/>
              <a:t>Select the MMULT function from the Math &amp; Trig drop-down menu in the Function Library on the Formulas tab.</a:t>
            </a:r>
          </a:p>
          <a:p>
            <a:r>
              <a:rPr lang="en-US" dirty="0" smtClean="0"/>
              <a:t>Highlight the range of cells containing each matrix to be multiplied</a:t>
            </a:r>
          </a:p>
          <a:p>
            <a:r>
              <a:rPr lang="en-US" dirty="0" smtClean="0"/>
              <a:t>Press </a:t>
            </a:r>
            <a:r>
              <a:rPr lang="en-US" sz="3200" b="1" u="sng" dirty="0" err="1" smtClean="0"/>
              <a:t>Ctrl+Shift+Enter</a:t>
            </a:r>
            <a:r>
              <a:rPr lang="en-US" dirty="0"/>
              <a:t> </a:t>
            </a:r>
            <a:r>
              <a:rPr lang="en-US" dirty="0" smtClean="0"/>
              <a:t>to create an “array formula” in every cell of the result matrix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204036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#8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matrix mathematics on the </a:t>
            </a:r>
            <a:r>
              <a:rPr lang="en-US" dirty="0" smtClean="0"/>
              <a:t>three following </a:t>
            </a:r>
            <a:r>
              <a:rPr lang="en-US" dirty="0"/>
              <a:t>matrices: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 smtClean="0"/>
              <a:t>Add </a:t>
            </a:r>
            <a:r>
              <a:rPr lang="en-US" dirty="0"/>
              <a:t>the two matrices: </a:t>
            </a:r>
            <a:r>
              <a:rPr lang="en-US" b="1" dirty="0"/>
              <a:t>A</a:t>
            </a:r>
            <a:r>
              <a:rPr lang="en-US" dirty="0"/>
              <a:t> + </a:t>
            </a:r>
            <a:r>
              <a:rPr lang="en-US" b="1" dirty="0"/>
              <a:t>B</a:t>
            </a:r>
            <a:r>
              <a:rPr lang="en-US" dirty="0"/>
              <a:t> = </a:t>
            </a:r>
            <a:r>
              <a:rPr lang="en-US" b="1" dirty="0" smtClean="0"/>
              <a:t>D</a:t>
            </a:r>
          </a:p>
          <a:p>
            <a:pPr lvl="1"/>
            <a:r>
              <a:rPr lang="en-US" dirty="0" smtClean="0"/>
              <a:t>Multiply the matrix A by the vector C: </a:t>
            </a:r>
            <a:r>
              <a:rPr lang="en-US" b="1" dirty="0" smtClean="0"/>
              <a:t>A</a:t>
            </a:r>
            <a:r>
              <a:rPr lang="en-US" dirty="0" smtClean="0"/>
              <a:t> </a:t>
            </a:r>
            <a:r>
              <a:rPr lang="en-US" b="1" dirty="0" smtClean="0"/>
              <a:t>C</a:t>
            </a:r>
            <a:r>
              <a:rPr lang="en-US" dirty="0" smtClean="0"/>
              <a:t> = </a:t>
            </a:r>
            <a:r>
              <a:rPr lang="en-US" b="1" dirty="0" smtClean="0"/>
              <a:t>E</a:t>
            </a:r>
            <a:endParaRPr lang="en-US" b="1" dirty="0"/>
          </a:p>
          <a:p>
            <a:pPr lvl="1"/>
            <a:r>
              <a:rPr lang="en-US" dirty="0" smtClean="0"/>
              <a:t>Multiply </a:t>
            </a:r>
            <a:r>
              <a:rPr lang="en-US" dirty="0"/>
              <a:t>the two </a:t>
            </a:r>
            <a:r>
              <a:rPr lang="en-US" dirty="0" smtClean="0"/>
              <a:t>matrices A &amp; B: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b="1" dirty="0"/>
              <a:t>B</a:t>
            </a:r>
            <a:r>
              <a:rPr lang="en-US" dirty="0"/>
              <a:t> = </a:t>
            </a:r>
            <a:r>
              <a:rPr lang="en-US" b="1" dirty="0" smtClean="0"/>
              <a:t>F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2"/>
              <p:cNvSpPr txBox="1"/>
              <p:nvPr/>
            </p:nvSpPr>
            <p:spPr>
              <a:xfrm>
                <a:off x="952500" y="2895600"/>
                <a:ext cx="7239000" cy="115038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 smtClean="0">
                          <a:latin typeface="Cambria Math"/>
                        </a:rPr>
                        <m:t>𝑨</m:t>
                      </m:r>
                      <m:r>
                        <a:rPr lang="en-US" sz="2600" b="0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b="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600" b="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600" b="0" i="1">
                                    <a:latin typeface="Cambria Math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600" b="0" i="1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b="0" i="1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600" b="0" i="1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600" b="0" i="1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b="0" i="1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600" b="0" i="1"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600" b="0" i="1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600" b="0" i="1">
                          <a:latin typeface="Cambria Math"/>
                        </a:rPr>
                        <m:t>   </m:t>
                      </m:r>
                      <m:r>
                        <a:rPr lang="en-US" sz="2600" b="1" i="1">
                          <a:latin typeface="Cambria Math"/>
                        </a:rPr>
                        <m:t>𝑩</m:t>
                      </m:r>
                      <m:r>
                        <a:rPr lang="en-US" sz="2600" b="0" i="1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6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6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6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6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6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6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6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600" b="1" i="1" smtClean="0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   </m:t>
                      </m:r>
                      <m:r>
                        <a:rPr lang="en-US" sz="2600" b="1" i="1" smtClean="0">
                          <a:latin typeface="Cambria Math"/>
                        </a:rPr>
                        <m:t>𝑪</m:t>
                      </m:r>
                      <m:r>
                        <a:rPr lang="en-US" sz="2600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b="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2895600"/>
                <a:ext cx="7239000" cy="11503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719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Inversion in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matrix can be inverted. The inverse of a matrix, </a:t>
            </a:r>
            <a:r>
              <a:rPr lang="en-US" i="1" dirty="0" smtClean="0"/>
              <a:t>A</a:t>
            </a:r>
            <a:r>
              <a:rPr lang="en-US" dirty="0" smtClean="0"/>
              <a:t>, is denoted </a:t>
            </a:r>
            <a:r>
              <a:rPr lang="en-US" i="1" dirty="0" smtClean="0"/>
              <a:t>A</a:t>
            </a:r>
            <a:r>
              <a:rPr lang="en-US" baseline="30000" dirty="0" smtClean="0"/>
              <a:t>-1</a:t>
            </a:r>
            <a:r>
              <a:rPr lang="en-US" dirty="0" smtClean="0"/>
              <a:t>. The definition of the inverse is that 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b="1" i="1" dirty="0" smtClean="0"/>
              <a:t>A</a:t>
            </a:r>
            <a:r>
              <a:rPr lang="en-US" i="1" dirty="0" smtClean="0"/>
              <a:t> </a:t>
            </a:r>
            <a:r>
              <a:rPr lang="en-US" b="1" i="1" dirty="0" smtClean="0"/>
              <a:t>A</a:t>
            </a:r>
            <a:r>
              <a:rPr lang="en-US" baseline="30000" dirty="0" smtClean="0"/>
              <a:t>-1</a:t>
            </a:r>
            <a:r>
              <a:rPr lang="en-US" dirty="0" smtClean="0"/>
              <a:t> = </a:t>
            </a:r>
            <a:r>
              <a:rPr lang="en-US" b="1" i="1" dirty="0" smtClean="0"/>
              <a:t>I</a:t>
            </a:r>
            <a:br>
              <a:rPr lang="en-US" b="1" i="1" dirty="0" smtClean="0"/>
            </a:br>
            <a:r>
              <a:rPr lang="en-US" dirty="0" smtClean="0"/>
              <a:t>ONLY square matrices can be inverted!</a:t>
            </a:r>
          </a:p>
          <a:p>
            <a:r>
              <a:rPr lang="en-US" dirty="0" smtClean="0"/>
              <a:t>To invert a matrix in Excel:</a:t>
            </a:r>
          </a:p>
          <a:p>
            <a:pPr lvl="1"/>
            <a:r>
              <a:rPr lang="en-US" dirty="0" smtClean="0"/>
              <a:t>Enter the matrix into the spreadsheet</a:t>
            </a:r>
          </a:p>
          <a:p>
            <a:pPr lvl="1"/>
            <a:r>
              <a:rPr lang="en-US" dirty="0" smtClean="0"/>
              <a:t>Select a group of cells the same shape to contain the inverted matrix</a:t>
            </a:r>
          </a:p>
          <a:p>
            <a:pPr lvl="1"/>
            <a:r>
              <a:rPr lang="en-US" dirty="0" smtClean="0"/>
              <a:t>Select the MINVERSE function and select the original matrix as the argument</a:t>
            </a:r>
          </a:p>
          <a:p>
            <a:pPr lvl="1"/>
            <a:r>
              <a:rPr lang="en-US" dirty="0" smtClean="0"/>
              <a:t>Press </a:t>
            </a:r>
            <a:r>
              <a:rPr lang="en-US" b="1" u="sng" dirty="0" err="1" smtClean="0"/>
              <a:t>Ctrl+Shift+Enter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56337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#9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Invert the following matrix, then multiply it by its inverse to prove </a:t>
            </a:r>
            <a:r>
              <a:rPr lang="en-US" b="1" i="1" dirty="0"/>
              <a:t>A</a:t>
            </a:r>
            <a:r>
              <a:rPr lang="en-US" i="1" dirty="0"/>
              <a:t> </a:t>
            </a:r>
            <a:r>
              <a:rPr lang="en-US" b="1" i="1" dirty="0"/>
              <a:t>A</a:t>
            </a:r>
            <a:r>
              <a:rPr lang="en-US" baseline="30000" dirty="0"/>
              <a:t>-1</a:t>
            </a:r>
            <a:r>
              <a:rPr lang="en-US" dirty="0"/>
              <a:t> = </a:t>
            </a:r>
            <a:r>
              <a:rPr lang="en-US" b="1" i="1" dirty="0" smtClean="0"/>
              <a:t>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2"/>
              <p:cNvSpPr txBox="1"/>
              <p:nvPr/>
            </p:nvSpPr>
            <p:spPr>
              <a:xfrm>
                <a:off x="2362200" y="2895600"/>
                <a:ext cx="2895600" cy="118494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 smtClean="0">
                          <a:latin typeface="Cambria Math"/>
                        </a:rPr>
                        <m:t>𝑨</m:t>
                      </m:r>
                      <m:r>
                        <a:rPr lang="en-US" sz="2600" b="0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b="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895600"/>
                <a:ext cx="2895600" cy="11849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37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Matrix Operations for Simultaneous Linear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3505200" cy="44348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set of simultaneous linear equations can be represented in matrix form as follows:</a:t>
            </a:r>
          </a:p>
          <a:p>
            <a:endParaRPr lang="en-US" dirty="0"/>
          </a:p>
          <a:p>
            <a:r>
              <a:rPr lang="en-US" dirty="0" smtClean="0"/>
              <a:t>To solve the problem, multiply the inverse of the coefficients matrix by the “answer” vector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91000" y="2064181"/>
                <a:ext cx="4708533" cy="3422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6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sz="2600" b="0" i="1" smtClean="0">
                                <a:latin typeface="Cambria Math"/>
                              </a:rPr>
                              <m:t>𝑡</m:t>
                            </m:r>
                          </m:e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600" b="0" i="1" smtClean="0">
                                <a:latin typeface="Cambria Math"/>
                              </a:rPr>
                              <m:t>𝑢</m:t>
                            </m:r>
                          </m:e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+4</m:t>
                            </m:r>
                            <m:r>
                              <a:rPr lang="en-US" sz="2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600" b="0" i="1" smtClean="0">
                                <a:latin typeface="Cambria Math"/>
                              </a:rPr>
                              <m:t>𝑤</m:t>
                            </m:r>
                          </m:e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=23</m:t>
                            </m:r>
                          </m:e>
                        </m:mr>
                        <m:m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sz="2600" b="0" i="1" smtClean="0">
                                <a:latin typeface="Cambria Math"/>
                              </a:rPr>
                              <m:t>𝑡</m:t>
                            </m:r>
                          </m:e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 </m:t>
                            </m:r>
                          </m:e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600" b="0" i="1" smtClean="0">
                                <a:latin typeface="Cambria Math"/>
                              </a:rPr>
                              <m:t>𝑤</m:t>
                            </m:r>
                          </m:e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=2</m:t>
                            </m:r>
                          </m:e>
                        </m:mr>
                        <m:m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 </m:t>
                            </m:r>
                          </m:e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−2</m:t>
                            </m:r>
                            <m:r>
                              <a:rPr lang="en-US" sz="2600" b="0" i="1" smtClean="0">
                                <a:latin typeface="Cambria Math"/>
                              </a:rPr>
                              <m:t>𝑢</m:t>
                            </m:r>
                          </m:e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600" b="0" i="1" smtClean="0">
                                <a:latin typeface="Cambria Math"/>
                              </a:rPr>
                              <m:t>𝑤</m:t>
                            </m:r>
                          </m:e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𝑡</m:t>
                            </m:r>
                          </m:e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+5</m:t>
                            </m:r>
                            <m:r>
                              <a:rPr lang="en-US" sz="2600" b="0" i="1" smtClean="0">
                                <a:latin typeface="Cambria Math"/>
                              </a:rPr>
                              <m:t>𝑢</m:t>
                            </m:r>
                          </m:e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 </m:t>
                            </m:r>
                          </m:e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−2</m:t>
                            </m:r>
                            <m:r>
                              <a:rPr lang="en-US" sz="2600" b="0" i="1" smtClean="0">
                                <a:latin typeface="Cambria Math"/>
                              </a:rPr>
                              <m:t>𝑤</m:t>
                            </m:r>
                          </m:e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=−4</m:t>
                            </m:r>
                          </m:e>
                        </m:mr>
                      </m:m>
                    </m:oMath>
                  </m:oMathPara>
                </a14:m>
                <a:r>
                  <a:rPr lang="en-US" sz="2600" b="0" dirty="0" smtClean="0"/>
                  <a:t/>
                </a:r>
                <a:br>
                  <a:rPr lang="en-US" sz="2600" b="0" dirty="0" smtClean="0"/>
                </a:br>
                <a:r>
                  <a:rPr lang="en-US" sz="2600" b="0" dirty="0" smtClean="0"/>
                  <a:t/>
                </a:r>
                <a:br>
                  <a:rPr lang="en-US" sz="2600" b="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600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6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23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064181"/>
                <a:ext cx="4708533" cy="342221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779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</TotalTime>
  <Words>610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Matrix Math in Excel</vt:lpstr>
      <vt:lpstr>Matrix Usage</vt:lpstr>
      <vt:lpstr>Matrix Addition</vt:lpstr>
      <vt:lpstr>Matrix Multiplication</vt:lpstr>
      <vt:lpstr>Matrix Multiplication in Excel</vt:lpstr>
      <vt:lpstr>In-Class Exercise #8</vt:lpstr>
      <vt:lpstr>Matrix Inversion in Excel</vt:lpstr>
      <vt:lpstr>In-Class Exercise #9</vt:lpstr>
      <vt:lpstr>Matrix Operations for Simultaneous Linear Equations</vt:lpstr>
      <vt:lpstr>In-Class Exercise #10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Math in Excel</dc:title>
  <dc:creator>William Humphrey</dc:creator>
  <cp:lastModifiedBy>CLAIR CUNNINGHAM (RIT Student)</cp:lastModifiedBy>
  <cp:revision>7</cp:revision>
  <dcterms:created xsi:type="dcterms:W3CDTF">2012-03-29T15:01:36Z</dcterms:created>
  <dcterms:modified xsi:type="dcterms:W3CDTF">2012-03-29T16:04:39Z</dcterms:modified>
</cp:coreProperties>
</file>