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1" r:id="rId4"/>
    <p:sldId id="291" r:id="rId5"/>
    <p:sldId id="285" r:id="rId6"/>
    <p:sldId id="282" r:id="rId7"/>
    <p:sldId id="283" r:id="rId8"/>
    <p:sldId id="259" r:id="rId9"/>
    <p:sldId id="260" r:id="rId10"/>
    <p:sldId id="284" r:id="rId11"/>
    <p:sldId id="258" r:id="rId12"/>
    <p:sldId id="263" r:id="rId13"/>
    <p:sldId id="264" r:id="rId14"/>
    <p:sldId id="266" r:id="rId15"/>
    <p:sldId id="265" r:id="rId16"/>
    <p:sldId id="290" r:id="rId17"/>
    <p:sldId id="267" r:id="rId18"/>
    <p:sldId id="268" r:id="rId19"/>
    <p:sldId id="269" r:id="rId20"/>
    <p:sldId id="270" r:id="rId21"/>
    <p:sldId id="273" r:id="rId22"/>
    <p:sldId id="271" r:id="rId23"/>
    <p:sldId id="286" r:id="rId24"/>
    <p:sldId id="292" r:id="rId25"/>
    <p:sldId id="288" r:id="rId26"/>
    <p:sldId id="289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118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6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228600"/>
            <a:ext cx="651251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905000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381000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93289" y="228600"/>
            <a:ext cx="6512511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838200" y="1676400"/>
            <a:ext cx="7010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93289" y="228600"/>
            <a:ext cx="6512511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167639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67640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67640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2362200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167640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0905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93289" y="152400"/>
            <a:ext cx="6512511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4/3/2012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838200" y="1676400"/>
            <a:ext cx="7848600" cy="38100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Week 3 In-Class Exercises due in Dropbox by end of class today</a:t>
            </a:r>
          </a:p>
          <a:p>
            <a:r>
              <a:rPr lang="en-US" sz="2800" dirty="0" smtClean="0"/>
              <a:t>Homework #3 due tomorrow at 5:00pm</a:t>
            </a:r>
          </a:p>
          <a:p>
            <a:r>
              <a:rPr lang="en-US" sz="2800" dirty="0" smtClean="0"/>
              <a:t>Exam #1 (Excel) in class on Thursday (Apr. 5)</a:t>
            </a:r>
          </a:p>
          <a:p>
            <a:pPr lvl="1"/>
            <a:r>
              <a:rPr lang="en-US" sz="2600" dirty="0" smtClean="0"/>
              <a:t>Solutions for all in-class exercises and homework covered on the exam will be posted on myCourses</a:t>
            </a:r>
          </a:p>
          <a:p>
            <a:pPr lvl="1"/>
            <a:r>
              <a:rPr lang="en-US" sz="2600" dirty="0" smtClean="0"/>
              <a:t>We will make every effort to return graded HW#1 &amp; #2 by Wednesday.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436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 “Module” for programing…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1828800"/>
            <a:ext cx="8153400" cy="419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Go to Developer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800" dirty="0" smtClean="0">
                <a:sym typeface="Wingdings" pitchFamily="2" charset="2"/>
              </a:rPr>
              <a:t> Visual Basic </a:t>
            </a:r>
            <a:r>
              <a:rPr lang="en-US" sz="2400" dirty="0" smtClean="0">
                <a:sym typeface="Wingdings" pitchFamily="2" charset="2"/>
              </a:rPr>
              <a:t>(or press Alt + F11)</a:t>
            </a:r>
            <a:endParaRPr lang="en-US" sz="2800" dirty="0" smtClean="0">
              <a:sym typeface="Wingdings" pitchFamily="2" charset="2"/>
            </a:endParaRPr>
          </a:p>
          <a:p>
            <a:r>
              <a:rPr lang="en-US" sz="2800" dirty="0" smtClean="0"/>
              <a:t>In VBA, </a:t>
            </a:r>
            <a:r>
              <a:rPr lang="en-US" sz="2800" i="1" dirty="0" smtClean="0"/>
              <a:t>Insert </a:t>
            </a:r>
            <a:r>
              <a:rPr lang="en-US" sz="2800" dirty="0" smtClean="0"/>
              <a:t>a new </a:t>
            </a:r>
            <a:r>
              <a:rPr lang="en-US" sz="2800" i="1" dirty="0" smtClean="0"/>
              <a:t>Module </a:t>
            </a:r>
          </a:p>
          <a:p>
            <a:pPr lvl="1"/>
            <a:r>
              <a:rPr lang="en-US" sz="2400" dirty="0" smtClean="0"/>
              <a:t>All VBA code is written in modules</a:t>
            </a:r>
          </a:p>
          <a:p>
            <a:pPr lvl="1"/>
            <a:r>
              <a:rPr lang="en-US" sz="2400" dirty="0" smtClean="0"/>
              <a:t>Do NOT insert a “Class Module”</a:t>
            </a:r>
          </a:p>
          <a:p>
            <a:pPr lvl="1"/>
            <a:r>
              <a:rPr lang="en-US" sz="2400" dirty="0" smtClean="0"/>
              <a:t>A workbook can contain multiple modules, just as it can contain multiple worksheets</a:t>
            </a:r>
          </a:p>
          <a:p>
            <a:pPr lvl="1"/>
            <a:r>
              <a:rPr lang="en-US" sz="2400" dirty="0" smtClean="0"/>
              <a:t>All worksheets in a workbook have access to functions written in any or all of the modules in that same workbook only</a:t>
            </a:r>
          </a:p>
        </p:txBody>
      </p:sp>
    </p:spTree>
    <p:extLst>
      <p:ext uri="{BB962C8B-B14F-4D97-AF65-F5344CB8AC3E}">
        <p14:creationId xmlns:p14="http://schemas.microsoft.com/office/powerpoint/2010/main" val="25397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467601" cy="1143000"/>
          </a:xfrm>
        </p:spPr>
        <p:txBody>
          <a:bodyPr/>
          <a:lstStyle/>
          <a:p>
            <a:r>
              <a:rPr lang="en-US" sz="4400" dirty="0" smtClean="0"/>
              <a:t>The VBA Environment</a:t>
            </a:r>
            <a:endParaRPr lang="en-US" sz="4400" dirty="0"/>
          </a:p>
        </p:txBody>
      </p:sp>
      <p:grpSp>
        <p:nvGrpSpPr>
          <p:cNvPr id="4" name="Group 3"/>
          <p:cNvGrpSpPr/>
          <p:nvPr/>
        </p:nvGrpSpPr>
        <p:grpSpPr>
          <a:xfrm>
            <a:off x="408023" y="1219200"/>
            <a:ext cx="8050177" cy="5237441"/>
            <a:chOff x="-1" y="1263038"/>
            <a:chExt cx="8050177" cy="5237441"/>
          </a:xfrm>
        </p:grpSpPr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424" y="1263038"/>
              <a:ext cx="7454752" cy="5237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-1" y="3273136"/>
              <a:ext cx="3175279" cy="1364884"/>
              <a:chOff x="-1" y="3273136"/>
              <a:chExt cx="3175279" cy="1364884"/>
            </a:xfrm>
          </p:grpSpPr>
          <p:sp>
            <p:nvSpPr>
              <p:cNvPr id="10" name="TextBox 9"/>
              <p:cNvSpPr txBox="1"/>
              <p:nvPr/>
            </p:nvSpPr>
            <p:spPr bwMode="auto">
              <a:xfrm>
                <a:off x="-1" y="4114800"/>
                <a:ext cx="3175279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tx1">
                        <a:lumMod val="75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The </a:t>
                </a:r>
                <a:r>
                  <a:rPr lang="en-US" sz="1400" dirty="0" smtClean="0">
                    <a:solidFill>
                      <a:schemeClr val="tx1">
                        <a:lumMod val="75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Project Explorer panel shows </a:t>
                </a:r>
                <a:r>
                  <a:rPr lang="en-US" sz="1400" dirty="0">
                    <a:solidFill>
                      <a:schemeClr val="tx1">
                        <a:lumMod val="75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which workbook we are working with</a:t>
                </a:r>
              </a:p>
            </p:txBody>
          </p:sp>
          <p:cxnSp>
            <p:nvCxnSpPr>
              <p:cNvPr id="11" name="Straight Arrow Connector 6"/>
              <p:cNvCxnSpPr>
                <a:cxnSpLocks noChangeShapeType="1"/>
              </p:cNvCxnSpPr>
              <p:nvPr/>
            </p:nvCxnSpPr>
            <p:spPr bwMode="auto">
              <a:xfrm flipV="1">
                <a:off x="990600" y="3273136"/>
                <a:ext cx="173182" cy="84166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2337954" y="2355272"/>
              <a:ext cx="4867275" cy="1146175"/>
              <a:chOff x="2688" y="1680"/>
              <a:chExt cx="3066" cy="72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688" y="2208"/>
                <a:ext cx="3066" cy="1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400" dirty="0" smtClean="0">
                    <a:solidFill>
                      <a:schemeClr val="tx1">
                        <a:lumMod val="75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The Module panel contains our program code (instructions) </a:t>
                </a:r>
                <a:endParaRPr lang="en-US" sz="1400" dirty="0">
                  <a:solidFill>
                    <a:schemeClr val="tx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9" name="Straight Arrow Connector 8"/>
              <p:cNvCxnSpPr>
                <a:cxnSpLocks noChangeShapeType="1"/>
              </p:cNvCxnSpPr>
              <p:nvPr/>
            </p:nvCxnSpPr>
            <p:spPr bwMode="auto">
              <a:xfrm rot="10800000">
                <a:off x="2928" y="1680"/>
                <a:ext cx="912" cy="52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16209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162799" cy="1143000"/>
          </a:xfrm>
        </p:spPr>
        <p:txBody>
          <a:bodyPr/>
          <a:lstStyle/>
          <a:p>
            <a:r>
              <a:rPr lang="en-US" sz="4400" dirty="0"/>
              <a:t>Function vs. </a:t>
            </a:r>
            <a:r>
              <a:rPr lang="en-US" sz="4400" dirty="0" smtClean="0"/>
              <a:t>Sub Procedure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752600"/>
            <a:ext cx="8229600" cy="44037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eaLnBrk="1" hangingPunct="1"/>
            <a:r>
              <a:rPr lang="en-US" sz="2800" b="1" dirty="0" smtClean="0"/>
              <a:t>Sub Procedures </a:t>
            </a:r>
            <a:r>
              <a:rPr lang="en-US" sz="2800" dirty="0" smtClean="0"/>
              <a:t>(also called subroutines) and </a:t>
            </a:r>
            <a:r>
              <a:rPr lang="en-US" sz="2800" b="1" dirty="0" smtClean="0"/>
              <a:t>Functions</a:t>
            </a:r>
            <a:r>
              <a:rPr lang="en-US" sz="2800" dirty="0" smtClean="0"/>
              <a:t> are pieces of code that perform a set of actions or calculations or a combination of the two</a:t>
            </a:r>
          </a:p>
          <a:p>
            <a:pPr eaLnBrk="1" hangingPunct="1"/>
            <a:r>
              <a:rPr lang="en-US" sz="2800" dirty="0" smtClean="0"/>
              <a:t>Functions are specialized code that return values</a:t>
            </a:r>
          </a:p>
          <a:p>
            <a:pPr lvl="1" eaLnBrk="1" hangingPunct="1"/>
            <a:r>
              <a:rPr lang="en-US" sz="2800" dirty="0" smtClean="0"/>
              <a:t>Just like built-in functions</a:t>
            </a:r>
          </a:p>
          <a:p>
            <a:pPr eaLnBrk="1" hangingPunct="1"/>
            <a:r>
              <a:rPr lang="en-US" sz="2800" dirty="0" smtClean="0"/>
              <a:t>Sub Procedures don’t return values directly</a:t>
            </a:r>
          </a:p>
          <a:p>
            <a:pPr lvl="1" eaLnBrk="1" hangingPunct="1"/>
            <a:r>
              <a:rPr lang="en-US" sz="2800" dirty="0" smtClean="0"/>
              <a:t>If it performs a calculation, no direct way of finding the results – we have to program all output (and input)</a:t>
            </a:r>
          </a:p>
        </p:txBody>
      </p:sp>
    </p:spTree>
    <p:extLst>
      <p:ext uri="{BB962C8B-B14F-4D97-AF65-F5344CB8AC3E}">
        <p14:creationId xmlns:p14="http://schemas.microsoft.com/office/powerpoint/2010/main" val="279826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other words…</a:t>
            </a:r>
            <a:endParaRPr 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676400"/>
            <a:ext cx="7772400" cy="419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Functions 			(arguments)</a:t>
            </a:r>
          </a:p>
          <a:p>
            <a:pPr lvl="1"/>
            <a:r>
              <a:rPr lang="en-US" sz="2800" dirty="0" smtClean="0"/>
              <a:t>Gets input from arguments</a:t>
            </a:r>
          </a:p>
          <a:p>
            <a:pPr lvl="1"/>
            <a:r>
              <a:rPr lang="en-US" sz="2800" dirty="0" smtClean="0"/>
              <a:t>Gives output in same manner as built-in function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Sub Procedures 		(no arguments)</a:t>
            </a:r>
          </a:p>
          <a:p>
            <a:pPr lvl="1"/>
            <a:r>
              <a:rPr lang="en-US" sz="2800" dirty="0" smtClean="0"/>
              <a:t>Subroutines have no arguments and must handle their own input/output</a:t>
            </a:r>
          </a:p>
        </p:txBody>
      </p:sp>
    </p:spTree>
    <p:extLst>
      <p:ext uri="{BB962C8B-B14F-4D97-AF65-F5344CB8AC3E}">
        <p14:creationId xmlns:p14="http://schemas.microsoft.com/office/powerpoint/2010/main" val="313919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Syntax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219200"/>
            <a:ext cx="8305800" cy="49371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VBA Function syntax</a:t>
            </a:r>
          </a:p>
          <a:p>
            <a:pPr marL="640080" lvl="2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MyFunctionName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(Argument1, Argument2,…)</a:t>
            </a:r>
          </a:p>
          <a:p>
            <a:pPr marL="640080" lvl="2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&lt;calculations&gt;</a:t>
            </a:r>
          </a:p>
          <a:p>
            <a:pPr marL="640080" lvl="2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MyFunctionName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&lt;final calculation&gt;</a:t>
            </a:r>
          </a:p>
          <a:p>
            <a:pPr marL="640080" lvl="2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Function</a:t>
            </a:r>
          </a:p>
          <a:p>
            <a:pPr marL="868680" lvl="1"/>
            <a:r>
              <a:rPr lang="en-US" sz="2200" dirty="0" smtClean="0"/>
              <a:t>Function name has same rules as variable names</a:t>
            </a:r>
          </a:p>
          <a:p>
            <a:pPr marL="868680" lvl="1"/>
            <a:r>
              <a:rPr lang="en-US" dirty="0" smtClean="0"/>
              <a:t>The argument in ( ) is like a place holder</a:t>
            </a:r>
          </a:p>
          <a:p>
            <a:pPr marL="1143000" lvl="2" eaLnBrk="1" hangingPunct="1"/>
            <a:r>
              <a:rPr lang="en-US" sz="2000" dirty="0" smtClean="0"/>
              <a:t>Values assigned in order, variable names have no relationship to named cells in Excel!</a:t>
            </a:r>
          </a:p>
          <a:p>
            <a:pPr lvl="2"/>
            <a:r>
              <a:rPr lang="en-US" sz="2200" dirty="0" smtClean="0"/>
              <a:t>Assign the function name (</a:t>
            </a:r>
            <a:r>
              <a:rPr lang="en-US" sz="2200" u="sng" dirty="0" smtClean="0"/>
              <a:t>without</a:t>
            </a:r>
            <a:r>
              <a:rPr lang="en-US" sz="2200" dirty="0" smtClean="0"/>
              <a:t> the arguments) to be equal to the result of the formula you want to evaluate</a:t>
            </a:r>
          </a:p>
        </p:txBody>
      </p:sp>
    </p:spTree>
    <p:extLst>
      <p:ext uri="{BB962C8B-B14F-4D97-AF65-F5344CB8AC3E}">
        <p14:creationId xmlns:p14="http://schemas.microsoft.com/office/powerpoint/2010/main" val="28821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467600" cy="914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/>
              <a:t>Sub Procedure Syntax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5344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2800" smtClean="0"/>
              <a:t>VBA Sub Procedure Syntax</a:t>
            </a:r>
          </a:p>
          <a:p>
            <a:pPr lvl="2"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MySubName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()  </a:t>
            </a:r>
            <a:r>
              <a:rPr lang="en-US" sz="2000" b="1" i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Note: nothing in the parenthesis!</a:t>
            </a:r>
            <a:endParaRPr lang="en-US" sz="2000" b="1" smtClean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2000" b="1" i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i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&lt;Inputs&gt;</a:t>
            </a:r>
          </a:p>
          <a:p>
            <a:pPr lvl="2">
              <a:buNone/>
            </a:pPr>
            <a:r>
              <a:rPr lang="en-US" sz="2000" b="1" i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&lt;Calculations&gt;</a:t>
            </a:r>
          </a:p>
          <a:p>
            <a:pPr lvl="2">
              <a:buNone/>
            </a:pPr>
            <a:r>
              <a:rPr lang="en-US" sz="2000" b="1" i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&lt;Outputs&gt;</a:t>
            </a:r>
          </a:p>
          <a:p>
            <a:pPr lvl="2"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End Sub</a:t>
            </a:r>
          </a:p>
          <a:p>
            <a:pPr lvl="2"/>
            <a:r>
              <a:rPr lang="en-US" sz="2200" smtClean="0"/>
              <a:t>Sub procedure name has same rules as variable names</a:t>
            </a:r>
          </a:p>
          <a:p>
            <a:pPr lvl="2"/>
            <a:r>
              <a:rPr lang="en-US" sz="2200" smtClean="0"/>
              <a:t>NO arguments in a Sub procedure — for our purposes, parenthesis are just place-holders (like PI function in Excel)</a:t>
            </a:r>
          </a:p>
          <a:p>
            <a:pPr lvl="2"/>
            <a:r>
              <a:rPr lang="en-US" sz="2200" smtClean="0"/>
              <a:t>No built-in provision for input &amp; output!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86634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676400"/>
            <a:ext cx="8001000" cy="4572000"/>
          </a:xfrm>
        </p:spPr>
        <p:txBody>
          <a:bodyPr>
            <a:noAutofit/>
          </a:bodyPr>
          <a:lstStyle/>
          <a:p>
            <a:r>
              <a:rPr lang="en-US" sz="2800" dirty="0"/>
              <a:t>Variables in VBA:</a:t>
            </a:r>
          </a:p>
          <a:p>
            <a:pPr lvl="1"/>
            <a:r>
              <a:rPr lang="en-US" sz="2400" dirty="0"/>
              <a:t>A </a:t>
            </a:r>
            <a:r>
              <a:rPr lang="en-US" sz="2400" i="1" u="sng" dirty="0"/>
              <a:t>variable</a:t>
            </a:r>
            <a:r>
              <a:rPr lang="en-US" sz="2400" dirty="0"/>
              <a:t> is a named place-holder for a value, </a:t>
            </a:r>
            <a:endParaRPr lang="en-US" sz="2400" dirty="0" smtClean="0"/>
          </a:p>
          <a:p>
            <a:pPr lvl="2"/>
            <a:r>
              <a:rPr lang="en-US" sz="2200" dirty="0" smtClean="0"/>
              <a:t>like </a:t>
            </a:r>
            <a:r>
              <a:rPr lang="en-US" sz="2200" dirty="0"/>
              <a:t>a cell reference in a </a:t>
            </a:r>
            <a:r>
              <a:rPr lang="en-US" sz="2200" dirty="0" smtClean="0"/>
              <a:t>worksheet </a:t>
            </a:r>
          </a:p>
          <a:p>
            <a:pPr lvl="2"/>
            <a:r>
              <a:rPr lang="en-US" sz="2200" dirty="0" smtClean="0"/>
              <a:t>or a file folder with the variable name written on the outside</a:t>
            </a:r>
            <a:endParaRPr lang="en-US" sz="2200" dirty="0"/>
          </a:p>
          <a:p>
            <a:pPr lvl="1"/>
            <a:r>
              <a:rPr lang="en-US" sz="2400" dirty="0"/>
              <a:t>Variable names in VBA must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start </a:t>
            </a:r>
            <a:r>
              <a:rPr lang="en-US" sz="2400" dirty="0"/>
              <a:t>with a letter and can only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contain </a:t>
            </a:r>
            <a:r>
              <a:rPr lang="en-US" sz="2400" dirty="0"/>
              <a:t>letters, numbers, and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underscore </a:t>
            </a:r>
            <a:r>
              <a:rPr lang="en-US" sz="2400" dirty="0"/>
              <a:t>(_), </a:t>
            </a:r>
            <a:r>
              <a:rPr lang="en-US" sz="2400" dirty="0" smtClean="0"/>
              <a:t>and </a:t>
            </a:r>
            <a:r>
              <a:rPr lang="en-US" sz="2400" dirty="0"/>
              <a:t>are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case-sensitive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NO spaces or special characters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543800" y="4953000"/>
            <a:ext cx="159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Variable:</a:t>
            </a:r>
            <a:br>
              <a:rPr lang="en-US" dirty="0" smtClean="0"/>
            </a:br>
            <a:r>
              <a:rPr lang="en-US" dirty="0" smtClean="0"/>
              <a:t>(single-value)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096000" y="3581400"/>
            <a:ext cx="1523772" cy="1523772"/>
            <a:chOff x="5867400" y="4495800"/>
            <a:chExt cx="1523772" cy="1523772"/>
          </a:xfrm>
        </p:grpSpPr>
        <p:pic>
          <p:nvPicPr>
            <p:cNvPr id="5" name="Picture 3" descr="C:\Documents and Settings\waheme\Local Settings\Temporary Internet Files\Content.IE5\IRBUWPIB\MC900433853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4495800"/>
              <a:ext cx="1523772" cy="1523772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 rot="21150811">
              <a:off x="6594042" y="481226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H="1" flipV="1">
            <a:off x="7086601" y="4343400"/>
            <a:ext cx="457199" cy="6096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 Naming Rules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229600" cy="40386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Must begin with a letter</a:t>
            </a:r>
          </a:p>
          <a:p>
            <a:pPr eaLnBrk="1" hangingPunct="1"/>
            <a:r>
              <a:rPr lang="en-US" sz="2800" dirty="0" smtClean="0"/>
              <a:t>Must contain letters, numbers and underscore character only – no spaces</a:t>
            </a:r>
          </a:p>
          <a:p>
            <a:pPr eaLnBrk="1" hangingPunct="1"/>
            <a:r>
              <a:rPr lang="en-US" sz="2800" dirty="0" smtClean="0"/>
              <a:t>Can not exceed 40 characters in length</a:t>
            </a:r>
          </a:p>
          <a:p>
            <a:pPr eaLnBrk="1" hangingPunct="1"/>
            <a:r>
              <a:rPr lang="en-US" sz="2800" dirty="0" smtClean="0"/>
              <a:t>Must not be a “Reserved Word” – these are words used as part of the Excel programming language such as “Do”, “If”, or “Loop”, etc.</a:t>
            </a:r>
          </a:p>
        </p:txBody>
      </p:sp>
    </p:spTree>
    <p:extLst>
      <p:ext uri="{BB962C8B-B14F-4D97-AF65-F5344CB8AC3E}">
        <p14:creationId xmlns:p14="http://schemas.microsoft.com/office/powerpoint/2010/main" val="3450791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3346704" cy="639762"/>
          </a:xfrm>
        </p:spPr>
        <p:txBody>
          <a:bodyPr/>
          <a:lstStyle/>
          <a:p>
            <a:r>
              <a:rPr lang="en-US" sz="2800" dirty="0" smtClean="0"/>
              <a:t>Allowed Names</a:t>
            </a:r>
            <a:endParaRPr lang="en-US" sz="2800" dirty="0"/>
          </a:p>
        </p:txBody>
      </p:sp>
      <p:sp>
        <p:nvSpPr>
          <p:cNvPr id="12291" name="Content Placeholder 2"/>
          <p:cNvSpPr>
            <a:spLocks noGrp="1"/>
          </p:cNvSpPr>
          <p:nvPr>
            <p:ph sz="half" idx="2"/>
          </p:nvPr>
        </p:nvSpPr>
        <p:spPr>
          <a:xfrm>
            <a:off x="762000" y="2362200"/>
            <a:ext cx="3741151" cy="2743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 smtClean="0"/>
              <a:t>a</a:t>
            </a:r>
          </a:p>
          <a:p>
            <a:r>
              <a:rPr lang="en-US" sz="2800" dirty="0" smtClean="0"/>
              <a:t>x1x2</a:t>
            </a:r>
          </a:p>
          <a:p>
            <a:r>
              <a:rPr lang="en-US" sz="2800" dirty="0" smtClean="0"/>
              <a:t>X1_Aname_Anyname</a:t>
            </a:r>
          </a:p>
          <a:p>
            <a:r>
              <a:rPr lang="en-US" sz="2800" dirty="0" smtClean="0"/>
              <a:t>sum_of_numbers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/>
              <a:t>Not Allowed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645024" y="2360905"/>
            <a:ext cx="3736975" cy="2743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1x</a:t>
            </a:r>
            <a:endParaRPr lang="en-US" sz="2800" dirty="0"/>
          </a:p>
          <a:p>
            <a:r>
              <a:rPr lang="en-US" sz="2800" dirty="0"/>
              <a:t>x1&amp;x2</a:t>
            </a:r>
          </a:p>
          <a:p>
            <a:r>
              <a:rPr lang="en-US" sz="2800" dirty="0"/>
              <a:t>sum of numbers</a:t>
            </a:r>
          </a:p>
          <a:p>
            <a:r>
              <a:rPr lang="en-US" sz="2800" dirty="0"/>
              <a:t>Loop</a:t>
            </a:r>
          </a:p>
          <a:p>
            <a:endParaRPr lang="en-US" sz="2000" dirty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 Name Examples</a:t>
            </a:r>
          </a:p>
        </p:txBody>
      </p:sp>
    </p:spTree>
    <p:extLst>
      <p:ext uri="{BB962C8B-B14F-4D97-AF65-F5344CB8AC3E}">
        <p14:creationId xmlns:p14="http://schemas.microsoft.com/office/powerpoint/2010/main" val="269533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800" y="1447800"/>
            <a:ext cx="8001000" cy="457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400" u="sng" dirty="0" smtClean="0"/>
              <a:t>Numeric</a:t>
            </a:r>
            <a:r>
              <a:rPr lang="en-US" sz="2400" dirty="0" smtClean="0"/>
              <a:t>:  integers, floating point (single or double precision), currency</a:t>
            </a:r>
          </a:p>
          <a:p>
            <a:pPr eaLnBrk="1" hangingPunct="1"/>
            <a:r>
              <a:rPr lang="en-US" sz="2400" u="sng" dirty="0" smtClean="0"/>
              <a:t>Strings</a:t>
            </a:r>
            <a:r>
              <a:rPr lang="en-US" sz="2400" dirty="0" smtClean="0"/>
              <a:t>:  literal characters – fixed or variable length</a:t>
            </a:r>
          </a:p>
          <a:p>
            <a:pPr eaLnBrk="1" hangingPunct="1"/>
            <a:r>
              <a:rPr lang="en-US" sz="2400" u="sng" dirty="0" smtClean="0"/>
              <a:t>Boolean (Logical)</a:t>
            </a:r>
            <a:r>
              <a:rPr lang="en-US" sz="2400" dirty="0" smtClean="0"/>
              <a:t>:  only has values of “true” or “false”</a:t>
            </a:r>
          </a:p>
          <a:p>
            <a:pPr eaLnBrk="1" hangingPunct="1"/>
            <a:r>
              <a:rPr lang="en-US" sz="2400" u="sng" dirty="0" smtClean="0"/>
              <a:t>Variant</a:t>
            </a:r>
            <a:r>
              <a:rPr lang="en-US" sz="2400" dirty="0" smtClean="0"/>
              <a:t>:  default type unless we tell VBA otherwise – Can accommodate many different types and adjust “on the fly” as needed</a:t>
            </a:r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2166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VBA Programming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Week 4, Day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15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 Data Type Declaration	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447800"/>
            <a:ext cx="82296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Implicit</a:t>
            </a:r>
          </a:p>
          <a:p>
            <a:pPr lvl="1" eaLnBrk="1" hangingPunct="1"/>
            <a:r>
              <a:rPr lang="en-US" sz="2400" dirty="0" smtClean="0"/>
              <a:t>Let VBA decide which type – assigns </a:t>
            </a:r>
            <a:r>
              <a:rPr lang="en-US" sz="2400" b="1" dirty="0" smtClean="0"/>
              <a:t>Variant</a:t>
            </a:r>
            <a:r>
              <a:rPr lang="en-US" sz="2400" dirty="0" smtClean="0"/>
              <a:t> to all and adjusts based upon assignment of value</a:t>
            </a:r>
          </a:p>
          <a:p>
            <a:pPr lvl="1" eaLnBrk="1" hangingPunct="1"/>
            <a:r>
              <a:rPr lang="en-US" sz="2400" dirty="0" smtClean="0"/>
              <a:t>This is the default unless you tell it to do something else</a:t>
            </a:r>
          </a:p>
          <a:p>
            <a:pPr eaLnBrk="1" hangingPunct="1"/>
            <a:r>
              <a:rPr lang="en-US" sz="2400" dirty="0" smtClean="0"/>
              <a:t>Explicit</a:t>
            </a:r>
          </a:p>
          <a:p>
            <a:pPr lvl="1" eaLnBrk="1" hangingPunct="1"/>
            <a:r>
              <a:rPr lang="en-US" sz="2400" dirty="0" smtClean="0"/>
              <a:t>We specify the data type for all variables</a:t>
            </a:r>
          </a:p>
          <a:p>
            <a:pPr lvl="1" eaLnBrk="1" hangingPunct="1"/>
            <a:r>
              <a:rPr lang="en-US" sz="2400" dirty="0" smtClean="0"/>
              <a:t>Use the “Dim” statement to do so</a:t>
            </a:r>
          </a:p>
          <a:p>
            <a:pPr lvl="1" eaLnBrk="1" hangingPunct="1"/>
            <a:r>
              <a:rPr lang="en-US" sz="2400" dirty="0" smtClean="0"/>
              <a:t>We will use explicit variable-naming beginning next week</a:t>
            </a:r>
          </a:p>
        </p:txBody>
      </p:sp>
    </p:spTree>
    <p:extLst>
      <p:ext uri="{BB962C8B-B14F-4D97-AF65-F5344CB8AC3E}">
        <p14:creationId xmlns:p14="http://schemas.microsoft.com/office/powerpoint/2010/main" val="30479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Data Types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 smtClean="0"/>
              <a:t>In VBA Help, look up “Data Type Summary”</a:t>
            </a:r>
          </a:p>
          <a:p>
            <a:r>
              <a:rPr lang="en-US" sz="2800" dirty="0" smtClean="0"/>
              <a:t>This will list all of the different types and how much memory each type takes. </a:t>
            </a:r>
          </a:p>
          <a:p>
            <a:r>
              <a:rPr lang="en-US" sz="2800" dirty="0" smtClean="0"/>
              <a:t>Choose the type that best fits your input or desired output</a:t>
            </a:r>
          </a:p>
        </p:txBody>
      </p:sp>
    </p:spTree>
    <p:extLst>
      <p:ext uri="{BB962C8B-B14F-4D97-AF65-F5344CB8AC3E}">
        <p14:creationId xmlns:p14="http://schemas.microsoft.com/office/powerpoint/2010/main" val="672597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Help on Data Types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95400"/>
            <a:ext cx="7772400" cy="52895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See Table 2-2 on page 19 of text</a:t>
            </a:r>
          </a:p>
          <a:p>
            <a:pPr eaLnBrk="1" hangingPunct="1"/>
            <a:endParaRPr lang="en-US" dirty="0" smtClean="0">
              <a:latin typeface="Times New Roman" pitchFamily="18" charset="0"/>
            </a:endParaRPr>
          </a:p>
          <a:p>
            <a:pPr eaLnBrk="1" hangingPunct="1"/>
            <a:endParaRPr lang="en-US" dirty="0" smtClean="0">
              <a:latin typeface="Times New Roman" pitchFamily="18" charset="0"/>
            </a:endParaRPr>
          </a:p>
          <a:p>
            <a:pPr eaLnBrk="1" hangingPunct="1"/>
            <a:endParaRPr lang="en-US" dirty="0" smtClean="0"/>
          </a:p>
        </p:txBody>
      </p:sp>
      <p:pic>
        <p:nvPicPr>
          <p:cNvPr id="19460" name="Picture 3" descr="tabl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780" y="1752600"/>
            <a:ext cx="721088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14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syntax in VBA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371600"/>
            <a:ext cx="7772400" cy="4495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VBA uses the same symbols and follows the same order of operations as Excel: 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functions, 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exponents (^), 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multiplication/division (*, /), 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addition/subtraction (+, -), </a:t>
            </a:r>
            <a:endParaRPr lang="en-US" sz="2600" dirty="0"/>
          </a:p>
          <a:p>
            <a:pPr lvl="1">
              <a:spcBef>
                <a:spcPts val="0"/>
              </a:spcBef>
            </a:pPr>
            <a:r>
              <a:rPr lang="en-US" sz="2600" dirty="0" smtClean="0"/>
              <a:t>from inner-most to outer-most level of parenthesis</a:t>
            </a:r>
          </a:p>
          <a:p>
            <a:r>
              <a:rPr lang="en-US" sz="2800" dirty="0" smtClean="0"/>
              <a:t>Math functions in VBA follow the same syntax as Excel:</a:t>
            </a:r>
          </a:p>
          <a:p>
            <a:pPr lvl="1"/>
            <a:r>
              <a:rPr lang="en-US" sz="2600" dirty="0" err="1" smtClean="0"/>
              <a:t>functionname</a:t>
            </a:r>
            <a:r>
              <a:rPr lang="en-US" sz="2600" dirty="0" smtClean="0"/>
              <a:t>(argument)</a:t>
            </a:r>
          </a:p>
        </p:txBody>
      </p:sp>
    </p:spTree>
    <p:extLst>
      <p:ext uri="{BB962C8B-B14F-4D97-AF65-F5344CB8AC3E}">
        <p14:creationId xmlns:p14="http://schemas.microsoft.com/office/powerpoint/2010/main" val="22149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syntax in VBA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676400"/>
            <a:ext cx="8077200" cy="4267200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 smtClean="0"/>
              <a:t>The ‘equals sign’ (=) in VBA can be used in two ways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To </a:t>
            </a:r>
            <a:r>
              <a:rPr lang="en-US" sz="2600" b="1" i="1" u="sng" dirty="0" smtClean="0"/>
              <a:t>assign</a:t>
            </a:r>
            <a:r>
              <a:rPr lang="en-US" sz="2600" dirty="0" smtClean="0"/>
              <a:t> the result of a formula to a variable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As a </a:t>
            </a:r>
            <a:r>
              <a:rPr lang="en-US" sz="2600" b="1" i="1" u="sng" dirty="0" smtClean="0"/>
              <a:t>test</a:t>
            </a:r>
            <a:r>
              <a:rPr lang="en-US" sz="2600" dirty="0" smtClean="0"/>
              <a:t> to see if two variables have the same value (used later)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Example of assignment:</a:t>
            </a:r>
            <a:br>
              <a:rPr lang="en-US" sz="2600" dirty="0" smtClean="0"/>
            </a:br>
            <a:r>
              <a:rPr lang="en-US" sz="2600" dirty="0" smtClean="0"/>
              <a:t>	y = x * sin(x)</a:t>
            </a:r>
            <a:br>
              <a:rPr lang="en-US" sz="2600" dirty="0" smtClean="0"/>
            </a:br>
            <a:r>
              <a:rPr lang="en-US" sz="2600" dirty="0" smtClean="0"/>
              <a:t>Read this line of code as: </a:t>
            </a:r>
            <a:r>
              <a:rPr lang="en-US" sz="2600" i="1" dirty="0" smtClean="0"/>
              <a:t>“Set the value of the variable named ‘y’ to be equal to the result of the value of the variable named ‘x’ times the sine of the value of ‘x’.”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9643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44" b="64148"/>
          <a:stretch/>
        </p:blipFill>
        <p:spPr bwMode="auto">
          <a:xfrm>
            <a:off x="762000" y="2189747"/>
            <a:ext cx="6721642" cy="344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In-Class Exercise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Open a new MACRO-ENABLED workbook</a:t>
            </a:r>
          </a:p>
          <a:p>
            <a:r>
              <a:rPr lang="en-US" dirty="0" smtClean="0"/>
              <a:t>Create a function to calculate the value of  x </a:t>
            </a:r>
            <a:r>
              <a:rPr lang="en-US" dirty="0" smtClean="0">
                <a:sym typeface="Symbol"/>
              </a:rPr>
              <a:t> </a:t>
            </a:r>
            <a:r>
              <a:rPr lang="en-US" dirty="0" smtClean="0"/>
              <a:t>sin x</a:t>
            </a:r>
            <a:endParaRPr lang="en-US" dirty="0"/>
          </a:p>
        </p:txBody>
      </p:sp>
      <p:sp>
        <p:nvSpPr>
          <p:cNvPr id="2" name="Rectangle 5"/>
          <p:cNvSpPr/>
          <p:nvPr/>
        </p:nvSpPr>
        <p:spPr bwMode="auto">
          <a:xfrm>
            <a:off x="5105400" y="4191000"/>
            <a:ext cx="306648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This is the </a:t>
            </a:r>
            <a:r>
              <a:rPr lang="en-US" sz="1600" i="1" dirty="0">
                <a:solidFill>
                  <a:schemeClr val="tx1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name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of the function</a:t>
            </a:r>
          </a:p>
        </p:txBody>
      </p:sp>
      <p:cxnSp>
        <p:nvCxnSpPr>
          <p:cNvPr id="16397" name="Straight Arrow Connector 8"/>
          <p:cNvCxnSpPr>
            <a:cxnSpLocks noChangeShapeType="1"/>
          </p:cNvCxnSpPr>
          <p:nvPr/>
        </p:nvCxnSpPr>
        <p:spPr bwMode="auto">
          <a:xfrm rot="10800000">
            <a:off x="5029200" y="3429000"/>
            <a:ext cx="1295400" cy="7620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4" name="Straight Arrow Connector 10"/>
          <p:cNvCxnSpPr>
            <a:cxnSpLocks noChangeShapeType="1"/>
          </p:cNvCxnSpPr>
          <p:nvPr/>
        </p:nvCxnSpPr>
        <p:spPr bwMode="auto">
          <a:xfrm rot="10800000">
            <a:off x="5439641" y="3415777"/>
            <a:ext cx="2209800" cy="3048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6095279" y="3580877"/>
            <a:ext cx="2839432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This is the function</a:t>
            </a:r>
            <a:r>
              <a:rPr lang="en-US" sz="1600" i="1" dirty="0">
                <a:solidFill>
                  <a:schemeClr val="tx1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argument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4895850"/>
            <a:ext cx="4178323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Function name </a:t>
            </a:r>
            <a:r>
              <a:rPr lang="en-US" sz="1600" i="1" dirty="0">
                <a:solidFill>
                  <a:schemeClr val="tx1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assigned to result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of formula</a:t>
            </a:r>
          </a:p>
        </p:txBody>
      </p:sp>
      <p:cxnSp>
        <p:nvCxnSpPr>
          <p:cNvPr id="16393" name="Straight Arrow Connector 8"/>
          <p:cNvCxnSpPr>
            <a:cxnSpLocks noChangeShapeType="1"/>
            <a:stCxn id="6" idx="0"/>
          </p:cNvCxnSpPr>
          <p:nvPr/>
        </p:nvCxnSpPr>
        <p:spPr bwMode="auto">
          <a:xfrm flipH="1" flipV="1">
            <a:off x="4052889" y="3581400"/>
            <a:ext cx="1312873" cy="131445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501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 the function into worksheet…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676400"/>
            <a:ext cx="8001000" cy="4191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a cell, type    </a:t>
            </a:r>
          </a:p>
          <a:p>
            <a:pPr lvl="1"/>
            <a:r>
              <a:rPr lang="en-US" sz="2400" dirty="0" smtClean="0"/>
              <a:t>=</a:t>
            </a:r>
            <a:r>
              <a:rPr lang="en-US" sz="2400" dirty="0" err="1" smtClean="0"/>
              <a:t>xsinx</a:t>
            </a:r>
            <a:r>
              <a:rPr lang="en-US" sz="2400" dirty="0" smtClean="0"/>
              <a:t>(A1) </a:t>
            </a:r>
            <a:r>
              <a:rPr lang="en-US" dirty="0" smtClean="0"/>
              <a:t> </a:t>
            </a:r>
            <a:r>
              <a:rPr lang="en-US" i="1" dirty="0" smtClean="0"/>
              <a:t>(or whatever your cell ref. is)</a:t>
            </a:r>
            <a:endParaRPr lang="en-US" sz="2400" dirty="0" smtClean="0"/>
          </a:p>
          <a:p>
            <a:pPr lvl="1"/>
            <a:r>
              <a:rPr lang="en-US" sz="2400" dirty="0" smtClean="0"/>
              <a:t>Or, Formulas </a:t>
            </a:r>
            <a:r>
              <a:rPr lang="en-US" sz="2400" dirty="0" smtClean="0">
                <a:sym typeface="Wingdings" pitchFamily="2" charset="2"/>
              </a:rPr>
              <a:t> Insert Function  User Defined</a:t>
            </a:r>
            <a:endParaRPr lang="en-US" sz="2400" dirty="0" smtClean="0"/>
          </a:p>
          <a:p>
            <a:r>
              <a:rPr lang="en-US" sz="2400" dirty="0" smtClean="0"/>
              <a:t>This function can be dragged down/across just like any formula or built-in function</a:t>
            </a:r>
          </a:p>
          <a:p>
            <a:pPr lvl="1"/>
            <a:r>
              <a:rPr lang="en-US" sz="2400" dirty="0" smtClean="0"/>
              <a:t>As it is dragged, the cell reference inside of ( ) will increment the row or column the same as any other function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5167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#2</a:t>
            </a:r>
          </a:p>
        </p:txBody>
      </p:sp>
      <p:sp>
        <p:nvSpPr>
          <p:cNvPr id="20483" name="Content Placeholder 5"/>
          <p:cNvSpPr>
            <a:spLocks noGrp="1"/>
          </p:cNvSpPr>
          <p:nvPr>
            <p:ph sz="quarter" idx="13"/>
          </p:nvPr>
        </p:nvSpPr>
        <p:spPr>
          <a:xfrm>
            <a:off x="771213" y="1371600"/>
            <a:ext cx="76962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 smtClean="0"/>
              <a:t>Write a VBA function to evaluate fun_2(</a:t>
            </a:r>
            <a:r>
              <a:rPr lang="en-US" sz="2400" dirty="0" err="1" smtClean="0"/>
              <a:t>x,y</a:t>
            </a:r>
            <a:r>
              <a:rPr lang="en-US" sz="2400" dirty="0" smtClean="0"/>
              <a:t>) for values of x and y ranging from 0 to 1 with increments of 0.1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Verify your solution with Excel functions</a:t>
            </a:r>
          </a:p>
          <a:p>
            <a:endParaRPr lang="en-US" sz="2400" dirty="0" smtClean="0"/>
          </a:p>
          <a:p>
            <a:r>
              <a:rPr lang="en-US" sz="2000" i="1" dirty="0" smtClean="0"/>
              <a:t>Hint: Don’t try to write the entire formula in one line of code. Create &amp; use some “temporary” variables inside your function to simplify your code.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33600" y="2590800"/>
                <a:ext cx="4971426" cy="1202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𝑓𝑢𝑛</m:t>
                      </m:r>
                      <m:r>
                        <a:rPr lang="en-US" sz="2400" b="0" i="1" smtClean="0">
                          <a:latin typeface="Cambria Math"/>
                        </a:rPr>
                        <m:t>_2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0.04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	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where </a:t>
                </a:r>
                <a:r>
                  <a:rPr lang="en-US" sz="2400" i="1" dirty="0" smtClean="0">
                    <a:latin typeface="Cambria Math" pitchFamily="18" charset="0"/>
                    <a:ea typeface="Cambria Math" pitchFamily="18" charset="0"/>
                  </a:rPr>
                  <a:t>B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 = 0.5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590800"/>
                <a:ext cx="4971426" cy="1202830"/>
              </a:xfrm>
              <a:prstGeom prst="rect">
                <a:avLst/>
              </a:prstGeom>
              <a:blipFill rotWithShape="1">
                <a:blip r:embed="rId2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64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086600" cy="6286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Computer Programming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600200"/>
            <a:ext cx="8229600" cy="4251325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sequence of instructions to be performed by a computer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What is typed is called “code”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Computers are very useful, BUT</a:t>
            </a:r>
          </a:p>
          <a:p>
            <a:pPr lvl="1" eaLnBrk="1" hangingPunct="1"/>
            <a:r>
              <a:rPr lang="en-US" sz="2400" dirty="0" smtClean="0"/>
              <a:t>Must be told exactly what to do</a:t>
            </a:r>
          </a:p>
          <a:p>
            <a:pPr lvl="1" eaLnBrk="1" hangingPunct="1"/>
            <a:r>
              <a:rPr lang="en-US" sz="2400" dirty="0" smtClean="0"/>
              <a:t>Order of instructions is important</a:t>
            </a:r>
          </a:p>
          <a:p>
            <a:pPr lvl="1" eaLnBrk="1" hangingPunct="1"/>
            <a:r>
              <a:rPr lang="en-US" sz="2400" dirty="0" smtClean="0"/>
              <a:t>Instructions must be in correct syntax</a:t>
            </a:r>
          </a:p>
          <a:p>
            <a:pPr lvl="1" eaLnBrk="1" hangingPunct="1">
              <a:buNone/>
            </a:pPr>
            <a:r>
              <a:rPr lang="en-US" sz="2400" i="1" dirty="0" smtClean="0">
                <a:solidFill>
                  <a:schemeClr val="accent5"/>
                </a:solidFill>
              </a:rPr>
              <a:t>“Computers are dumb; they do </a:t>
            </a:r>
            <a:r>
              <a:rPr lang="en-US" sz="2400" i="1" u="sng" dirty="0" smtClean="0">
                <a:solidFill>
                  <a:schemeClr val="accent5"/>
                </a:solidFill>
              </a:rPr>
              <a:t>exactly</a:t>
            </a:r>
            <a:r>
              <a:rPr lang="en-US" sz="2400" i="1" dirty="0" smtClean="0">
                <a:solidFill>
                  <a:schemeClr val="accent5"/>
                </a:solidFill>
              </a:rPr>
              <a:t> what you </a:t>
            </a:r>
            <a:r>
              <a:rPr lang="en-US" sz="2400" i="1" u="sng" dirty="0" smtClean="0">
                <a:solidFill>
                  <a:schemeClr val="accent5"/>
                </a:solidFill>
              </a:rPr>
              <a:t>told</a:t>
            </a:r>
            <a:r>
              <a:rPr lang="en-US" sz="2400" i="1" dirty="0" smtClean="0">
                <a:solidFill>
                  <a:schemeClr val="accent5"/>
                </a:solidFill>
              </a:rPr>
              <a:t> them to do, </a:t>
            </a:r>
            <a:r>
              <a:rPr lang="en-US" sz="2400" i="1" u="sng" dirty="0" smtClean="0">
                <a:solidFill>
                  <a:schemeClr val="accent5"/>
                </a:solidFill>
              </a:rPr>
              <a:t>not</a:t>
            </a:r>
            <a:r>
              <a:rPr lang="en-US" sz="2400" i="1" dirty="0" smtClean="0">
                <a:solidFill>
                  <a:schemeClr val="accent5"/>
                </a:solidFill>
              </a:rPr>
              <a:t> what you </a:t>
            </a:r>
            <a:r>
              <a:rPr lang="en-US" sz="2400" i="1" u="sng" dirty="0" smtClean="0">
                <a:solidFill>
                  <a:schemeClr val="accent5"/>
                </a:solidFill>
              </a:rPr>
              <a:t>wanted</a:t>
            </a:r>
            <a:r>
              <a:rPr lang="en-US" sz="2400" i="1" dirty="0" smtClean="0">
                <a:solidFill>
                  <a:schemeClr val="accent5"/>
                </a:solidFill>
              </a:rPr>
              <a:t> them to do.”</a:t>
            </a:r>
          </a:p>
        </p:txBody>
      </p:sp>
    </p:spTree>
    <p:extLst>
      <p:ext uri="{BB962C8B-B14F-4D97-AF65-F5344CB8AC3E}">
        <p14:creationId xmlns:p14="http://schemas.microsoft.com/office/powerpoint/2010/main" val="5198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086600" cy="6286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Programming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382000" cy="41751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Steps to develop program code:</a:t>
            </a:r>
          </a:p>
          <a:p>
            <a:pPr lvl="1" eaLnBrk="1" hangingPunct="1"/>
            <a:r>
              <a:rPr lang="en-US" sz="2800" dirty="0" smtClean="0"/>
              <a:t>Define task to be done</a:t>
            </a:r>
          </a:p>
          <a:p>
            <a:pPr lvl="1" eaLnBrk="1" hangingPunct="1"/>
            <a:r>
              <a:rPr lang="en-US" sz="2800" dirty="0" smtClean="0"/>
              <a:t>Develop algorithm </a:t>
            </a:r>
            <a:r>
              <a:rPr lang="en-US" sz="2800" i="1" dirty="0" smtClean="0">
                <a:solidFill>
                  <a:schemeClr val="accent6"/>
                </a:solidFill>
              </a:rPr>
              <a:t>(This step is important and often skipped/overlooked!)</a:t>
            </a:r>
          </a:p>
          <a:p>
            <a:pPr lvl="1" eaLnBrk="1" hangingPunct="1"/>
            <a:r>
              <a:rPr lang="en-US" sz="2800" dirty="0" smtClean="0"/>
              <a:t>Code the algorithm</a:t>
            </a:r>
          </a:p>
          <a:p>
            <a:pPr lvl="1" eaLnBrk="1" hangingPunct="1"/>
            <a:r>
              <a:rPr lang="en-US" sz="2800" dirty="0" smtClean="0"/>
              <a:t>Check/</a:t>
            </a:r>
            <a:r>
              <a:rPr lang="en-US" sz="2800" b="1" dirty="0" smtClean="0"/>
              <a:t>Debug </a:t>
            </a:r>
            <a:r>
              <a:rPr lang="en-US" sz="2800" i="1" dirty="0" smtClean="0">
                <a:solidFill>
                  <a:schemeClr val="accent5"/>
                </a:solidFill>
              </a:rPr>
              <a:t>(Debug is often the hardest part)</a:t>
            </a:r>
            <a:endParaRPr lang="en-US" sz="2800" dirty="0" smtClean="0">
              <a:solidFill>
                <a:schemeClr val="accent5"/>
              </a:solidFill>
            </a:endParaRPr>
          </a:p>
          <a:p>
            <a:pPr lvl="1" eaLnBrk="1" hangingPunct="1"/>
            <a:r>
              <a:rPr lang="en-US" sz="2800" dirty="0" smtClean="0"/>
              <a:t>Refine/Finalize</a:t>
            </a:r>
          </a:p>
        </p:txBody>
      </p:sp>
    </p:spTree>
    <p:extLst>
      <p:ext uri="{BB962C8B-B14F-4D97-AF65-F5344CB8AC3E}">
        <p14:creationId xmlns:p14="http://schemas.microsoft.com/office/powerpoint/2010/main" val="30917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Programming concepts…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676400"/>
            <a:ext cx="8001000" cy="4572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Programs / Macros in VBA:</a:t>
            </a:r>
          </a:p>
          <a:p>
            <a:pPr lvl="1" eaLnBrk="1" hangingPunct="1"/>
            <a:r>
              <a:rPr lang="en-US" sz="2400" dirty="0" smtClean="0"/>
              <a:t>“Macro” is an older name for a sequence of recorded keystrokes, from before Excel contained a fully-functional programming environment</a:t>
            </a:r>
          </a:p>
          <a:p>
            <a:pPr lvl="1" eaLnBrk="1" hangingPunct="1"/>
            <a:r>
              <a:rPr lang="en-US" sz="2400" dirty="0" smtClean="0"/>
              <a:t>A program is just a list of directions for the computer to follow</a:t>
            </a:r>
          </a:p>
          <a:p>
            <a:pPr lvl="1" eaLnBrk="1" hangingPunct="1"/>
            <a:r>
              <a:rPr lang="en-US" sz="2400" dirty="0" smtClean="0"/>
              <a:t>Instructions must be written in a precise manner </a:t>
            </a:r>
            <a:r>
              <a:rPr lang="en-US" sz="2400" dirty="0"/>
              <a:t>—</a:t>
            </a:r>
            <a:r>
              <a:rPr lang="en-US" sz="2400" dirty="0" smtClean="0"/>
              <a:t> called “</a:t>
            </a:r>
            <a:r>
              <a:rPr lang="en-US" sz="2400" i="1" u="sng" dirty="0" smtClean="0"/>
              <a:t>syntax</a:t>
            </a:r>
            <a:r>
              <a:rPr lang="en-US" sz="2400" i="1" dirty="0" smtClean="0"/>
              <a:t>”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397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 smtClean="0"/>
              <a:t>First make sure “Macros” are enabled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676400"/>
            <a:ext cx="78486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MS Office locks out custom programming by default – without warning you about it!</a:t>
            </a:r>
          </a:p>
          <a:p>
            <a:pPr eaLnBrk="1" hangingPunct="1"/>
            <a:r>
              <a:rPr lang="en-US" sz="2800" dirty="0" smtClean="0"/>
              <a:t>Go to File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800" dirty="0" smtClean="0">
                <a:sym typeface="Wingdings" pitchFamily="2" charset="2"/>
              </a:rPr>
              <a:t> Options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800" dirty="0" smtClean="0">
                <a:sym typeface="Wingdings" pitchFamily="2" charset="2"/>
              </a:rPr>
              <a:t> Trust Center 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  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800" dirty="0" smtClean="0">
                <a:sym typeface="Wingdings" pitchFamily="2" charset="2"/>
              </a:rPr>
              <a:t> Trust Center Settings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800" dirty="0" smtClean="0">
                <a:sym typeface="Wingdings" pitchFamily="2" charset="2"/>
              </a:rPr>
              <a:t> Macro Settings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Check either “Disable all macros with notification” (will ask you whether to allow them each time you open a file with macros) or check “Enable all macros”</a:t>
            </a:r>
          </a:p>
        </p:txBody>
      </p:sp>
    </p:spTree>
    <p:extLst>
      <p:ext uri="{BB962C8B-B14F-4D97-AF65-F5344CB8AC3E}">
        <p14:creationId xmlns:p14="http://schemas.microsoft.com/office/powerpoint/2010/main" val="108256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619999" cy="1143000"/>
          </a:xfrm>
        </p:spPr>
        <p:txBody>
          <a:bodyPr/>
          <a:lstStyle/>
          <a:p>
            <a:r>
              <a:rPr lang="en-US" sz="4000" dirty="0" smtClean="0"/>
              <a:t>Enable the “Developer” tab and Go to the VBA Editor (VBE)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If the Developer tab is not visible,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Go to File  Options  Customize Ribbon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On the right-hand pane, check “Developer” under “Main Tabs” &amp; click “OK”</a:t>
            </a:r>
          </a:p>
          <a:p>
            <a:r>
              <a:rPr lang="en-US" dirty="0" smtClean="0"/>
              <a:t>Go to Developer </a:t>
            </a:r>
            <a:r>
              <a:rPr lang="en-US" dirty="0" smtClean="0">
                <a:sym typeface="Wingdings" pitchFamily="2" charset="2"/>
              </a:rPr>
              <a:t> Visual Basic (or press Alt + F11)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" t="5411" r="40991" b="72198"/>
          <a:stretch/>
        </p:blipFill>
        <p:spPr bwMode="auto">
          <a:xfrm>
            <a:off x="304800" y="3657600"/>
            <a:ext cx="874712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3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620000" cy="6286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The Visual Basic Editor (VBE)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676400"/>
            <a:ext cx="8229600" cy="44799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Developer </a:t>
            </a:r>
            <a:r>
              <a:rPr lang="en-US" sz="2800" dirty="0" smtClean="0">
                <a:latin typeface="Calibri"/>
              </a:rPr>
              <a:t>→</a:t>
            </a:r>
            <a:r>
              <a:rPr lang="en-US" sz="2800" dirty="0" smtClean="0"/>
              <a:t> Visual Basic Editor</a:t>
            </a:r>
          </a:p>
          <a:p>
            <a:pPr eaLnBrk="1" hangingPunct="1"/>
            <a:r>
              <a:rPr lang="en-US" sz="2800" dirty="0" err="1" smtClean="0"/>
              <a:t>Multipanel</a:t>
            </a:r>
            <a:r>
              <a:rPr lang="en-US" sz="2800" dirty="0" smtClean="0"/>
              <a:t> Environment</a:t>
            </a:r>
          </a:p>
          <a:p>
            <a:pPr lvl="1" eaLnBrk="1" hangingPunct="1"/>
            <a:r>
              <a:rPr lang="en-US" sz="2400" dirty="0" smtClean="0"/>
              <a:t>Development Area (Program Code, Form Layout)</a:t>
            </a:r>
          </a:p>
          <a:p>
            <a:pPr lvl="1" eaLnBrk="1" hangingPunct="1"/>
            <a:r>
              <a:rPr lang="en-US" sz="2400" dirty="0" smtClean="0"/>
              <a:t>Project Panel</a:t>
            </a:r>
          </a:p>
          <a:p>
            <a:pPr lvl="1" eaLnBrk="1" hangingPunct="1"/>
            <a:r>
              <a:rPr lang="en-US" sz="2400" dirty="0" smtClean="0"/>
              <a:t>Properties Panel</a:t>
            </a:r>
          </a:p>
          <a:p>
            <a:pPr eaLnBrk="1" hangingPunct="1"/>
            <a:r>
              <a:rPr lang="en-US" sz="2800" dirty="0" smtClean="0"/>
              <a:t>VBA Project</a:t>
            </a:r>
          </a:p>
          <a:p>
            <a:pPr lvl="1" eaLnBrk="1" hangingPunct="1"/>
            <a:r>
              <a:rPr lang="en-US" sz="2400" dirty="0" smtClean="0"/>
              <a:t>Workbook (shown as This workbook in project list)</a:t>
            </a:r>
          </a:p>
          <a:p>
            <a:pPr lvl="1" eaLnBrk="1" hangingPunct="1"/>
            <a:r>
              <a:rPr lang="en-US" sz="2400" dirty="0" smtClean="0"/>
              <a:t>Worksheets that comprise workbook</a:t>
            </a:r>
          </a:p>
          <a:p>
            <a:pPr lvl="1" eaLnBrk="1" hangingPunct="1"/>
            <a:r>
              <a:rPr lang="en-US" sz="2400" dirty="0" smtClean="0"/>
              <a:t>Modules that contain VBA code</a:t>
            </a:r>
          </a:p>
        </p:txBody>
      </p:sp>
    </p:spTree>
    <p:extLst>
      <p:ext uri="{BB962C8B-B14F-4D97-AF65-F5344CB8AC3E}">
        <p14:creationId xmlns:p14="http://schemas.microsoft.com/office/powerpoint/2010/main" val="264098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086600" cy="62865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400" dirty="0" smtClean="0"/>
              <a:t>Modules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81000" y="1524000"/>
            <a:ext cx="82296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Module:</a:t>
            </a:r>
          </a:p>
          <a:p>
            <a:pPr lvl="1" eaLnBrk="1" hangingPunct="1"/>
            <a:r>
              <a:rPr lang="en-US" sz="2400" dirty="0" smtClean="0"/>
              <a:t>Code sheets specific to your application</a:t>
            </a:r>
          </a:p>
          <a:p>
            <a:pPr lvl="1" eaLnBrk="1" hangingPunct="1"/>
            <a:r>
              <a:rPr lang="en-US" sz="2400" dirty="0" smtClean="0"/>
              <a:t>Generally accessible from any project source</a:t>
            </a:r>
          </a:p>
          <a:p>
            <a:pPr lvl="1" eaLnBrk="1" hangingPunct="1"/>
            <a:r>
              <a:rPr lang="en-US" sz="2400" dirty="0" smtClean="0"/>
              <a:t>VBA project normally uses at least one module to store functions and sub procedures</a:t>
            </a:r>
          </a:p>
          <a:p>
            <a:pPr lvl="1" eaLnBrk="1" hangingPunct="1"/>
            <a:r>
              <a:rPr lang="en-US" sz="2400" dirty="0" smtClean="0"/>
              <a:t>All VBA code for this class must be in a module! </a:t>
            </a:r>
            <a:br>
              <a:rPr lang="en-US" sz="2400" dirty="0" smtClean="0"/>
            </a:br>
            <a:r>
              <a:rPr lang="en-US" sz="2400" dirty="0" smtClean="0"/>
              <a:t>(a normal “Module”, </a:t>
            </a:r>
            <a:r>
              <a:rPr lang="en-US" sz="2400" i="1" dirty="0" smtClean="0"/>
              <a:t>not</a:t>
            </a:r>
            <a:r>
              <a:rPr lang="en-US" sz="2400" dirty="0" smtClean="0"/>
              <a:t> a “Class Module”)</a:t>
            </a:r>
          </a:p>
        </p:txBody>
      </p:sp>
    </p:spTree>
    <p:extLst>
      <p:ext uri="{BB962C8B-B14F-4D97-AF65-F5344CB8AC3E}">
        <p14:creationId xmlns:p14="http://schemas.microsoft.com/office/powerpoint/2010/main" val="913766216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189</TotalTime>
  <Words>1226</Words>
  <Application>Microsoft Office PowerPoint</Application>
  <PresentationFormat>On-screen Show (4:3)</PresentationFormat>
  <Paragraphs>177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Slipstream</vt:lpstr>
      <vt:lpstr>Reminders</vt:lpstr>
      <vt:lpstr>Intro to VBA Programming</vt:lpstr>
      <vt:lpstr>Computer Programming</vt:lpstr>
      <vt:lpstr>Programming</vt:lpstr>
      <vt:lpstr>Programming concepts…</vt:lpstr>
      <vt:lpstr>First make sure “Macros” are enabled</vt:lpstr>
      <vt:lpstr>Enable the “Developer” tab and Go to the VBA Editor (VBE) </vt:lpstr>
      <vt:lpstr>The Visual Basic Editor (VBE)</vt:lpstr>
      <vt:lpstr>Modules</vt:lpstr>
      <vt:lpstr>Insert a “Module” for programing…</vt:lpstr>
      <vt:lpstr>The VBA Environment</vt:lpstr>
      <vt:lpstr>Function vs. Sub Procedure</vt:lpstr>
      <vt:lpstr>In other words…</vt:lpstr>
      <vt:lpstr>Function Syntax</vt:lpstr>
      <vt:lpstr>Sub Procedure Syntax</vt:lpstr>
      <vt:lpstr>Variables</vt:lpstr>
      <vt:lpstr>Variable Naming Rules</vt:lpstr>
      <vt:lpstr>Variable Name Examples</vt:lpstr>
      <vt:lpstr>Data Types</vt:lpstr>
      <vt:lpstr>Variable Data Type Declaration </vt:lpstr>
      <vt:lpstr>Help on Data Types</vt:lpstr>
      <vt:lpstr>Help on Data Types</vt:lpstr>
      <vt:lpstr>Math syntax in VBA</vt:lpstr>
      <vt:lpstr>Math syntax in VBA</vt:lpstr>
      <vt:lpstr>In-Class Exercise #1</vt:lpstr>
      <vt:lpstr>Insert the function into worksheet…</vt:lpstr>
      <vt:lpstr>In-class Exercise #2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Reminders</dc:title>
  <dc:creator>William Humphrey</dc:creator>
  <cp:lastModifiedBy>CLAIR CUNNINGHAM (RIT Student)</cp:lastModifiedBy>
  <cp:revision>21</cp:revision>
  <dcterms:created xsi:type="dcterms:W3CDTF">2011-09-26T15:19:47Z</dcterms:created>
  <dcterms:modified xsi:type="dcterms:W3CDTF">2012-04-03T16:40:33Z</dcterms:modified>
</cp:coreProperties>
</file>