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82" r:id="rId3"/>
    <p:sldId id="283" r:id="rId4"/>
    <p:sldId id="284" r:id="rId5"/>
    <p:sldId id="266" r:id="rId6"/>
    <p:sldId id="290" r:id="rId7"/>
    <p:sldId id="267" r:id="rId8"/>
    <p:sldId id="268" r:id="rId9"/>
    <p:sldId id="286" r:id="rId10"/>
    <p:sldId id="292" r:id="rId11"/>
    <p:sldId id="274" r:id="rId12"/>
    <p:sldId id="293" r:id="rId13"/>
    <p:sldId id="294" r:id="rId14"/>
    <p:sldId id="265" r:id="rId15"/>
    <p:sldId id="295" r:id="rId16"/>
    <p:sldId id="296" r:id="rId17"/>
    <p:sldId id="301" r:id="rId18"/>
    <p:sldId id="297" r:id="rId19"/>
    <p:sldId id="298" r:id="rId20"/>
    <p:sldId id="300" r:id="rId21"/>
    <p:sldId id="299" r:id="rId22"/>
    <p:sldId id="302" r:id="rId23"/>
    <p:sldId id="303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6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228600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905000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381000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3289" y="228600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7010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3289" y="228600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167639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67640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7640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2362200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167640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0905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3289" y="152400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4/3/2012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4, Day 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 Programming </a:t>
            </a:r>
            <a:r>
              <a:rPr lang="en-US" sz="3600" dirty="0" smtClean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981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syntax in VBA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80772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The ‘equals sign’ (=) in VBA can be used in two ways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To </a:t>
            </a:r>
            <a:r>
              <a:rPr lang="en-US" sz="2600" b="1" i="1" u="sng" dirty="0" smtClean="0"/>
              <a:t>assign</a:t>
            </a:r>
            <a:r>
              <a:rPr lang="en-US" sz="2600" dirty="0" smtClean="0"/>
              <a:t> the result of a formula to a variable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As a </a:t>
            </a:r>
            <a:r>
              <a:rPr lang="en-US" sz="2600" b="1" i="1" u="sng" dirty="0" smtClean="0"/>
              <a:t>test</a:t>
            </a:r>
            <a:r>
              <a:rPr lang="en-US" sz="2600" dirty="0" smtClean="0"/>
              <a:t> to see if two variables have the same value (used later)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Example of assignment:</a:t>
            </a:r>
            <a:br>
              <a:rPr lang="en-US" sz="2600" dirty="0" smtClean="0"/>
            </a:br>
            <a:r>
              <a:rPr lang="en-US" sz="2600" dirty="0" smtClean="0"/>
              <a:t>	y = x * sin(x)</a:t>
            </a:r>
            <a:br>
              <a:rPr lang="en-US" sz="2600" dirty="0" smtClean="0"/>
            </a:br>
            <a:r>
              <a:rPr lang="en-US" sz="2600" dirty="0" smtClean="0"/>
              <a:t>Read this line of code as: </a:t>
            </a:r>
            <a:r>
              <a:rPr lang="en-US" sz="2600" i="1" dirty="0" smtClean="0"/>
              <a:t>“Set the value of the variable named ‘y’ to be equal to the result of the value of the variable named ‘x’ times the sine of the value of ‘x’.”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643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#2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sz="quarter" idx="13"/>
          </p:nvPr>
        </p:nvSpPr>
        <p:spPr>
          <a:xfrm>
            <a:off x="771213" y="1371600"/>
            <a:ext cx="76962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/>
              <a:t>Write a VBA function to evaluate fun_2(</a:t>
            </a:r>
            <a:r>
              <a:rPr lang="en-US" sz="2400" dirty="0" err="1" smtClean="0"/>
              <a:t>x,y</a:t>
            </a:r>
            <a:r>
              <a:rPr lang="en-US" sz="2400" dirty="0" smtClean="0"/>
              <a:t>) for values of x and y ranging from 0 to 1 with increments of 0.1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Verify your solution with Excel functions</a:t>
            </a:r>
          </a:p>
          <a:p>
            <a:endParaRPr lang="en-US" sz="2400" dirty="0" smtClean="0"/>
          </a:p>
          <a:p>
            <a:r>
              <a:rPr lang="en-US" sz="2000" i="1" dirty="0" smtClean="0"/>
              <a:t>Hint: Don’t try to write the entire formula in one line of code. Create &amp; use some “temporary” variables inside your function to simplify your code.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33600" y="2590800"/>
                <a:ext cx="4971426" cy="1202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𝑓𝑢𝑛</m:t>
                      </m:r>
                      <m:r>
                        <a:rPr lang="en-US" sz="2400" b="0" i="1" smtClean="0">
                          <a:latin typeface="Cambria Math"/>
                        </a:rPr>
                        <m:t>_2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0.04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	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where </a:t>
                </a:r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= 0.5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90800"/>
                <a:ext cx="4971426" cy="1202830"/>
              </a:xfrm>
              <a:prstGeom prst="rect">
                <a:avLst/>
              </a:prstGeom>
              <a:blipFill rotWithShape="1">
                <a:blip r:embed="rId2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4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#3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8001000" cy="3733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Write a function for various values of x (in radians) ranging from 0 to 1, using built in Excel functions and also creating a user defined function in VBA 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Use values for the parameters of </a:t>
            </a:r>
            <a:r>
              <a:rPr lang="en-US" sz="2400" i="1" dirty="0" smtClean="0"/>
              <a:t>A</a:t>
            </a:r>
            <a:r>
              <a:rPr lang="en-US" sz="2400" dirty="0" smtClean="0"/>
              <a:t>=2 and </a:t>
            </a:r>
            <a:r>
              <a:rPr lang="en-US" sz="2400" i="1" dirty="0" smtClean="0"/>
              <a:t>k</a:t>
            </a:r>
            <a:r>
              <a:rPr lang="en-US" sz="2400" dirty="0" smtClean="0"/>
              <a:t>=0.5 </a:t>
            </a:r>
            <a:br>
              <a:rPr lang="en-US" sz="2400" dirty="0" smtClean="0"/>
            </a:br>
            <a:r>
              <a:rPr lang="en-US" sz="2400" dirty="0" smtClean="0"/>
              <a:t>	by using appropriate cell references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3048000"/>
                <a:ext cx="4476162" cy="582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𝑓𝑢𝑛</m:t>
                      </m:r>
                      <m:r>
                        <a:rPr lang="en-US" sz="2800" b="0" i="1" smtClean="0">
                          <a:latin typeface="Cambria Math"/>
                        </a:rPr>
                        <m:t>_3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048000"/>
                <a:ext cx="4476162" cy="582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5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4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67600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Sub Procedure Syntax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VBA Sub Procedure Syntax</a:t>
            </a:r>
          </a:p>
          <a:p>
            <a:pPr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MySubName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sz="2000" b="1" i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Note: nothing in the parenthesis!</a:t>
            </a:r>
            <a:endParaRPr lang="en-US" sz="2000" b="1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&lt;Inputs&gt;</a:t>
            </a:r>
          </a:p>
          <a:p>
            <a:pPr lvl="2">
              <a:buNone/>
            </a:pP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&lt;Calculations&gt;</a:t>
            </a:r>
          </a:p>
          <a:p>
            <a:pPr lvl="2">
              <a:buNone/>
            </a:pP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&lt;Outputs&gt;</a:t>
            </a:r>
          </a:p>
          <a:p>
            <a:pPr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 lvl="2"/>
            <a:r>
              <a:rPr lang="en-US" sz="2200" dirty="0" smtClean="0"/>
              <a:t>Sub procedure name has same rules as variable names</a:t>
            </a:r>
          </a:p>
          <a:p>
            <a:pPr lvl="2"/>
            <a:r>
              <a:rPr lang="en-US" sz="2200" dirty="0" smtClean="0"/>
              <a:t>NO arguments in a Sub procedure — for our purposes, parenthesis are just place-holders (like PI function in Excel)</a:t>
            </a:r>
          </a:p>
          <a:p>
            <a:pPr lvl="2"/>
            <a:r>
              <a:rPr lang="en-US" sz="2200" dirty="0" smtClean="0"/>
              <a:t>No built-in provision for input &amp; output!</a:t>
            </a:r>
          </a:p>
        </p:txBody>
      </p:sp>
    </p:spTree>
    <p:extLst>
      <p:ext uri="{BB962C8B-B14F-4D97-AF65-F5344CB8AC3E}">
        <p14:creationId xmlns:p14="http://schemas.microsoft.com/office/powerpoint/2010/main" val="86634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General steps to develop a program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Start with an algorithm</a:t>
            </a:r>
          </a:p>
          <a:p>
            <a:pPr lvl="1"/>
            <a:r>
              <a:rPr lang="en-US" b="1" i="1" dirty="0" smtClean="0">
                <a:solidFill>
                  <a:schemeClr val="accent5"/>
                </a:solidFill>
              </a:rPr>
              <a:t>i.e. Develop a logical sequence of steps that solves the problem</a:t>
            </a:r>
            <a:endParaRPr lang="en-US" dirty="0" smtClean="0">
              <a:solidFill>
                <a:schemeClr val="accent5"/>
              </a:solidFill>
            </a:endParaRPr>
          </a:p>
          <a:p>
            <a:pPr eaLnBrk="1" hangingPunct="1"/>
            <a:r>
              <a:rPr lang="en-US" sz="2400" dirty="0" smtClean="0"/>
              <a:t>Convert the Algorithm into a flowchart or Pseudo code</a:t>
            </a:r>
          </a:p>
          <a:p>
            <a:pPr lvl="1"/>
            <a:r>
              <a:rPr lang="en-US" b="1" i="1" dirty="0" smtClean="0">
                <a:solidFill>
                  <a:schemeClr val="accent5"/>
                </a:solidFill>
              </a:rPr>
              <a:t>i.e. Develop a schematic chart that shows the logic of the program / write the steps in a simple language  in a logical order</a:t>
            </a:r>
            <a:endParaRPr lang="en-US" sz="1400" dirty="0" smtClean="0">
              <a:solidFill>
                <a:schemeClr val="accent5"/>
              </a:solidFill>
            </a:endParaRPr>
          </a:p>
          <a:p>
            <a:pPr eaLnBrk="1" hangingPunct="1"/>
            <a:r>
              <a:rPr lang="en-US" sz="2400" dirty="0" smtClean="0"/>
              <a:t>Convert the pseudo code to code</a:t>
            </a:r>
          </a:p>
          <a:p>
            <a:pPr eaLnBrk="1" hangingPunct="1"/>
            <a:r>
              <a:rPr lang="en-US" sz="2400" dirty="0" smtClean="0"/>
              <a:t>Write comments as you write the code!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i="1" dirty="0" smtClean="0"/>
              <a:t>Not</a:t>
            </a:r>
            <a:r>
              <a:rPr lang="en-US" sz="2400" dirty="0" smtClean="0"/>
              <a:t> after you code)</a:t>
            </a:r>
          </a:p>
        </p:txBody>
      </p:sp>
    </p:spTree>
    <p:extLst>
      <p:ext uri="{BB962C8B-B14F-4D97-AF65-F5344CB8AC3E}">
        <p14:creationId xmlns:p14="http://schemas.microsoft.com/office/powerpoint/2010/main" val="9666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“Object-Oriented” Programming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524000"/>
            <a:ext cx="8382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Visual Basic is “object oriented”</a:t>
            </a:r>
          </a:p>
          <a:p>
            <a:pPr lvl="1"/>
            <a:r>
              <a:rPr lang="en-US" i="1" dirty="0" smtClean="0"/>
              <a:t>Items are referred to in a cascade from general to specific, separated by periods</a:t>
            </a:r>
          </a:p>
          <a:p>
            <a:pPr lvl="1"/>
            <a:r>
              <a:rPr lang="en-US" i="1" dirty="0" smtClean="0"/>
              <a:t>An analogy would be the description of a specific command/button in the tool ribbon</a:t>
            </a:r>
          </a:p>
          <a:p>
            <a:r>
              <a:rPr lang="en-US" i="1" dirty="0" smtClean="0"/>
              <a:t>The most general object in VBA for Excel is the Excel “Application”</a:t>
            </a:r>
          </a:p>
          <a:p>
            <a:pPr lvl="1"/>
            <a:r>
              <a:rPr lang="en-US" i="1" dirty="0" smtClean="0"/>
              <a:t>This is implicitly assumed and we don’t need to worry about it</a:t>
            </a:r>
          </a:p>
          <a:p>
            <a:r>
              <a:rPr lang="en-US" i="1" dirty="0" smtClean="0"/>
              <a:t>Other objects:</a:t>
            </a:r>
          </a:p>
          <a:p>
            <a:pPr lvl="1"/>
            <a:r>
              <a:rPr lang="en-US" i="1" dirty="0" smtClean="0"/>
              <a:t>Workbook, Worksheet, Cells, etc.</a:t>
            </a:r>
          </a:p>
        </p:txBody>
      </p:sp>
    </p:spTree>
    <p:extLst>
      <p:ext uri="{BB962C8B-B14F-4D97-AF65-F5344CB8AC3E}">
        <p14:creationId xmlns:p14="http://schemas.microsoft.com/office/powerpoint/2010/main" val="102782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68680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Don’t need to refer to the whole structure from the Excel application on down</a:t>
            </a:r>
          </a:p>
          <a:p>
            <a:pPr marL="574675" lvl="2" indent="0">
              <a:buNone/>
            </a:pPr>
            <a:r>
              <a:rPr lang="en-US" sz="2000" i="1" dirty="0" smtClean="0"/>
              <a:t>Example: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Range(“A1”).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Font.Name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=“Arial”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i="1" dirty="0" smtClean="0"/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Application.Workbook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(“Book1”).Worksheet(“Sheet1”)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.Range</a:t>
            </a:r>
            <a:r>
              <a:rPr lang="en-US" sz="2000" i="1" dirty="0" smtClean="0"/>
              <a:t>… is assumed if Sheet1 in Book1 is “active”.)</a:t>
            </a:r>
          </a:p>
          <a:p>
            <a:r>
              <a:rPr lang="en-US" sz="2400" dirty="0" smtClean="0"/>
              <a:t>Referring to the currently selected cell on the currently selected worksheet</a:t>
            </a:r>
          </a:p>
          <a:p>
            <a:pPr marL="574675" lvl="2" indent="0">
              <a:buNone/>
            </a:pPr>
            <a:r>
              <a:rPr lang="en-US" sz="2000" i="1" dirty="0" smtClean="0"/>
              <a:t>Example: If cell B7 is currently selected,</a:t>
            </a:r>
            <a:br>
              <a:rPr lang="en-US" sz="2000" i="1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Range(“B7”) </a:t>
            </a:r>
            <a:r>
              <a:rPr lang="en-US" sz="2000" i="1" dirty="0" smtClean="0">
                <a:cs typeface="Courier New" pitchFamily="49" charset="0"/>
              </a:rPr>
              <a:t>and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ActiveCell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cs typeface="Courier New" pitchFamily="49" charset="0"/>
              </a:rPr>
              <a:t>mean the same thing, (the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Application.Workbook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(“Book1”).Worksheet(“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Sheet1”)...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part is assumed again)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095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Input Syntax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295400"/>
            <a:ext cx="7620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From an excel cell: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Range(“A3”).Select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a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ActiveCell.Value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dirty="0" smtClean="0"/>
              <a:t>From an Input box: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 = Val(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(”What is b?”))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i="1" dirty="0">
                <a:cs typeface="Courier New" pitchFamily="49" charset="0"/>
              </a:rPr>
              <a:t> </a:t>
            </a:r>
            <a:r>
              <a:rPr lang="en-US" sz="2400" i="1" dirty="0" smtClean="0">
                <a:cs typeface="Courier New" pitchFamily="49" charset="0"/>
              </a:rPr>
              <a:t> The Val( ) function converts the text output of the </a:t>
            </a:r>
            <a:r>
              <a:rPr lang="en-US" sz="2400" i="1" dirty="0" err="1" smtClean="0">
                <a:cs typeface="Courier New" pitchFamily="49" charset="0"/>
              </a:rPr>
              <a:t>InputBox</a:t>
            </a:r>
            <a:r>
              <a:rPr lang="en-US" sz="2400" i="1" dirty="0" smtClean="0">
                <a:cs typeface="Courier New" pitchFamily="49" charset="0"/>
              </a:rPr>
              <a:t> function into a number.</a:t>
            </a:r>
          </a:p>
          <a:p>
            <a:pPr eaLnBrk="1" hangingPunct="1"/>
            <a:r>
              <a:rPr lang="en-US" sz="2800" dirty="0" smtClean="0"/>
              <a:t>Using </a:t>
            </a:r>
            <a:r>
              <a:rPr lang="en-US" sz="2800" i="1" dirty="0" smtClean="0"/>
              <a:t>.Offset </a:t>
            </a:r>
            <a:r>
              <a:rPr lang="en-US" sz="2400" dirty="0" smtClean="0">
                <a:solidFill>
                  <a:schemeClr val="accent1"/>
                </a:solidFill>
              </a:rPr>
              <a:t>(we’ll cover this more later)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i="1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ActiveCell.Offset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0).Select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b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ActiveCell.Value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530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Output Syntax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447800"/>
            <a:ext cx="75438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To an Excel cell:</a:t>
            </a:r>
          </a:p>
          <a:p>
            <a:pPr lvl="1">
              <a:buNone/>
              <a:defRPr/>
            </a:pPr>
            <a:r>
              <a:rPr lang="en-US" sz="2400" dirty="0" smtClean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Range(“A3”).Select</a:t>
            </a:r>
          </a:p>
          <a:p>
            <a:pPr lvl="1"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ActiveCell.Value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Sum</a:t>
            </a:r>
          </a:p>
          <a:p>
            <a:pPr eaLnBrk="1" hangingPunct="1">
              <a:defRPr/>
            </a:pPr>
            <a:r>
              <a:rPr lang="en-US" sz="2800" dirty="0" smtClean="0"/>
              <a:t>To a Message box:</a:t>
            </a:r>
          </a:p>
          <a:p>
            <a:pPr lvl="1">
              <a:buNone/>
              <a:defRPr/>
            </a:pPr>
            <a:r>
              <a:rPr lang="en-US" sz="2400" dirty="0" smtClean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MsgBox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“The answer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is ” &amp;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Sum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i="1" dirty="0" smtClean="0"/>
              <a:t>(For more details on using message box and </a:t>
            </a:r>
            <a:r>
              <a:rPr lang="en-US" sz="2400" i="1" dirty="0" err="1" smtClean="0"/>
              <a:t>Inputbox</a:t>
            </a:r>
            <a:r>
              <a:rPr lang="en-US" sz="2400" i="1" dirty="0" smtClean="0"/>
              <a:t>, type “</a:t>
            </a:r>
            <a:r>
              <a:rPr lang="en-US" sz="2400" i="1" dirty="0" err="1" smtClean="0"/>
              <a:t>MsgBox</a:t>
            </a:r>
            <a:r>
              <a:rPr lang="en-US" sz="2400" i="1" dirty="0" smtClean="0"/>
              <a:t> function” and “</a:t>
            </a:r>
            <a:r>
              <a:rPr lang="en-US" sz="2400" i="1" dirty="0" err="1" smtClean="0"/>
              <a:t>Inputbox</a:t>
            </a:r>
            <a:r>
              <a:rPr lang="en-US" sz="2400" i="1" dirty="0" smtClean="0"/>
              <a:t> function” in VBA help )</a:t>
            </a:r>
          </a:p>
        </p:txBody>
      </p:sp>
    </p:spTree>
    <p:extLst>
      <p:ext uri="{BB962C8B-B14F-4D97-AF65-F5344CB8AC3E}">
        <p14:creationId xmlns:p14="http://schemas.microsoft.com/office/powerpoint/2010/main" val="25575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/>
              <a:t>Reminder: make sure “Macros” are enabled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78486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MS Office locks out custom programming by default – without warning you about it!</a:t>
            </a:r>
          </a:p>
          <a:p>
            <a:pPr eaLnBrk="1" hangingPunct="1"/>
            <a:r>
              <a:rPr lang="en-US" sz="2800" dirty="0" smtClean="0"/>
              <a:t>Go to File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Options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Trust Center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  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Trust Center Settings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Macro Settings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Check either “Disable all macros with notification” (will ask you whether to allow them each time you open a file with macros) or check “Enable all macros”</a:t>
            </a:r>
          </a:p>
        </p:txBody>
      </p:sp>
    </p:spTree>
    <p:extLst>
      <p:ext uri="{BB962C8B-B14F-4D97-AF65-F5344CB8AC3E}">
        <p14:creationId xmlns:p14="http://schemas.microsoft.com/office/powerpoint/2010/main" val="1082563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“arithmetic”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VBA can perform operations on strings of text similar to arithmetic</a:t>
            </a:r>
          </a:p>
          <a:p>
            <a:r>
              <a:rPr lang="en-US" sz="2800" dirty="0" smtClean="0"/>
              <a:t>Concatenate two strings of text using the </a:t>
            </a:r>
            <a:br>
              <a:rPr lang="en-US" sz="2800" dirty="0" smtClean="0"/>
            </a:br>
            <a:r>
              <a:rPr lang="en-US" sz="2800" dirty="0" smtClean="0"/>
              <a:t>ampersand (&amp;)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SomeText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“Hello ” &amp; “World!”</a:t>
            </a:r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NewStringVar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StringVar1 &amp; StringVar2</a:t>
            </a:r>
          </a:p>
        </p:txBody>
      </p:sp>
    </p:spTree>
    <p:extLst>
      <p:ext uri="{BB962C8B-B14F-4D97-AF65-F5344CB8AC3E}">
        <p14:creationId xmlns:p14="http://schemas.microsoft.com/office/powerpoint/2010/main" val="266386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In-Class Exercise #4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53440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4163" indent="-238125" eaLnBrk="1" hangingPunct="1"/>
            <a:r>
              <a:rPr lang="en-US" sz="2400" dirty="0" smtClean="0"/>
              <a:t>Write a Sub procedure to ask your name and reply, “Hello, …”</a:t>
            </a: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Hello_Wk4_IC4()</a:t>
            </a: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’ Have VBA ask your name and greet you</a:t>
            </a:r>
          </a:p>
          <a:p>
            <a:pPr marL="1828800" indent="-14288"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’ Ask your name using an input box</a:t>
            </a:r>
          </a:p>
          <a:p>
            <a:pPr marL="1828800" indent="-14288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(“Enter your name”)</a:t>
            </a:r>
            <a:endParaRPr lang="en-US" sz="2000" b="1" dirty="0" smtClean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’ Output to an Excel cell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Range(“A5”).Select</a:t>
            </a: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ActiveCell.Value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“Hello, ” &amp;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‘ Output to a Message box</a:t>
            </a: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MsgBox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“Hello” &amp;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828800" indent="-14288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 marL="284163" indent="-239713"/>
            <a:r>
              <a:rPr lang="en-US" sz="2400" spc="-10" dirty="0" smtClean="0"/>
              <a:t>Use comments (marked by an apostrophe) in all your code!</a:t>
            </a:r>
            <a:endParaRPr lang="en-US" sz="2400" spc="-10" dirty="0"/>
          </a:p>
        </p:txBody>
      </p:sp>
      <p:pic>
        <p:nvPicPr>
          <p:cNvPr id="16388" name="Picture 6" descr="MCj037090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733800"/>
            <a:ext cx="1817688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33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General steps to develop a program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8001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Start with an algorithm</a:t>
            </a:r>
          </a:p>
          <a:p>
            <a:pPr lvl="1"/>
            <a:r>
              <a:rPr lang="en-US" b="1" i="1" dirty="0" smtClean="0">
                <a:solidFill>
                  <a:schemeClr val="accent5"/>
                </a:solidFill>
              </a:rPr>
              <a:t>i.e. Develop a logical sequence of steps that solves the problem</a:t>
            </a:r>
            <a:endParaRPr lang="en-US" dirty="0" smtClean="0">
              <a:solidFill>
                <a:schemeClr val="accent5"/>
              </a:solidFill>
            </a:endParaRPr>
          </a:p>
          <a:p>
            <a:pPr eaLnBrk="1" hangingPunct="1"/>
            <a:r>
              <a:rPr lang="en-US" sz="2400" dirty="0" smtClean="0"/>
              <a:t>Convert the Algorithm into a flowchart or Pseudo code</a:t>
            </a:r>
          </a:p>
          <a:p>
            <a:pPr lvl="1"/>
            <a:r>
              <a:rPr lang="en-US" b="1" i="1" dirty="0" smtClean="0">
                <a:solidFill>
                  <a:schemeClr val="accent5"/>
                </a:solidFill>
              </a:rPr>
              <a:t>i.e. Develop a schematic chart that shows the logic of the program / write the steps in a simple language  in a logical order</a:t>
            </a:r>
            <a:endParaRPr lang="en-US" sz="1400" dirty="0" smtClean="0">
              <a:solidFill>
                <a:schemeClr val="accent5"/>
              </a:solidFill>
            </a:endParaRPr>
          </a:p>
          <a:p>
            <a:pPr eaLnBrk="1" hangingPunct="1"/>
            <a:r>
              <a:rPr lang="en-US" sz="2400" dirty="0" smtClean="0"/>
              <a:t>Convert the pseudo code to code</a:t>
            </a:r>
          </a:p>
          <a:p>
            <a:pPr eaLnBrk="1" hangingPunct="1"/>
            <a:r>
              <a:rPr lang="en-US" sz="2400" dirty="0" smtClean="0"/>
              <a:t>Write comments as you write the code!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i="1" dirty="0" smtClean="0"/>
              <a:t>Not</a:t>
            </a:r>
            <a:r>
              <a:rPr lang="en-US" sz="2400" dirty="0" smtClean="0"/>
              <a:t> after you code)</a:t>
            </a:r>
          </a:p>
        </p:txBody>
      </p:sp>
    </p:spTree>
    <p:extLst>
      <p:ext uri="{BB962C8B-B14F-4D97-AF65-F5344CB8AC3E}">
        <p14:creationId xmlns:p14="http://schemas.microsoft.com/office/powerpoint/2010/main" val="9092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In-Class Exercise #5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Write a program in VBA to add three numbers</a:t>
            </a:r>
          </a:p>
          <a:p>
            <a:r>
              <a:rPr lang="en-US" sz="2400" dirty="0" smtClean="0"/>
              <a:t>Develop Flowchart and </a:t>
            </a:r>
            <a:r>
              <a:rPr lang="en-US" sz="2400" dirty="0" err="1" smtClean="0"/>
              <a:t>PseudoCode</a:t>
            </a:r>
            <a:endParaRPr lang="en-US" sz="2400" dirty="0" smtClean="0"/>
          </a:p>
          <a:p>
            <a:r>
              <a:rPr lang="en-US" sz="2400" dirty="0" smtClean="0"/>
              <a:t>Write the code and place appropriate comments</a:t>
            </a:r>
          </a:p>
          <a:p>
            <a:r>
              <a:rPr lang="en-US" sz="2400" dirty="0" smtClean="0"/>
              <a:t>Algorithm: </a:t>
            </a:r>
          </a:p>
          <a:p>
            <a:pPr lvl="1"/>
            <a:r>
              <a:rPr lang="en-US" sz="2400" dirty="0" smtClean="0"/>
              <a:t>Input values for a, b, and c</a:t>
            </a:r>
          </a:p>
          <a:p>
            <a:pPr lvl="2"/>
            <a:r>
              <a:rPr lang="en-US" sz="2200" dirty="0" smtClean="0"/>
              <a:t>Get a from a spreadsheet cell</a:t>
            </a:r>
          </a:p>
          <a:p>
            <a:pPr lvl="2"/>
            <a:r>
              <a:rPr lang="en-US" sz="2200" dirty="0" smtClean="0"/>
              <a:t>Get b from an input box</a:t>
            </a:r>
          </a:p>
          <a:p>
            <a:pPr lvl="2"/>
            <a:r>
              <a:rPr lang="en-US" sz="2200" dirty="0" smtClean="0"/>
              <a:t>Assign c directly in your code</a:t>
            </a:r>
          </a:p>
          <a:p>
            <a:pPr lvl="1"/>
            <a:r>
              <a:rPr lang="en-US" sz="2400" dirty="0" smtClean="0"/>
              <a:t>Add the three values together</a:t>
            </a:r>
          </a:p>
          <a:p>
            <a:pPr lvl="1"/>
            <a:r>
              <a:rPr lang="en-US" sz="2400" dirty="0" smtClean="0"/>
              <a:t>Output the sum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8717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 err="1" smtClean="0"/>
              <a:t>FlowChart</a:t>
            </a:r>
            <a:r>
              <a:rPr lang="en-US" dirty="0" smtClean="0"/>
              <a:t> and </a:t>
            </a:r>
            <a:r>
              <a:rPr lang="en-US" dirty="0" err="1" smtClean="0"/>
              <a:t>PseudoCode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7010400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Start Sub procedure</a:t>
            </a:r>
          </a:p>
          <a:p>
            <a:pPr eaLnBrk="1" hangingPunct="1">
              <a:defRPr/>
            </a:pPr>
            <a:r>
              <a:rPr lang="en-US" sz="2400" dirty="0" smtClean="0"/>
              <a:t>Input values for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b, c</a:t>
            </a:r>
          </a:p>
          <a:p>
            <a:pPr lvl="1" eaLnBrk="1" hangingPunct="1">
              <a:defRPr/>
            </a:pPr>
            <a:r>
              <a:rPr lang="en-US" i="1" dirty="0" smtClean="0"/>
              <a:t>a </a:t>
            </a:r>
            <a:r>
              <a:rPr lang="en-US" dirty="0" smtClean="0">
                <a:sym typeface="Wingdings" pitchFamily="2" charset="2"/>
              </a:rPr>
              <a:t> input from spreadsheet</a:t>
            </a:r>
          </a:p>
          <a:p>
            <a:pPr lvl="1" eaLnBrk="1" hangingPunct="1">
              <a:defRPr/>
            </a:pP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 input from Input Box 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pitchFamily="2" charset="2"/>
              </a:rPr>
              <a:t>c input assigned in code</a:t>
            </a: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Calculate </a:t>
            </a:r>
            <a:r>
              <a:rPr lang="en-US" sz="2400" i="1" dirty="0" err="1" smtClean="0"/>
              <a:t>trisum</a:t>
            </a:r>
            <a:r>
              <a:rPr lang="en-US" sz="2400" i="1" dirty="0" smtClean="0"/>
              <a:t> = a + b + c</a:t>
            </a:r>
          </a:p>
          <a:p>
            <a:pPr eaLnBrk="1" hangingPunct="1">
              <a:defRPr/>
            </a:pPr>
            <a:r>
              <a:rPr lang="en-US" sz="2400" dirty="0" smtClean="0"/>
              <a:t>Output </a:t>
            </a:r>
            <a:r>
              <a:rPr lang="en-US" sz="2400" i="1" dirty="0" err="1" smtClean="0"/>
              <a:t>trisum</a:t>
            </a:r>
            <a:endParaRPr lang="en-US" sz="2400" i="1" dirty="0" smtClean="0"/>
          </a:p>
          <a:p>
            <a:pPr lvl="1">
              <a:defRPr/>
            </a:pPr>
            <a:r>
              <a:rPr lang="en-US" i="1" dirty="0" err="1" smtClean="0"/>
              <a:t>trisum</a:t>
            </a:r>
            <a:r>
              <a:rPr lang="en-US" i="1" dirty="0" smtClean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output </a:t>
            </a:r>
            <a:r>
              <a:rPr lang="en-US" dirty="0" smtClean="0"/>
              <a:t>to spreadsheet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            output </a:t>
            </a:r>
            <a:r>
              <a:rPr lang="en-US" dirty="0" smtClean="0"/>
              <a:t>to Message Box</a:t>
            </a:r>
            <a:endParaRPr lang="en-US" dirty="0"/>
          </a:p>
          <a:p>
            <a:pPr>
              <a:defRPr/>
            </a:pPr>
            <a:r>
              <a:rPr lang="en-US" sz="2400" dirty="0" smtClean="0"/>
              <a:t>End Sub procedure</a:t>
            </a: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6934200" y="609600"/>
            <a:ext cx="1600200" cy="685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76962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7086600" y="1600200"/>
            <a:ext cx="990600" cy="609600"/>
          </a:xfrm>
          <a:prstGeom prst="parallelogram">
            <a:avLst>
              <a:gd name="adj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7391400" y="1752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7086600" y="2438400"/>
            <a:ext cx="990600" cy="609600"/>
          </a:xfrm>
          <a:prstGeom prst="parallelogram">
            <a:avLst>
              <a:gd name="adj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7391400" y="2590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7086600" y="3276600"/>
            <a:ext cx="990600" cy="609600"/>
          </a:xfrm>
          <a:prstGeom prst="parallelogram">
            <a:avLst>
              <a:gd name="adj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91400" y="3429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76962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76962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AutoShape 14"/>
          <p:cNvSpPr>
            <a:spLocks noChangeArrowheads="1"/>
          </p:cNvSpPr>
          <p:nvPr/>
        </p:nvSpPr>
        <p:spPr bwMode="auto">
          <a:xfrm>
            <a:off x="6629400" y="4114800"/>
            <a:ext cx="2057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705600" y="4267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trisum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a+b+c</a:t>
            </a:r>
            <a:endParaRPr lang="en-US" dirty="0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7696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AutoShape 17"/>
          <p:cNvSpPr>
            <a:spLocks noChangeArrowheads="1"/>
          </p:cNvSpPr>
          <p:nvPr/>
        </p:nvSpPr>
        <p:spPr bwMode="auto">
          <a:xfrm>
            <a:off x="7086600" y="4953000"/>
            <a:ext cx="1143000" cy="609600"/>
          </a:xfrm>
          <a:prstGeom prst="parallelogram">
            <a:avLst>
              <a:gd name="adj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200900" y="5105400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trisum</a:t>
            </a:r>
            <a:endParaRPr lang="en-US" dirty="0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696200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>
            <a:off x="7696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AutoShape 24"/>
          <p:cNvSpPr>
            <a:spLocks noChangeArrowheads="1"/>
          </p:cNvSpPr>
          <p:nvPr/>
        </p:nvSpPr>
        <p:spPr bwMode="auto">
          <a:xfrm>
            <a:off x="6781800" y="5791200"/>
            <a:ext cx="1600200" cy="685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7162800" y="5943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59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19999" cy="1143000"/>
          </a:xfrm>
        </p:spPr>
        <p:txBody>
          <a:bodyPr/>
          <a:lstStyle/>
          <a:p>
            <a:r>
              <a:rPr lang="en-US" sz="4000" dirty="0" smtClean="0"/>
              <a:t>Reminder: </a:t>
            </a:r>
            <a:r>
              <a:rPr lang="en-US" sz="4000" dirty="0" err="1" smtClean="0"/>
              <a:t>Make“Developer</a:t>
            </a:r>
            <a:r>
              <a:rPr lang="en-US" sz="4000" dirty="0" smtClean="0"/>
              <a:t>” tab visible &amp; go to VB Editor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If the Developer tab is not visible,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Go to File  Options  Customize Ribbon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On the right-hand pane, check “Developer” under “Main Tabs” &amp; click “OK”</a:t>
            </a:r>
          </a:p>
          <a:p>
            <a:r>
              <a:rPr lang="en-US" dirty="0" smtClean="0"/>
              <a:t>Go to Developer </a:t>
            </a:r>
            <a:r>
              <a:rPr lang="en-US" dirty="0" smtClean="0">
                <a:sym typeface="Wingdings" pitchFamily="2" charset="2"/>
              </a:rPr>
              <a:t> Visual Basic (or press Alt + F11)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" t="5411" r="40991" b="72198"/>
          <a:stretch/>
        </p:blipFill>
        <p:spPr bwMode="auto">
          <a:xfrm>
            <a:off x="304800" y="3657600"/>
            <a:ext cx="874712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3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All code goes in a “Module”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828800"/>
            <a:ext cx="8153400" cy="419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VBA, </a:t>
            </a:r>
            <a:r>
              <a:rPr lang="en-US" sz="2800" i="1" dirty="0" smtClean="0"/>
              <a:t>Insert </a:t>
            </a:r>
            <a:r>
              <a:rPr lang="en-US" sz="2800" dirty="0" smtClean="0"/>
              <a:t>a new </a:t>
            </a:r>
            <a:r>
              <a:rPr lang="en-US" sz="2800" i="1" dirty="0" smtClean="0"/>
              <a:t>Module </a:t>
            </a:r>
          </a:p>
          <a:p>
            <a:pPr lvl="1"/>
            <a:r>
              <a:rPr lang="en-US" sz="2400" dirty="0" smtClean="0"/>
              <a:t>Do NOT insert a “Class Module”</a:t>
            </a:r>
          </a:p>
          <a:p>
            <a:pPr lvl="1"/>
            <a:r>
              <a:rPr lang="en-US" sz="2400" dirty="0" smtClean="0"/>
              <a:t>All VBA code is written in modules</a:t>
            </a:r>
          </a:p>
          <a:p>
            <a:pPr lvl="2"/>
            <a:r>
              <a:rPr lang="en-US" sz="2200" dirty="0" smtClean="0"/>
              <a:t>All of your code for in-class exercises or homework should be in a single module!</a:t>
            </a:r>
          </a:p>
          <a:p>
            <a:pPr lvl="1"/>
            <a:r>
              <a:rPr lang="en-US" sz="2400" dirty="0" smtClean="0"/>
              <a:t>A workbook can contain multiple modules, just as it can contain multiple worksheets</a:t>
            </a:r>
          </a:p>
          <a:p>
            <a:pPr lvl="1"/>
            <a:r>
              <a:rPr lang="en-US" sz="2400" dirty="0" smtClean="0"/>
              <a:t>All worksheets in a workbook have access to functions written in any or all of the modules in that same workbook only</a:t>
            </a:r>
          </a:p>
        </p:txBody>
      </p:sp>
    </p:spTree>
    <p:extLst>
      <p:ext uri="{BB962C8B-B14F-4D97-AF65-F5344CB8AC3E}">
        <p14:creationId xmlns:p14="http://schemas.microsoft.com/office/powerpoint/2010/main" val="25397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Syntax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219200"/>
            <a:ext cx="8305800" cy="49371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VBA Function syntax</a:t>
            </a:r>
          </a:p>
          <a:p>
            <a:pPr marL="640080" lvl="2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MyFunctionName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(Argument1, Argument2,…)</a:t>
            </a:r>
          </a:p>
          <a:p>
            <a:pPr marL="640080" lvl="2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&lt;calculations&gt;</a:t>
            </a:r>
          </a:p>
          <a:p>
            <a:pPr marL="640080" lvl="2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MyFunctionName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&lt;final calculation&gt;</a:t>
            </a:r>
          </a:p>
          <a:p>
            <a:pPr marL="640080" lvl="2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Function</a:t>
            </a:r>
          </a:p>
          <a:p>
            <a:pPr marL="868680" lvl="1"/>
            <a:r>
              <a:rPr lang="en-US" sz="2200" dirty="0" smtClean="0"/>
              <a:t>Function name has same rules as variable names</a:t>
            </a:r>
          </a:p>
          <a:p>
            <a:pPr marL="868680" lvl="1"/>
            <a:r>
              <a:rPr lang="en-US" dirty="0" smtClean="0"/>
              <a:t>The argument in ( ) is like a place holder</a:t>
            </a:r>
          </a:p>
          <a:p>
            <a:pPr marL="1143000" lvl="2" eaLnBrk="1" hangingPunct="1"/>
            <a:r>
              <a:rPr lang="en-US" sz="2000" dirty="0" smtClean="0"/>
              <a:t>Values assigned in order, variable names have no relationship to named cells in Excel!</a:t>
            </a:r>
          </a:p>
          <a:p>
            <a:pPr lvl="2"/>
            <a:r>
              <a:rPr lang="en-US" sz="2200" dirty="0" smtClean="0"/>
              <a:t>Assign the function name (</a:t>
            </a:r>
            <a:r>
              <a:rPr lang="en-US" sz="2200" u="sng" dirty="0" smtClean="0"/>
              <a:t>without</a:t>
            </a:r>
            <a:r>
              <a:rPr lang="en-US" sz="2200" dirty="0" smtClean="0"/>
              <a:t> the arguments) to be equal to the result of the formula you want to evaluate</a:t>
            </a:r>
          </a:p>
        </p:txBody>
      </p:sp>
    </p:spTree>
    <p:extLst>
      <p:ext uri="{BB962C8B-B14F-4D97-AF65-F5344CB8AC3E}">
        <p14:creationId xmlns:p14="http://schemas.microsoft.com/office/powerpoint/2010/main" val="28821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8001000" cy="4572000"/>
          </a:xfrm>
        </p:spPr>
        <p:txBody>
          <a:bodyPr>
            <a:noAutofit/>
          </a:bodyPr>
          <a:lstStyle/>
          <a:p>
            <a:r>
              <a:rPr lang="en-US" sz="2800" dirty="0"/>
              <a:t>Variables in VBA:</a:t>
            </a:r>
          </a:p>
          <a:p>
            <a:pPr lvl="1"/>
            <a:r>
              <a:rPr lang="en-US" sz="2400" dirty="0"/>
              <a:t>A </a:t>
            </a:r>
            <a:r>
              <a:rPr lang="en-US" sz="2400" i="1" u="sng" dirty="0"/>
              <a:t>variable</a:t>
            </a:r>
            <a:r>
              <a:rPr lang="en-US" sz="2400" dirty="0"/>
              <a:t> is a named place-holder for a value, </a:t>
            </a:r>
            <a:endParaRPr lang="en-US" sz="2400" dirty="0" smtClean="0"/>
          </a:p>
          <a:p>
            <a:pPr lvl="2"/>
            <a:r>
              <a:rPr lang="en-US" sz="2200" dirty="0" smtClean="0"/>
              <a:t>like </a:t>
            </a:r>
            <a:r>
              <a:rPr lang="en-US" sz="2200" dirty="0"/>
              <a:t>a cell reference in a </a:t>
            </a:r>
            <a:r>
              <a:rPr lang="en-US" sz="2200" dirty="0" smtClean="0"/>
              <a:t>worksheet </a:t>
            </a:r>
          </a:p>
          <a:p>
            <a:pPr lvl="2"/>
            <a:r>
              <a:rPr lang="en-US" sz="2200" dirty="0" smtClean="0"/>
              <a:t>or a file folder with the variable name written on the outside</a:t>
            </a:r>
            <a:endParaRPr lang="en-US" sz="2200" dirty="0"/>
          </a:p>
          <a:p>
            <a:pPr lvl="1"/>
            <a:r>
              <a:rPr lang="en-US" sz="2400" dirty="0"/>
              <a:t>Variable names in VBA must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start </a:t>
            </a:r>
            <a:r>
              <a:rPr lang="en-US" sz="2400" dirty="0"/>
              <a:t>with a letter and can only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contain </a:t>
            </a:r>
            <a:r>
              <a:rPr lang="en-US" sz="2400" dirty="0"/>
              <a:t>letters, numbers, 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underscore </a:t>
            </a:r>
            <a:r>
              <a:rPr lang="en-US" sz="2400" dirty="0"/>
              <a:t>(_), </a:t>
            </a:r>
            <a:r>
              <a:rPr lang="en-US" sz="2400" dirty="0" smtClean="0"/>
              <a:t>and </a:t>
            </a:r>
            <a:r>
              <a:rPr lang="en-US" sz="2400" dirty="0"/>
              <a:t>are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case-sensitive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NO spaces or special characters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4953000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Variable:</a:t>
            </a:r>
            <a:br>
              <a:rPr lang="en-US" dirty="0" smtClean="0"/>
            </a:br>
            <a:r>
              <a:rPr lang="en-US" dirty="0" smtClean="0"/>
              <a:t>(single-value)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0" y="3581400"/>
            <a:ext cx="1523772" cy="1523772"/>
            <a:chOff x="5867400" y="4495800"/>
            <a:chExt cx="1523772" cy="1523772"/>
          </a:xfrm>
        </p:grpSpPr>
        <p:pic>
          <p:nvPicPr>
            <p:cNvPr id="5" name="Picture 3" descr="C:\Documents and Settings\waheme\Local Settings\Temporary Internet Files\Content.IE5\IRBUWPIB\MC900433853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4495800"/>
              <a:ext cx="1523772" cy="1523772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 rot="21150811">
              <a:off x="6594042" y="48122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7086601" y="4343400"/>
            <a:ext cx="457199" cy="6096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Naming Rules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Must begin with a letter</a:t>
            </a:r>
          </a:p>
          <a:p>
            <a:pPr eaLnBrk="1" hangingPunct="1"/>
            <a:r>
              <a:rPr lang="en-US" sz="2800" dirty="0" smtClean="0"/>
              <a:t>Must contain letters, numbers and underscore character only – no spaces</a:t>
            </a:r>
          </a:p>
          <a:p>
            <a:pPr eaLnBrk="1" hangingPunct="1"/>
            <a:r>
              <a:rPr lang="en-US" sz="2800" dirty="0" smtClean="0"/>
              <a:t>Can not exceed 40 characters in length</a:t>
            </a:r>
          </a:p>
          <a:p>
            <a:pPr eaLnBrk="1" hangingPunct="1"/>
            <a:r>
              <a:rPr lang="en-US" sz="2800" dirty="0" smtClean="0"/>
              <a:t>Must not be a “Reserved Word” – these are words used as part of the Excel programming language such as “Do”, “If”, or “Loop”, etc.</a:t>
            </a:r>
          </a:p>
        </p:txBody>
      </p:sp>
    </p:spTree>
    <p:extLst>
      <p:ext uri="{BB962C8B-B14F-4D97-AF65-F5344CB8AC3E}">
        <p14:creationId xmlns:p14="http://schemas.microsoft.com/office/powerpoint/2010/main" val="345079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3346704" cy="639762"/>
          </a:xfrm>
        </p:spPr>
        <p:txBody>
          <a:bodyPr/>
          <a:lstStyle/>
          <a:p>
            <a:r>
              <a:rPr lang="en-US" sz="2800" dirty="0" smtClean="0"/>
              <a:t>Allowed Names</a:t>
            </a:r>
            <a:endParaRPr lang="en-US" sz="2800" dirty="0"/>
          </a:p>
        </p:txBody>
      </p:sp>
      <p:sp>
        <p:nvSpPr>
          <p:cNvPr id="12291" name="Content Placeholder 2"/>
          <p:cNvSpPr>
            <a:spLocks noGrp="1"/>
          </p:cNvSpPr>
          <p:nvPr>
            <p:ph sz="half" idx="2"/>
          </p:nvPr>
        </p:nvSpPr>
        <p:spPr>
          <a:xfrm>
            <a:off x="762000" y="2362200"/>
            <a:ext cx="3741151" cy="2743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a</a:t>
            </a:r>
          </a:p>
          <a:p>
            <a:r>
              <a:rPr lang="en-US" sz="2800" dirty="0" smtClean="0"/>
              <a:t>x1x2</a:t>
            </a:r>
          </a:p>
          <a:p>
            <a:r>
              <a:rPr lang="en-US" sz="2800" dirty="0" smtClean="0"/>
              <a:t>X1_Aname_Anyname</a:t>
            </a:r>
          </a:p>
          <a:p>
            <a:r>
              <a:rPr lang="en-US" sz="2800" dirty="0" smtClean="0"/>
              <a:t>sum_of_numbers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Not Allowed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4" y="2360905"/>
            <a:ext cx="3736975" cy="2743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1x</a:t>
            </a:r>
            <a:endParaRPr lang="en-US" sz="2800" dirty="0"/>
          </a:p>
          <a:p>
            <a:r>
              <a:rPr lang="en-US" sz="2800" dirty="0"/>
              <a:t>x1&amp;x2</a:t>
            </a:r>
          </a:p>
          <a:p>
            <a:r>
              <a:rPr lang="en-US" sz="2800" dirty="0"/>
              <a:t>sum of numbers</a:t>
            </a:r>
          </a:p>
          <a:p>
            <a:r>
              <a:rPr lang="en-US" sz="2800" dirty="0"/>
              <a:t>Loop</a:t>
            </a:r>
          </a:p>
          <a:p>
            <a:endParaRPr lang="en-US" sz="20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Name Examples</a:t>
            </a:r>
          </a:p>
        </p:txBody>
      </p:sp>
    </p:spTree>
    <p:extLst>
      <p:ext uri="{BB962C8B-B14F-4D97-AF65-F5344CB8AC3E}">
        <p14:creationId xmlns:p14="http://schemas.microsoft.com/office/powerpoint/2010/main" val="269533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syntax in VBA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371600"/>
            <a:ext cx="7772400" cy="4495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VBA uses the same symbols and follows the same order of operations as Excel: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functions,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exponents (^),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multiplication/division (*, /),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addition/subtraction (+, -), 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600" dirty="0" smtClean="0"/>
              <a:t>from inner-most to outer-most level of parenthesis</a:t>
            </a:r>
          </a:p>
          <a:p>
            <a:r>
              <a:rPr lang="en-US" sz="2800" dirty="0" smtClean="0"/>
              <a:t>Math functions in VBA follow the same syntax as Excel:</a:t>
            </a:r>
          </a:p>
          <a:p>
            <a:pPr lvl="1"/>
            <a:r>
              <a:rPr lang="en-US" sz="2600" dirty="0" err="1" smtClean="0"/>
              <a:t>Functionname</a:t>
            </a:r>
            <a:r>
              <a:rPr lang="en-US" sz="2600" dirty="0" smtClean="0"/>
              <a:t>(argument)</a:t>
            </a:r>
          </a:p>
        </p:txBody>
      </p:sp>
    </p:spTree>
    <p:extLst>
      <p:ext uri="{BB962C8B-B14F-4D97-AF65-F5344CB8AC3E}">
        <p14:creationId xmlns:p14="http://schemas.microsoft.com/office/powerpoint/2010/main" val="2214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42 PSWC- Day 13- VBA Intro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342 PSWC- Day 13- VBA Intro</Template>
  <TotalTime>73</TotalTime>
  <Words>1083</Words>
  <Application>Microsoft Office PowerPoint</Application>
  <PresentationFormat>On-screen Show (4:3)</PresentationFormat>
  <Paragraphs>184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342 PSWC- Day 13- VBA Intro</vt:lpstr>
      <vt:lpstr>VBA Programming (cont.)</vt:lpstr>
      <vt:lpstr>Reminder: make sure “Macros” are enabled</vt:lpstr>
      <vt:lpstr>Reminder: Make“Developer” tab visible &amp; go to VB Editor</vt:lpstr>
      <vt:lpstr>Reminder: All code goes in a “Module”</vt:lpstr>
      <vt:lpstr>Function Syntax</vt:lpstr>
      <vt:lpstr>Variables</vt:lpstr>
      <vt:lpstr>Variable Naming Rules</vt:lpstr>
      <vt:lpstr>Variable Name Examples</vt:lpstr>
      <vt:lpstr>Math syntax in VBA</vt:lpstr>
      <vt:lpstr>Math syntax in VBA</vt:lpstr>
      <vt:lpstr>In-class Exercise #2</vt:lpstr>
      <vt:lpstr>In-class Exercise #3</vt:lpstr>
      <vt:lpstr>Sub Procedures</vt:lpstr>
      <vt:lpstr>Sub Procedure Syntax</vt:lpstr>
      <vt:lpstr>General steps to develop a program</vt:lpstr>
      <vt:lpstr>“Object-Oriented” Programming</vt:lpstr>
      <vt:lpstr>Object-Oriented Shortcuts</vt:lpstr>
      <vt:lpstr>Input Syntax</vt:lpstr>
      <vt:lpstr>Output Syntax</vt:lpstr>
      <vt:lpstr>Text “arithmetic”</vt:lpstr>
      <vt:lpstr>In-Class Exercise #4</vt:lpstr>
      <vt:lpstr>General steps to develop a program</vt:lpstr>
      <vt:lpstr>In-Class Exercise #5</vt:lpstr>
      <vt:lpstr>FlowChart and PseudoCode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Functions (cont.)</dc:title>
  <dc:creator>William Humphrey</dc:creator>
  <cp:lastModifiedBy>CLAIR CUNNINGHAM (RIT Student)</cp:lastModifiedBy>
  <cp:revision>6</cp:revision>
  <dcterms:created xsi:type="dcterms:W3CDTF">2012-04-03T15:12:54Z</dcterms:created>
  <dcterms:modified xsi:type="dcterms:W3CDTF">2012-04-03T16:40:02Z</dcterms:modified>
</cp:coreProperties>
</file>