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82" r:id="rId3"/>
    <p:sldId id="283" r:id="rId4"/>
    <p:sldId id="284" r:id="rId5"/>
    <p:sldId id="265" r:id="rId6"/>
    <p:sldId id="296" r:id="rId7"/>
    <p:sldId id="301" r:id="rId8"/>
    <p:sldId id="297" r:id="rId9"/>
    <p:sldId id="298" r:id="rId10"/>
    <p:sldId id="300" r:id="rId11"/>
    <p:sldId id="299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905000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81000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010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167639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67640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2362200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0905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3289" y="1524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4/4/2012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4, Day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Programming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981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“arithmetic”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VBA can perform operations on strings of text similar to arithmetic</a:t>
            </a:r>
          </a:p>
          <a:p>
            <a:r>
              <a:rPr lang="en-US" sz="2800" dirty="0" smtClean="0"/>
              <a:t>Concatenate two strings of text using the </a:t>
            </a:r>
            <a:br>
              <a:rPr lang="en-US" sz="2800" dirty="0" smtClean="0"/>
            </a:br>
            <a:r>
              <a:rPr lang="en-US" sz="2800" dirty="0" smtClean="0"/>
              <a:t>ampersand (&amp;)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“Hello ” &amp; “World!”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NewStringVar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StringVar1 &amp; StringVar2</a:t>
            </a:r>
          </a:p>
        </p:txBody>
      </p:sp>
    </p:spTree>
    <p:extLst>
      <p:ext uri="{BB962C8B-B14F-4D97-AF65-F5344CB8AC3E}">
        <p14:creationId xmlns:p14="http://schemas.microsoft.com/office/powerpoint/2010/main" val="266386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In-Class Exercise #4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534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4163" indent="-238125" eaLnBrk="1" hangingPunct="1"/>
            <a:r>
              <a:rPr lang="en-US" sz="2400" dirty="0" smtClean="0"/>
              <a:t>Write a Sub procedure to ask your name and reply, “Hello, …”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Hello_Wk4_IC4()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Have VBA ask your name and greet you</a:t>
            </a:r>
          </a:p>
          <a:p>
            <a:pPr marL="1828800" indent="-14288"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Ask your name using an input box</a:t>
            </a:r>
          </a:p>
          <a:p>
            <a:pPr marL="1828800" indent="-14288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(“Enter your name”)</a:t>
            </a:r>
            <a:endParaRPr lang="en-US" sz="2000" b="1" dirty="0" smtClean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Output to an Excel cell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Range(“A5”).Select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“Hello, ”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‘ Output to a Message box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MsgBox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“Hello”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marL="284163" indent="-239713"/>
            <a:r>
              <a:rPr lang="en-US" sz="2400" spc="-10" dirty="0" smtClean="0"/>
              <a:t>Use comments (marked by an apostrophe) in all your code!</a:t>
            </a:r>
            <a:endParaRPr lang="en-US" sz="2400" spc="-10" dirty="0"/>
          </a:p>
        </p:txBody>
      </p:sp>
      <p:pic>
        <p:nvPicPr>
          <p:cNvPr id="16388" name="Picture 6" descr="MCj03709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33800"/>
            <a:ext cx="1817688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3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In-Class Exercise #5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Write a program in VBA to add three numbers</a:t>
            </a:r>
          </a:p>
          <a:p>
            <a:r>
              <a:rPr lang="en-US" sz="2400" dirty="0" smtClean="0"/>
              <a:t>Develop Flowchart and </a:t>
            </a:r>
            <a:r>
              <a:rPr lang="en-US" sz="2400" dirty="0" err="1" smtClean="0"/>
              <a:t>PseudoCode</a:t>
            </a:r>
            <a:endParaRPr lang="en-US" sz="2400" dirty="0" smtClean="0"/>
          </a:p>
          <a:p>
            <a:r>
              <a:rPr lang="en-US" sz="2400" dirty="0" smtClean="0"/>
              <a:t>Write the code and place appropriate comments</a:t>
            </a:r>
          </a:p>
          <a:p>
            <a:r>
              <a:rPr lang="en-US" sz="2400" dirty="0" smtClean="0"/>
              <a:t>Algorithm: </a:t>
            </a:r>
          </a:p>
          <a:p>
            <a:pPr lvl="1"/>
            <a:r>
              <a:rPr lang="en-US" sz="2400" dirty="0" smtClean="0"/>
              <a:t>Input values for a, b, and c</a:t>
            </a:r>
          </a:p>
          <a:p>
            <a:pPr lvl="2"/>
            <a:r>
              <a:rPr lang="en-US" sz="2200" dirty="0" smtClean="0"/>
              <a:t>Get a from a spreadsheet cell</a:t>
            </a:r>
          </a:p>
          <a:p>
            <a:pPr lvl="2"/>
            <a:r>
              <a:rPr lang="en-US" sz="2200" dirty="0" smtClean="0"/>
              <a:t>Get b from an input box</a:t>
            </a:r>
          </a:p>
          <a:p>
            <a:pPr lvl="2"/>
            <a:r>
              <a:rPr lang="en-US" sz="2200" dirty="0" smtClean="0"/>
              <a:t>Assign c directly in your code</a:t>
            </a:r>
          </a:p>
          <a:p>
            <a:pPr lvl="1"/>
            <a:r>
              <a:rPr lang="en-US" sz="2400" dirty="0" smtClean="0"/>
              <a:t>Add the three values together</a:t>
            </a:r>
          </a:p>
          <a:p>
            <a:pPr lvl="1"/>
            <a:r>
              <a:rPr lang="en-US" sz="2400" dirty="0" smtClean="0"/>
              <a:t>Output the sum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71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err="1" smtClean="0"/>
              <a:t>FlowChart</a:t>
            </a:r>
            <a:r>
              <a:rPr lang="en-US" dirty="0" smtClean="0"/>
              <a:t> and </a:t>
            </a:r>
            <a:r>
              <a:rPr lang="en-US" dirty="0" err="1" smtClean="0"/>
              <a:t>PseudoCode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010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Start Sub procedure</a:t>
            </a:r>
          </a:p>
          <a:p>
            <a:pPr eaLnBrk="1" hangingPunct="1">
              <a:defRPr/>
            </a:pPr>
            <a:r>
              <a:rPr lang="en-US" sz="2400" dirty="0" smtClean="0"/>
              <a:t>Input values for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b, c</a:t>
            </a:r>
          </a:p>
          <a:p>
            <a:pPr lvl="1" eaLnBrk="1" hangingPunct="1">
              <a:defRPr/>
            </a:pPr>
            <a:r>
              <a:rPr lang="en-US" i="1" dirty="0" smtClean="0"/>
              <a:t>a </a:t>
            </a:r>
            <a:r>
              <a:rPr lang="en-US" dirty="0" smtClean="0">
                <a:sym typeface="Wingdings" pitchFamily="2" charset="2"/>
              </a:rPr>
              <a:t> input from spreadsheet</a:t>
            </a:r>
          </a:p>
          <a:p>
            <a:pPr lvl="1" eaLnBrk="1" hangingPunct="1">
              <a:defRPr/>
            </a:pP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 input from Input Box 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c input assigned in code</a:t>
            </a: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Calculate </a:t>
            </a:r>
            <a:r>
              <a:rPr lang="en-US" sz="2400" i="1" dirty="0" err="1" smtClean="0"/>
              <a:t>trisum</a:t>
            </a:r>
            <a:r>
              <a:rPr lang="en-US" sz="2400" i="1" dirty="0" smtClean="0"/>
              <a:t> = a + b + c</a:t>
            </a:r>
          </a:p>
          <a:p>
            <a:pPr eaLnBrk="1" hangingPunct="1">
              <a:defRPr/>
            </a:pPr>
            <a:r>
              <a:rPr lang="en-US" sz="2400" dirty="0" smtClean="0"/>
              <a:t>Output </a:t>
            </a:r>
            <a:r>
              <a:rPr lang="en-US" sz="2400" i="1" dirty="0" err="1" smtClean="0"/>
              <a:t>trisum</a:t>
            </a:r>
            <a:endParaRPr lang="en-US" sz="2400" i="1" dirty="0" smtClean="0"/>
          </a:p>
          <a:p>
            <a:pPr lvl="1">
              <a:defRPr/>
            </a:pPr>
            <a:r>
              <a:rPr lang="en-US" i="1" dirty="0" err="1" smtClean="0"/>
              <a:t>trisum</a:t>
            </a:r>
            <a:r>
              <a:rPr lang="en-US" i="1" dirty="0" smtClean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output </a:t>
            </a:r>
            <a:r>
              <a:rPr lang="en-US" dirty="0" smtClean="0"/>
              <a:t>to spreadsheet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            output </a:t>
            </a:r>
            <a:r>
              <a:rPr lang="en-US" dirty="0" smtClean="0"/>
              <a:t>to Message Box</a:t>
            </a:r>
            <a:endParaRPr lang="en-US" dirty="0"/>
          </a:p>
          <a:p>
            <a:pPr>
              <a:defRPr/>
            </a:pPr>
            <a:r>
              <a:rPr lang="en-US" sz="2400" dirty="0" smtClean="0"/>
              <a:t>End Sub procedure</a:t>
            </a: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6934200" y="609600"/>
            <a:ext cx="16002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76962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7086600" y="16002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391400" y="1752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7086600" y="24384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391400" y="2590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7086600" y="32766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91400" y="3429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76962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696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6629400" y="4114800"/>
            <a:ext cx="2057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705600" y="4267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trisum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a+b+c</a:t>
            </a:r>
            <a:endParaRPr lang="en-US" dirty="0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7696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7086600" y="4953000"/>
            <a:ext cx="11430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200900" y="51054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trisum</a:t>
            </a:r>
            <a:endParaRPr lang="en-US" dirty="0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6962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7696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AutoShape 24"/>
          <p:cNvSpPr>
            <a:spLocks noChangeArrowheads="1"/>
          </p:cNvSpPr>
          <p:nvPr/>
        </p:nvSpPr>
        <p:spPr bwMode="auto">
          <a:xfrm>
            <a:off x="6781800" y="5791200"/>
            <a:ext cx="16002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7162800" y="594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98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848600" cy="4267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Write a program to take diameter, </a:t>
            </a:r>
            <a:r>
              <a:rPr lang="en-US" sz="2400" i="1" dirty="0" smtClean="0"/>
              <a:t>d,</a:t>
            </a:r>
            <a:r>
              <a:rPr lang="en-US" sz="2400" dirty="0" smtClean="0"/>
              <a:t> from Excel spreadsheet cell B8 and get user input for the value of height, </a:t>
            </a:r>
            <a:r>
              <a:rPr lang="en-US" sz="2400" i="1" dirty="0" smtClean="0"/>
              <a:t>h,</a:t>
            </a:r>
            <a:r>
              <a:rPr lang="en-US" sz="2400" dirty="0" smtClean="0"/>
              <a:t> (then write the value in Excel cell B9).  Write and call Functions in the Sub to calculate the volume, lateral surface area, base surface area &amp; total surface area of a right circular cone. Display the results in both a message box and also in cells B11 &amp; B12.</a:t>
            </a:r>
          </a:p>
          <a:p>
            <a:r>
              <a:rPr lang="en-US" sz="2400" dirty="0" smtClean="0"/>
              <a:t>Cone Volume: V = 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/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 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h</a:t>
            </a:r>
          </a:p>
          <a:p>
            <a:pPr>
              <a:tabLst>
                <a:tab pos="2974975" algn="l"/>
              </a:tabLst>
            </a:pPr>
            <a:r>
              <a:rPr lang="en-US" sz="2400" dirty="0" smtClean="0"/>
              <a:t>Cone Surface Area:	A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Symbol" pitchFamily="18" charset="2"/>
              </a:rPr>
              <a:t>p</a:t>
            </a:r>
            <a:r>
              <a:rPr lang="en-US" sz="2400" dirty="0" smtClean="0"/>
              <a:t> r (r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½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= 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/>
              <a:t> r</a:t>
            </a:r>
            <a:r>
              <a:rPr lang="en-US" sz="2400" baseline="30000" dirty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103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  <a:r>
              <a:rPr lang="en-US" dirty="0" smtClean="0"/>
              <a:t>#6 </a:t>
            </a:r>
            <a:r>
              <a:rPr lang="en-US" sz="3600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4582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What about pi?!</a:t>
            </a:r>
          </a:p>
          <a:p>
            <a:pPr lvl="1"/>
            <a:r>
              <a:rPr lang="en-US" sz="2400" dirty="0" smtClean="0"/>
              <a:t>Excel has a function: =PI(), but VBA does not</a:t>
            </a:r>
          </a:p>
          <a:p>
            <a:pPr lvl="1"/>
            <a:r>
              <a:rPr lang="en-US" sz="2400" dirty="0" smtClean="0"/>
              <a:t>Three choices:</a:t>
            </a:r>
          </a:p>
          <a:p>
            <a:pPr lvl="2"/>
            <a:r>
              <a:rPr lang="en-US" sz="2000" dirty="0" smtClean="0"/>
              <a:t>Manually assign value of pi</a:t>
            </a:r>
            <a:br>
              <a:rPr lang="en-US" sz="2000" dirty="0" smtClean="0"/>
            </a:br>
            <a:r>
              <a:rPr lang="en-US" sz="2000" dirty="0" smtClean="0"/>
              <a:t>   pi = 3.14159265   or</a:t>
            </a:r>
            <a:br>
              <a:rPr lang="en-US" sz="2000" dirty="0" smtClean="0"/>
            </a:br>
            <a:r>
              <a:rPr lang="en-US" sz="2000" dirty="0" smtClean="0"/>
              <a:t>   pi = 22/7  (approx. for pi, good to </a:t>
            </a:r>
            <a:r>
              <a:rPr lang="en-US" sz="2000" dirty="0" smtClean="0"/>
              <a:t>3 </a:t>
            </a:r>
            <a:r>
              <a:rPr lang="en-US" sz="2000" dirty="0" smtClean="0"/>
              <a:t>decimal places)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arctan</a:t>
            </a:r>
            <a:r>
              <a:rPr lang="en-US" sz="2000" dirty="0" smtClean="0"/>
              <a:t> (inverse tan) function available in VBA: pi = 4 * </a:t>
            </a:r>
            <a:r>
              <a:rPr lang="en-US" sz="2000" dirty="0" err="1" smtClean="0"/>
              <a:t>Atn</a:t>
            </a:r>
            <a:r>
              <a:rPr lang="en-US" sz="2000" dirty="0" smtClean="0"/>
              <a:t>(1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Try to get to Excel’s pi() function</a:t>
            </a:r>
          </a:p>
          <a:p>
            <a:pPr lvl="3"/>
            <a:r>
              <a:rPr lang="en-US" sz="1800" dirty="0" smtClean="0"/>
              <a:t>We can use a limited number of Excel’s worksheet functions in VBA, </a:t>
            </a:r>
            <a:r>
              <a:rPr lang="en-US" sz="1800" dirty="0" smtClean="0"/>
              <a:t>PI() </a:t>
            </a:r>
            <a:r>
              <a:rPr lang="en-US" sz="1800" dirty="0" smtClean="0"/>
              <a:t>is one of them:</a:t>
            </a:r>
            <a:br>
              <a:rPr lang="en-US" sz="1800" dirty="0" smtClean="0"/>
            </a:br>
            <a:r>
              <a:rPr lang="en-US" sz="1800" dirty="0" smtClean="0"/>
              <a:t>pi = </a:t>
            </a:r>
            <a:r>
              <a:rPr lang="en-US" sz="1800" dirty="0" err="1" smtClean="0"/>
              <a:t>WorksheetFunction.Pi</a:t>
            </a:r>
            <a:r>
              <a:rPr lang="en-US" sz="1800" dirty="0" smtClean="0"/>
              <a:t>()</a:t>
            </a:r>
          </a:p>
          <a:p>
            <a:pPr lvl="1"/>
            <a:r>
              <a:rPr lang="en-US" sz="2400" dirty="0" smtClean="0"/>
              <a:t>We can use “pi” as the variable name, because it’s not a “reserved word” </a:t>
            </a:r>
            <a:r>
              <a:rPr lang="en-US" sz="2400" i="1" dirty="0" smtClean="0"/>
              <a:t>in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8229600" cy="4495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Debugging – Checking for syntax errors, execution errors, logic errors etc.</a:t>
            </a:r>
          </a:p>
          <a:p>
            <a:r>
              <a:rPr lang="en-US" sz="2400" dirty="0" smtClean="0"/>
              <a:t>In VBA, click on Debug tab, then Step into</a:t>
            </a:r>
          </a:p>
          <a:p>
            <a:pPr lvl="1"/>
            <a:r>
              <a:rPr lang="en-US" dirty="0" smtClean="0"/>
              <a:t>Hit ‘F8’ to move the cursor down and keep checking each line.  It takes you through the lines in the order in which the program is executed.</a:t>
            </a:r>
          </a:p>
          <a:p>
            <a:r>
              <a:rPr lang="en-US" sz="2400" dirty="0" smtClean="0"/>
              <a:t>Move your cursor to a variable and it will show the value assigned if any</a:t>
            </a:r>
          </a:p>
          <a:p>
            <a:pPr lvl="1"/>
            <a:r>
              <a:rPr lang="en-US" dirty="0" smtClean="0"/>
              <a:t>In the VB Editor, go to the “View” menu and select “Locals Window”</a:t>
            </a:r>
          </a:p>
          <a:p>
            <a:pPr lvl="1"/>
            <a:r>
              <a:rPr lang="en-US" dirty="0" smtClean="0"/>
              <a:t>The name, type, and value of all variables will be shown</a:t>
            </a:r>
          </a:p>
          <a:p>
            <a:r>
              <a:rPr lang="en-US" sz="2400" dirty="0" smtClean="0"/>
              <a:t>Hit ‘F9’ or click on the grey bar to the right of the code to set a break. A subroutine will halt whenever it encounters a break</a:t>
            </a:r>
          </a:p>
        </p:txBody>
      </p:sp>
    </p:spTree>
    <p:extLst>
      <p:ext uri="{BB962C8B-B14F-4D97-AF65-F5344CB8AC3E}">
        <p14:creationId xmlns:p14="http://schemas.microsoft.com/office/powerpoint/2010/main" val="263614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Reminder: make sure “Macros” are enabled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8486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MS Office locks out custom programming by default – without warning you about it!</a:t>
            </a:r>
          </a:p>
          <a:p>
            <a:pPr eaLnBrk="1" hangingPunct="1"/>
            <a:r>
              <a:rPr lang="en-US" sz="2800" dirty="0" smtClean="0"/>
              <a:t>Go to File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Options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 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Settings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Macro Settings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Check either “Disable all macros with notification” (will ask you whether to allow them each time you open a file with macros) or check “Enable all macros</a:t>
            </a:r>
            <a:r>
              <a:rPr lang="en-US" sz="2400" dirty="0" smtClean="0"/>
              <a:t>”</a:t>
            </a:r>
          </a:p>
          <a:p>
            <a:r>
              <a:rPr lang="en-US" sz="2600" dirty="0" smtClean="0"/>
              <a:t>You need to enable macros BEFORE opening your workbook – the change does not affect files already open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825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19999" cy="1143000"/>
          </a:xfrm>
        </p:spPr>
        <p:txBody>
          <a:bodyPr/>
          <a:lstStyle/>
          <a:p>
            <a:r>
              <a:rPr lang="en-US" sz="4000" dirty="0" smtClean="0"/>
              <a:t>Reminder: </a:t>
            </a:r>
            <a:r>
              <a:rPr lang="en-US" sz="4000" dirty="0" err="1" smtClean="0"/>
              <a:t>Make“Developer</a:t>
            </a:r>
            <a:r>
              <a:rPr lang="en-US" sz="4000" dirty="0" smtClean="0"/>
              <a:t>” tab visible &amp; go to VB Editor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If the Developer tab is not visible,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Go to File  Options  Customize Ribbon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 the right-hand pane, check “Developer” under “Main Tabs” &amp; click “OK”</a:t>
            </a:r>
          </a:p>
          <a:p>
            <a:r>
              <a:rPr lang="en-US" dirty="0" smtClean="0"/>
              <a:t>Go to Developer </a:t>
            </a:r>
            <a:r>
              <a:rPr lang="en-US" dirty="0" smtClean="0">
                <a:sym typeface="Wingdings" pitchFamily="2" charset="2"/>
              </a:rPr>
              <a:t> Visual Basic (or press Alt + F11)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5411" r="40991" b="72198"/>
          <a:stretch/>
        </p:blipFill>
        <p:spPr bwMode="auto">
          <a:xfrm>
            <a:off x="304800" y="3657600"/>
            <a:ext cx="874712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All code goes in a “Module”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828800"/>
            <a:ext cx="8153400" cy="419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VBA, </a:t>
            </a:r>
            <a:r>
              <a:rPr lang="en-US" sz="2800" i="1" dirty="0" smtClean="0"/>
              <a:t>Insert </a:t>
            </a:r>
            <a:r>
              <a:rPr lang="en-US" sz="2800" dirty="0" smtClean="0"/>
              <a:t>a new </a:t>
            </a:r>
            <a:r>
              <a:rPr lang="en-US" sz="2800" i="1" dirty="0" smtClean="0"/>
              <a:t>Module </a:t>
            </a:r>
          </a:p>
          <a:p>
            <a:pPr lvl="1"/>
            <a:r>
              <a:rPr lang="en-US" sz="2400" dirty="0" smtClean="0"/>
              <a:t>Do NOT insert a “Class Module”</a:t>
            </a:r>
          </a:p>
          <a:p>
            <a:pPr lvl="1"/>
            <a:r>
              <a:rPr lang="en-US" sz="2400" dirty="0" smtClean="0"/>
              <a:t>All VBA code is written in modules</a:t>
            </a:r>
          </a:p>
          <a:p>
            <a:pPr lvl="2"/>
            <a:r>
              <a:rPr lang="en-US" sz="2200" dirty="0" smtClean="0"/>
              <a:t>All of your code for in-class exercises or homework should be in a single module!</a:t>
            </a:r>
          </a:p>
          <a:p>
            <a:pPr lvl="1"/>
            <a:r>
              <a:rPr lang="en-US" sz="2400" dirty="0" smtClean="0"/>
              <a:t>A workbook can contain multiple modules, just as it can contain multiple worksheets</a:t>
            </a:r>
          </a:p>
          <a:p>
            <a:pPr lvl="1"/>
            <a:r>
              <a:rPr lang="en-US" sz="2400" dirty="0" smtClean="0"/>
              <a:t>All worksheets in a workbook have access to functions written in any or all of the modules in that same workbook only</a:t>
            </a:r>
          </a:p>
        </p:txBody>
      </p:sp>
    </p:spTree>
    <p:extLst>
      <p:ext uri="{BB962C8B-B14F-4D97-AF65-F5344CB8AC3E}">
        <p14:creationId xmlns:p14="http://schemas.microsoft.com/office/powerpoint/2010/main" val="2539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Reminder: </a:t>
            </a:r>
            <a:br>
              <a:rPr lang="en-US" dirty="0" smtClean="0"/>
            </a:br>
            <a:r>
              <a:rPr lang="en-US" dirty="0" smtClean="0"/>
              <a:t>Sub </a:t>
            </a:r>
            <a:r>
              <a:rPr lang="en-US" dirty="0" smtClean="0"/>
              <a:t>Procedure Syntax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VBA Sub Procedure Syntax</a:t>
            </a:r>
          </a:p>
          <a:p>
            <a:pPr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MySubName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000" b="1" i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Note: nothing in the parenthesis!</a:t>
            </a:r>
            <a:endParaRPr lang="en-US" sz="2000" b="1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&lt;Inputs&gt;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&lt;Calculations&gt;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&lt;Outputs&gt;</a:t>
            </a:r>
          </a:p>
          <a:p>
            <a:pPr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lvl="2"/>
            <a:r>
              <a:rPr lang="en-US" sz="2200" dirty="0" smtClean="0"/>
              <a:t>Sub procedure name has same rules as variable names</a:t>
            </a:r>
          </a:p>
          <a:p>
            <a:pPr lvl="2"/>
            <a:r>
              <a:rPr lang="en-US" sz="2200" dirty="0" smtClean="0"/>
              <a:t>NO arguments in a Sub procedure — for our purposes, parenthesis are just place-holders (like PI function in Excel)</a:t>
            </a:r>
          </a:p>
          <a:p>
            <a:pPr lvl="2"/>
            <a:r>
              <a:rPr lang="en-US" sz="2200" dirty="0" smtClean="0"/>
              <a:t>No built-in provision for input &amp; output!</a:t>
            </a:r>
          </a:p>
        </p:txBody>
      </p:sp>
    </p:spTree>
    <p:extLst>
      <p:ext uri="{BB962C8B-B14F-4D97-AF65-F5344CB8AC3E}">
        <p14:creationId xmlns:p14="http://schemas.microsoft.com/office/powerpoint/2010/main" val="86634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“Object-Oriented” Programming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5240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Visual Basic is “object oriented”</a:t>
            </a:r>
          </a:p>
          <a:p>
            <a:pPr lvl="1"/>
            <a:r>
              <a:rPr lang="en-US" i="1" dirty="0" smtClean="0"/>
              <a:t>Items are referred to in a cascade from general to specific, separated by periods</a:t>
            </a:r>
          </a:p>
          <a:p>
            <a:pPr lvl="1"/>
            <a:r>
              <a:rPr lang="en-US" i="1" dirty="0" smtClean="0"/>
              <a:t>An analogy would be the description of a specific command/button in the tool ribbon</a:t>
            </a:r>
          </a:p>
          <a:p>
            <a:r>
              <a:rPr lang="en-US" i="1" dirty="0" smtClean="0"/>
              <a:t>The most general object in VBA for Excel is the Excel “Application”</a:t>
            </a:r>
          </a:p>
          <a:p>
            <a:pPr lvl="1"/>
            <a:r>
              <a:rPr lang="en-US" i="1" dirty="0" smtClean="0"/>
              <a:t>This is implicitly assumed and we don’t need to worry about it</a:t>
            </a:r>
          </a:p>
          <a:p>
            <a:r>
              <a:rPr lang="en-US" i="1" dirty="0" smtClean="0"/>
              <a:t>Other objects:</a:t>
            </a:r>
          </a:p>
          <a:p>
            <a:pPr lvl="1"/>
            <a:r>
              <a:rPr lang="en-US" i="1" dirty="0" smtClean="0"/>
              <a:t>Workbook, Worksheet, Cells, etc.</a:t>
            </a:r>
          </a:p>
        </p:txBody>
      </p:sp>
    </p:spTree>
    <p:extLst>
      <p:ext uri="{BB962C8B-B14F-4D97-AF65-F5344CB8AC3E}">
        <p14:creationId xmlns:p14="http://schemas.microsoft.com/office/powerpoint/2010/main" val="102782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6868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Don’t need to refer to the whole structure from the Excel application on down</a:t>
            </a:r>
          </a:p>
          <a:p>
            <a:pPr marL="574675" lvl="2" indent="0">
              <a:buNone/>
            </a:pPr>
            <a:r>
              <a:rPr lang="en-US" sz="2000" i="1" dirty="0" smtClean="0"/>
              <a:t>Example: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Range(“A1”).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Font.Name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=“Arial”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i="1" dirty="0" smtClean="0"/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Application.Workbook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(“Book1”).Worksheet(“Sheet1”)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.Range</a:t>
            </a:r>
            <a:r>
              <a:rPr lang="en-US" sz="2000" i="1" dirty="0" smtClean="0"/>
              <a:t>… is assumed if Sheet1 in Book1 is “active”.)</a:t>
            </a:r>
          </a:p>
          <a:p>
            <a:r>
              <a:rPr lang="en-US" sz="2400" dirty="0" smtClean="0"/>
              <a:t>Referring to the currently selected cell on the currently selected worksheet</a:t>
            </a:r>
          </a:p>
          <a:p>
            <a:pPr marL="574675" lvl="2" indent="0">
              <a:buNone/>
            </a:pPr>
            <a:r>
              <a:rPr lang="en-US" sz="2000" i="1" dirty="0" smtClean="0"/>
              <a:t>Example: If cell B7 is currently selected,</a:t>
            </a:r>
            <a:br>
              <a:rPr lang="en-US" sz="2000" i="1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Range(“B7”) </a:t>
            </a:r>
            <a:r>
              <a:rPr lang="en-US" sz="2000" i="1" dirty="0" smtClean="0">
                <a:cs typeface="Courier New" pitchFamily="49" charset="0"/>
              </a:rPr>
              <a:t>and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cs typeface="Courier New" pitchFamily="49" charset="0"/>
              </a:rPr>
              <a:t>mean the same thing, (the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Application.Workbook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(“Book1”).Worksheet(“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Sheet1”)...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part is assumed again)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09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Input 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95400"/>
            <a:ext cx="7620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From an excel cell: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Range(“A3”).Select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 smtClean="0"/>
              <a:t>From an Input box: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Val(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(”What is b?”))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dirty="0">
                <a:cs typeface="Courier New" pitchFamily="49" charset="0"/>
              </a:rPr>
              <a:t> </a:t>
            </a:r>
            <a:r>
              <a:rPr lang="en-US" sz="2400" i="1" dirty="0" smtClean="0">
                <a:cs typeface="Courier New" pitchFamily="49" charset="0"/>
              </a:rPr>
              <a:t> The Val( ) function converts the text output of the </a:t>
            </a:r>
            <a:r>
              <a:rPr lang="en-US" sz="2400" i="1" dirty="0" err="1" smtClean="0">
                <a:cs typeface="Courier New" pitchFamily="49" charset="0"/>
              </a:rPr>
              <a:t>InputBox</a:t>
            </a:r>
            <a:r>
              <a:rPr lang="en-US" sz="2400" i="1" dirty="0" smtClean="0">
                <a:cs typeface="Courier New" pitchFamily="49" charset="0"/>
              </a:rPr>
              <a:t> function into a number.</a:t>
            </a:r>
          </a:p>
          <a:p>
            <a:pPr eaLnBrk="1" hangingPunct="1"/>
            <a:r>
              <a:rPr lang="en-US" sz="2800" dirty="0" smtClean="0"/>
              <a:t>Using </a:t>
            </a:r>
            <a:r>
              <a:rPr lang="en-US" sz="2800" i="1" dirty="0" smtClean="0"/>
              <a:t>.Offset </a:t>
            </a:r>
            <a:r>
              <a:rPr lang="en-US" sz="2400" dirty="0" smtClean="0">
                <a:solidFill>
                  <a:schemeClr val="accent1"/>
                </a:solidFill>
              </a:rPr>
              <a:t>(we’ll cover this more later)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ActiveCell.Offset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0).Select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b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530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Output Syntax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447800"/>
            <a:ext cx="75438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To an Excel cell:</a:t>
            </a:r>
          </a:p>
          <a:p>
            <a:pPr lvl="1">
              <a:buNone/>
              <a:defRPr/>
            </a:pPr>
            <a:r>
              <a:rPr lang="en-US" sz="2400" dirty="0" smtClean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Range(“A3”).Select</a:t>
            </a:r>
          </a:p>
          <a:p>
            <a:pPr lvl="1"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ActiveCell.Value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Sum</a:t>
            </a:r>
          </a:p>
          <a:p>
            <a:pPr eaLnBrk="1" hangingPunct="1">
              <a:defRPr/>
            </a:pPr>
            <a:r>
              <a:rPr lang="en-US" sz="2800" dirty="0" smtClean="0"/>
              <a:t>To a Message box:</a:t>
            </a:r>
          </a:p>
          <a:p>
            <a:pPr lvl="1">
              <a:buNone/>
              <a:defRPr/>
            </a:pPr>
            <a:r>
              <a:rPr lang="en-US" sz="2400" dirty="0" smtClean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MsgBox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“The answer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is ” &amp;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i="1" dirty="0" smtClean="0"/>
              <a:t>(For more details on using message box and </a:t>
            </a:r>
            <a:r>
              <a:rPr lang="en-US" sz="2400" i="1" dirty="0" err="1" smtClean="0"/>
              <a:t>Inputbox</a:t>
            </a:r>
            <a:r>
              <a:rPr lang="en-US" sz="2400" i="1" dirty="0" smtClean="0"/>
              <a:t>, type “</a:t>
            </a:r>
            <a:r>
              <a:rPr lang="en-US" sz="2400" i="1" dirty="0" err="1" smtClean="0"/>
              <a:t>MsgBox</a:t>
            </a:r>
            <a:r>
              <a:rPr lang="en-US" sz="2400" i="1" dirty="0" smtClean="0"/>
              <a:t> function” and “</a:t>
            </a:r>
            <a:r>
              <a:rPr lang="en-US" sz="2400" i="1" dirty="0" err="1" smtClean="0"/>
              <a:t>Inputbox</a:t>
            </a:r>
            <a:r>
              <a:rPr lang="en-US" sz="2400" i="1" dirty="0" smtClean="0"/>
              <a:t> function” in VBA help )</a:t>
            </a:r>
          </a:p>
        </p:txBody>
      </p:sp>
    </p:spTree>
    <p:extLst>
      <p:ext uri="{BB962C8B-B14F-4D97-AF65-F5344CB8AC3E}">
        <p14:creationId xmlns:p14="http://schemas.microsoft.com/office/powerpoint/2010/main" val="255756146"/>
      </p:ext>
    </p:extLst>
  </p:cSld>
  <p:clrMapOvr>
    <a:masterClrMapping/>
  </p:clrMapOvr>
</p:sld>
</file>

<file path=ppt/theme/theme1.xml><?xml version="1.0" encoding="utf-8"?>
<a:theme xmlns:a="http://schemas.openxmlformats.org/drawingml/2006/main" name="342 PSWC- Day 14- VBA Programm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342 PSWC- Day 14- VBA Programming</Template>
  <TotalTime>5</TotalTime>
  <Words>823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342 PSWC- Day 14- VBA Programming</vt:lpstr>
      <vt:lpstr>VBA Programming (cont.)</vt:lpstr>
      <vt:lpstr>Reminder: make sure “Macros” are enabled</vt:lpstr>
      <vt:lpstr>Reminder: Make“Developer” tab visible &amp; go to VB Editor</vt:lpstr>
      <vt:lpstr>Reminder: All code goes in a “Module”</vt:lpstr>
      <vt:lpstr>Reminder:  Sub Procedure Syntax</vt:lpstr>
      <vt:lpstr>“Object-Oriented” Programming</vt:lpstr>
      <vt:lpstr>Object-Oriented Shortcuts</vt:lpstr>
      <vt:lpstr>Input Syntax</vt:lpstr>
      <vt:lpstr>Output Syntax</vt:lpstr>
      <vt:lpstr>Text “arithmetic”</vt:lpstr>
      <vt:lpstr>In-Class Exercise #4</vt:lpstr>
      <vt:lpstr>In-Class Exercise #5</vt:lpstr>
      <vt:lpstr>FlowChart and PseudoCode</vt:lpstr>
      <vt:lpstr>In-class Exercise #6</vt:lpstr>
      <vt:lpstr>In-class Exercise #6 (cont.)</vt:lpstr>
      <vt:lpstr>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Programming (cont.)</dc:title>
  <dc:creator>William Humphrey</dc:creator>
  <cp:lastModifiedBy>William Humphrey</cp:lastModifiedBy>
  <cp:revision>2</cp:revision>
  <dcterms:created xsi:type="dcterms:W3CDTF">2012-04-04T15:36:08Z</dcterms:created>
  <dcterms:modified xsi:type="dcterms:W3CDTF">2012-04-04T15:42:05Z</dcterms:modified>
</cp:coreProperties>
</file>