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7" r:id="rId2"/>
    <p:sldId id="282" r:id="rId3"/>
    <p:sldId id="283" r:id="rId4"/>
    <p:sldId id="284" r:id="rId5"/>
    <p:sldId id="265" r:id="rId6"/>
    <p:sldId id="296" r:id="rId7"/>
    <p:sldId id="301" r:id="rId8"/>
    <p:sldId id="305" r:id="rId9"/>
    <p:sldId id="306" r:id="rId10"/>
    <p:sldId id="307" r:id="rId11"/>
    <p:sldId id="308" r:id="rId12"/>
    <p:sldId id="309" r:id="rId13"/>
    <p:sldId id="312" r:id="rId14"/>
    <p:sldId id="311" r:id="rId15"/>
    <p:sldId id="313" r:id="rId16"/>
    <p:sldId id="31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0" d="100"/>
          <a:sy n="100" d="100"/>
        </p:scale>
        <p:origin x="-138" y="-102"/>
      </p:cViewPr>
      <p:guideLst>
        <p:guide orient="horz" pos="2160"/>
        <p:guide pos="2880"/>
      </p:guideLst>
    </p:cSldViewPr>
  </p:slideViewPr>
  <p:notesTextViewPr>
    <p:cViewPr>
      <p:scale>
        <a:sx n="1" d="1"/>
        <a:sy n="1" d="1"/>
      </p:scale>
      <p:origin x="0" y="0"/>
    </p:cViewPr>
  </p:notesTextViewPr>
  <p:sorterViewPr>
    <p:cViewPr>
      <p:scale>
        <a:sx n="100" d="100"/>
        <a:sy n="100" d="100"/>
      </p:scale>
      <p:origin x="0" y="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93289" y="228600"/>
            <a:ext cx="6512511"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1905000"/>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381000"/>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
        <p:nvSpPr>
          <p:cNvPr id="8" name="Title 7"/>
          <p:cNvSpPr>
            <a:spLocks noGrp="1"/>
          </p:cNvSpPr>
          <p:nvPr>
            <p:ph type="title"/>
          </p:nvPr>
        </p:nvSpPr>
        <p:spPr>
          <a:xfrm>
            <a:off x="1793289" y="228600"/>
            <a:ext cx="6512511" cy="1143000"/>
          </a:xfrm>
        </p:spPr>
        <p:txBody>
          <a:bodyPr/>
          <a:lstStyle/>
          <a:p>
            <a:r>
              <a:rPr lang="en-US" smtClean="0"/>
              <a:t>Click to edit Master title style</a:t>
            </a:r>
            <a:endParaRPr lang="en-US" dirty="0"/>
          </a:p>
        </p:txBody>
      </p:sp>
      <p:sp>
        <p:nvSpPr>
          <p:cNvPr id="10" name="Content Placeholder 9"/>
          <p:cNvSpPr>
            <a:spLocks noGrp="1"/>
          </p:cNvSpPr>
          <p:nvPr>
            <p:ph sz="quarter" idx="13"/>
          </p:nvPr>
        </p:nvSpPr>
        <p:spPr>
          <a:xfrm>
            <a:off x="838200" y="1676400"/>
            <a:ext cx="7010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a:xfrm>
            <a:off x="1793289" y="228600"/>
            <a:ext cx="6512511" cy="1143000"/>
          </a:xfrm>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1142999" y="167639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167640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167640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2362200"/>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167640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2360905"/>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4/9/2012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a:xfrm>
            <a:off x="1793289" y="152400"/>
            <a:ext cx="6512511" cy="1143000"/>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4/9/2012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4/9/2012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4/9/2012</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p:txBody>
          <a:bodyPr/>
          <a:lstStyle/>
          <a:p>
            <a:r>
              <a:rPr lang="en-US" dirty="0" smtClean="0"/>
              <a:t>Week </a:t>
            </a:r>
            <a:r>
              <a:rPr lang="en-US" dirty="0" smtClean="0"/>
              <a:t>5, Days 17-18</a:t>
            </a:r>
            <a:endParaRPr lang="en-US" dirty="0"/>
          </a:p>
        </p:txBody>
      </p:sp>
      <p:sp>
        <p:nvSpPr>
          <p:cNvPr id="3" name="Title 2"/>
          <p:cNvSpPr>
            <a:spLocks noGrp="1"/>
          </p:cNvSpPr>
          <p:nvPr>
            <p:ph type="ctrTitle"/>
          </p:nvPr>
        </p:nvSpPr>
        <p:spPr/>
        <p:txBody>
          <a:bodyPr/>
          <a:lstStyle/>
          <a:p>
            <a:r>
              <a:rPr lang="en-US" dirty="0" smtClean="0"/>
              <a:t>Recording Marcos for VBA</a:t>
            </a:r>
            <a:endParaRPr lang="en-US" sz="3600" dirty="0"/>
          </a:p>
        </p:txBody>
      </p:sp>
    </p:spTree>
    <p:extLst>
      <p:ext uri="{BB962C8B-B14F-4D97-AF65-F5344CB8AC3E}">
        <p14:creationId xmlns:p14="http://schemas.microsoft.com/office/powerpoint/2010/main" val="308981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Debugging</a:t>
            </a:r>
          </a:p>
        </p:txBody>
      </p:sp>
      <p:sp>
        <p:nvSpPr>
          <p:cNvPr id="10243" name="Content Placeholder 2"/>
          <p:cNvSpPr>
            <a:spLocks noGrp="1"/>
          </p:cNvSpPr>
          <p:nvPr>
            <p:ph sz="quarter" idx="13"/>
          </p:nvPr>
        </p:nvSpPr>
        <p:spPr>
          <a:xfrm>
            <a:off x="685800" y="1219200"/>
            <a:ext cx="8229600" cy="4495800"/>
          </a:xfrm>
          <a:prstGeom prst="rect">
            <a:avLst/>
          </a:prstGeom>
        </p:spPr>
        <p:txBody>
          <a:bodyPr>
            <a:normAutofit fontScale="92500" lnSpcReduction="10000"/>
          </a:bodyPr>
          <a:lstStyle/>
          <a:p>
            <a:r>
              <a:rPr lang="en-US" sz="2400" dirty="0" smtClean="0"/>
              <a:t>Debugging – Checking for syntax errors, execution errors, logic errors etc.</a:t>
            </a:r>
          </a:p>
          <a:p>
            <a:r>
              <a:rPr lang="en-US" sz="2400" dirty="0" smtClean="0"/>
              <a:t>In VBA, click on Debug tab, then Step into</a:t>
            </a:r>
          </a:p>
          <a:p>
            <a:pPr lvl="1"/>
            <a:r>
              <a:rPr lang="en-US" dirty="0" smtClean="0"/>
              <a:t>Hit ‘F8’ to move the cursor down and keep checking each line.  It takes you through the lines in the order in which the program is executed.</a:t>
            </a:r>
          </a:p>
          <a:p>
            <a:r>
              <a:rPr lang="en-US" sz="2400" dirty="0" smtClean="0"/>
              <a:t>Move your cursor to a variable and it will show the value assigned if any</a:t>
            </a:r>
          </a:p>
          <a:p>
            <a:pPr lvl="1"/>
            <a:r>
              <a:rPr lang="en-US" dirty="0" smtClean="0"/>
              <a:t>In the VB Editor, go to the “View” menu and select “Locals Window”</a:t>
            </a:r>
          </a:p>
          <a:p>
            <a:pPr lvl="1"/>
            <a:r>
              <a:rPr lang="en-US" dirty="0" smtClean="0"/>
              <a:t>The name, type, and value of all variables will be shown</a:t>
            </a:r>
          </a:p>
          <a:p>
            <a:r>
              <a:rPr lang="en-US" sz="2400" dirty="0" smtClean="0"/>
              <a:t>Hit ‘F9’ or click on the grey bar to the right of the code to set a break. A subroutine will halt whenever it encounters a break</a:t>
            </a:r>
          </a:p>
        </p:txBody>
      </p:sp>
    </p:spTree>
    <p:extLst>
      <p:ext uri="{BB962C8B-B14F-4D97-AF65-F5344CB8AC3E}">
        <p14:creationId xmlns:p14="http://schemas.microsoft.com/office/powerpoint/2010/main" val="263614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Recording Macros</a:t>
            </a:r>
          </a:p>
        </p:txBody>
      </p:sp>
      <p:sp>
        <p:nvSpPr>
          <p:cNvPr id="11267" name="Content Placeholder 2"/>
          <p:cNvSpPr>
            <a:spLocks noGrp="1"/>
          </p:cNvSpPr>
          <p:nvPr>
            <p:ph sz="quarter" idx="13"/>
          </p:nvPr>
        </p:nvSpPr>
        <p:spPr>
          <a:prstGeom prst="rect">
            <a:avLst/>
          </a:prstGeom>
        </p:spPr>
        <p:txBody>
          <a:bodyPr>
            <a:normAutofit/>
          </a:bodyPr>
          <a:lstStyle/>
          <a:p>
            <a:r>
              <a:rPr lang="en-US" sz="2400" dirty="0" smtClean="0"/>
              <a:t>You can automate a sequence of Excel commands which you may reuse by using a macro</a:t>
            </a:r>
          </a:p>
          <a:p>
            <a:r>
              <a:rPr lang="en-US" sz="2400" dirty="0" smtClean="0"/>
              <a:t>You can use a recorded macro to learn how to write VBA codes </a:t>
            </a:r>
          </a:p>
          <a:p>
            <a:endParaRPr lang="en-US" sz="2400" dirty="0" smtClean="0"/>
          </a:p>
          <a:p>
            <a:endParaRPr lang="en-US" sz="2400" dirty="0" smtClean="0"/>
          </a:p>
        </p:txBody>
      </p:sp>
    </p:spTree>
    <p:extLst>
      <p:ext uri="{BB962C8B-B14F-4D97-AF65-F5344CB8AC3E}">
        <p14:creationId xmlns:p14="http://schemas.microsoft.com/office/powerpoint/2010/main" val="784068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Recording a Macro: Example</a:t>
            </a:r>
          </a:p>
        </p:txBody>
      </p:sp>
      <p:sp>
        <p:nvSpPr>
          <p:cNvPr id="12291" name="Content Placeholder 2"/>
          <p:cNvSpPr>
            <a:spLocks noGrp="1"/>
          </p:cNvSpPr>
          <p:nvPr>
            <p:ph sz="quarter" idx="4294967295"/>
          </p:nvPr>
        </p:nvSpPr>
        <p:spPr>
          <a:xfrm>
            <a:off x="533400" y="1447800"/>
            <a:ext cx="8229600" cy="4937125"/>
          </a:xfrm>
          <a:prstGeom prst="rect">
            <a:avLst/>
          </a:prstGeom>
        </p:spPr>
        <p:txBody>
          <a:bodyPr>
            <a:noAutofit/>
          </a:bodyPr>
          <a:lstStyle/>
          <a:p>
            <a:r>
              <a:rPr lang="en-US" sz="2000" dirty="0" smtClean="0"/>
              <a:t>Enter some name in a cell.</a:t>
            </a:r>
          </a:p>
          <a:p>
            <a:r>
              <a:rPr lang="en-US" sz="2000" dirty="0" smtClean="0"/>
              <a:t>Click on the cell</a:t>
            </a:r>
          </a:p>
          <a:p>
            <a:r>
              <a:rPr lang="en-US" sz="2000" dirty="0" smtClean="0"/>
              <a:t>Click on record macro in the developer </a:t>
            </a:r>
            <a:r>
              <a:rPr lang="en-US" sz="2000" dirty="0" smtClean="0"/>
              <a:t>tab</a:t>
            </a:r>
            <a:endParaRPr lang="en-US" sz="2000"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6092" b="71615"/>
          <a:stretch/>
        </p:blipFill>
        <p:spPr bwMode="auto">
          <a:xfrm>
            <a:off x="762000" y="2819400"/>
            <a:ext cx="7803838" cy="242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Recording a Macro: Example</a:t>
            </a:r>
          </a:p>
        </p:txBody>
      </p:sp>
      <p:sp>
        <p:nvSpPr>
          <p:cNvPr id="12291" name="Content Placeholder 2"/>
          <p:cNvSpPr>
            <a:spLocks noGrp="1"/>
          </p:cNvSpPr>
          <p:nvPr>
            <p:ph sz="quarter" idx="4294967295"/>
          </p:nvPr>
        </p:nvSpPr>
        <p:spPr>
          <a:xfrm>
            <a:off x="533400" y="1295400"/>
            <a:ext cx="4572000" cy="5089525"/>
          </a:xfrm>
          <a:prstGeom prst="rect">
            <a:avLst/>
          </a:prstGeom>
        </p:spPr>
        <p:txBody>
          <a:bodyPr>
            <a:noAutofit/>
          </a:bodyPr>
          <a:lstStyle/>
          <a:p>
            <a:r>
              <a:rPr lang="en-US" sz="2000" dirty="0" smtClean="0"/>
              <a:t>In </a:t>
            </a:r>
            <a:r>
              <a:rPr lang="en-US" sz="2000" dirty="0" smtClean="0"/>
              <a:t>the record dialogue box, Enter the name as, say, Format.  Also enter a shortcut key. Lets say, ‘N’ (capitals). Then hit OK</a:t>
            </a:r>
          </a:p>
          <a:p>
            <a:r>
              <a:rPr lang="en-US" sz="2000" dirty="0" smtClean="0"/>
              <a:t>Now perform all the tasks you would like to be recorded. Carefully do it step by step in an order. Right click on the cell and click on format and change </a:t>
            </a:r>
            <a:r>
              <a:rPr lang="en-US" sz="2000" dirty="0" smtClean="0"/>
              <a:t/>
            </a:r>
            <a:br>
              <a:rPr lang="en-US" sz="2000" dirty="0" smtClean="0"/>
            </a:br>
            <a:r>
              <a:rPr lang="en-US" sz="2000" dirty="0" smtClean="0"/>
              <a:t>to bold </a:t>
            </a:r>
            <a:br>
              <a:rPr lang="en-US" sz="2000" dirty="0" smtClean="0"/>
            </a:br>
            <a:r>
              <a:rPr lang="en-US" sz="2000" dirty="0" smtClean="0"/>
              <a:t>Courier New </a:t>
            </a:r>
            <a:br>
              <a:rPr lang="en-US" sz="2000" dirty="0" smtClean="0"/>
            </a:br>
            <a:r>
              <a:rPr lang="en-US" sz="2000" dirty="0" smtClean="0"/>
              <a:t>15-point</a:t>
            </a:r>
            <a:endParaRPr lang="en-US" sz="2000" dirty="0" smtClean="0"/>
          </a:p>
          <a:p>
            <a:r>
              <a:rPr lang="en-US" sz="2000" dirty="0" smtClean="0"/>
              <a:t>Stop </a:t>
            </a:r>
            <a:r>
              <a:rPr lang="en-US" sz="2000" dirty="0" smtClean="0"/>
              <a:t>recording</a:t>
            </a:r>
            <a:endParaRPr lang="en-US" sz="20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05000"/>
            <a:ext cx="34099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9237" b="69261"/>
          <a:stretch/>
        </p:blipFill>
        <p:spPr bwMode="auto">
          <a:xfrm>
            <a:off x="2895600" y="4038600"/>
            <a:ext cx="3756463" cy="2629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97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Recording a Macro: Example</a:t>
            </a:r>
          </a:p>
        </p:txBody>
      </p:sp>
      <p:sp>
        <p:nvSpPr>
          <p:cNvPr id="12291" name="Content Placeholder 2"/>
          <p:cNvSpPr>
            <a:spLocks noGrp="1"/>
          </p:cNvSpPr>
          <p:nvPr>
            <p:ph sz="quarter" idx="4294967295"/>
          </p:nvPr>
        </p:nvSpPr>
        <p:spPr>
          <a:xfrm>
            <a:off x="533400" y="1447800"/>
            <a:ext cx="2286000" cy="5105400"/>
          </a:xfrm>
          <a:prstGeom prst="rect">
            <a:avLst/>
          </a:prstGeom>
        </p:spPr>
        <p:txBody>
          <a:bodyPr>
            <a:noAutofit/>
          </a:bodyPr>
          <a:lstStyle/>
          <a:p>
            <a:r>
              <a:rPr lang="en-US" sz="2000" dirty="0"/>
              <a:t>Go to VBA and check.  </a:t>
            </a:r>
            <a:r>
              <a:rPr lang="en-US" sz="2000" dirty="0" smtClean="0"/>
              <a:t>Record Macro creates a new </a:t>
            </a:r>
            <a:r>
              <a:rPr lang="en-US" sz="2000" dirty="0"/>
              <a:t>module with </a:t>
            </a:r>
            <a:r>
              <a:rPr lang="en-US" sz="2000" dirty="0" smtClean="0"/>
              <a:t>the </a:t>
            </a:r>
            <a:r>
              <a:rPr lang="en-US" sz="2000" dirty="0"/>
              <a:t>code </a:t>
            </a:r>
            <a:r>
              <a:rPr lang="en-US" sz="2000" dirty="0" smtClean="0"/>
              <a:t>generated by the recording.</a:t>
            </a:r>
          </a:p>
          <a:p>
            <a:r>
              <a:rPr lang="en-US" sz="2000" dirty="0" smtClean="0"/>
              <a:t>In Excel, check if the macro works fine by testing it on a different cell using the shortcut key you created. (</a:t>
            </a:r>
            <a:r>
              <a:rPr lang="en-US" sz="2000" dirty="0" err="1" smtClean="0"/>
              <a:t>Ctrl+Shift+N</a:t>
            </a:r>
            <a:r>
              <a:rPr lang="en-US" sz="2000" dirty="0" smtClean="0"/>
              <a:t>)</a:t>
            </a:r>
            <a:endParaRPr lang="en-US" sz="2000" dirty="0"/>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40396"/>
          <a:stretch/>
        </p:blipFill>
        <p:spPr bwMode="auto">
          <a:xfrm>
            <a:off x="2895600" y="1752600"/>
            <a:ext cx="612337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102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Object-Oriented </a:t>
            </a:r>
            <a:r>
              <a:rPr lang="en-US" sz="4400" dirty="0" smtClean="0"/>
              <a:t>Structure </a:t>
            </a:r>
            <a:r>
              <a:rPr lang="en-US" sz="3200" dirty="0" smtClean="0"/>
              <a:t>(cont.)</a:t>
            </a:r>
            <a:endParaRPr lang="en-US" sz="4400" dirty="0"/>
          </a:p>
        </p:txBody>
      </p:sp>
      <p:sp>
        <p:nvSpPr>
          <p:cNvPr id="3" name="Content Placeholder 2"/>
          <p:cNvSpPr>
            <a:spLocks noGrp="1"/>
          </p:cNvSpPr>
          <p:nvPr>
            <p:ph sz="quarter" idx="13"/>
          </p:nvPr>
        </p:nvSpPr>
        <p:spPr>
          <a:xfrm>
            <a:off x="457200" y="1752600"/>
            <a:ext cx="8305800" cy="4191000"/>
          </a:xfrm>
        </p:spPr>
        <p:txBody>
          <a:bodyPr>
            <a:normAutofit/>
          </a:bodyPr>
          <a:lstStyle/>
          <a:p>
            <a:r>
              <a:rPr lang="en-US" sz="2400" dirty="0" smtClean="0"/>
              <a:t>Notice the “With” syntax!</a:t>
            </a:r>
          </a:p>
          <a:p>
            <a:pPr lvl="1"/>
            <a:r>
              <a:rPr lang="en-US" sz="1800" i="1" dirty="0" smtClean="0"/>
              <a:t>With is another shorthand notation when you are performing a lot of operations on the same object – in this case a cell</a:t>
            </a:r>
          </a:p>
          <a:p>
            <a:pPr lvl="1"/>
            <a:r>
              <a:rPr lang="en-US" sz="1800" i="1" dirty="0" smtClean="0"/>
              <a:t>Instead of :		</a:t>
            </a:r>
            <a:r>
              <a:rPr lang="en-US" sz="1800" b="1" dirty="0" err="1" smtClean="0">
                <a:latin typeface="Courier New" pitchFamily="49" charset="0"/>
                <a:cs typeface="Courier New" pitchFamily="49" charset="0"/>
              </a:rPr>
              <a:t>ActiveCell.Font.Name</a:t>
            </a:r>
            <a:r>
              <a:rPr lang="en-US" sz="1800" b="1" dirty="0" smtClean="0">
                <a:latin typeface="Courier New" pitchFamily="49" charset="0"/>
                <a:cs typeface="Courier New" pitchFamily="49" charset="0"/>
              </a:rPr>
              <a:t> = “Courier New”</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ActiveCell.Font.Bold</a:t>
            </a:r>
            <a:r>
              <a:rPr lang="en-US" sz="1800" b="1" dirty="0" smtClean="0">
                <a:latin typeface="Courier New" pitchFamily="49" charset="0"/>
                <a:cs typeface="Courier New" pitchFamily="49" charset="0"/>
              </a:rPr>
              <a:t> = True</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ActiveCell.Font.Size</a:t>
            </a:r>
            <a:r>
              <a:rPr lang="en-US" sz="1800" b="1" dirty="0" smtClean="0">
                <a:latin typeface="Courier New" pitchFamily="49" charset="0"/>
                <a:cs typeface="Courier New" pitchFamily="49" charset="0"/>
              </a:rPr>
              <a:t> = 15</a:t>
            </a:r>
          </a:p>
          <a:p>
            <a:pPr lvl="1"/>
            <a:r>
              <a:rPr lang="en-US" sz="1800" i="1" dirty="0"/>
              <a:t> </a:t>
            </a:r>
            <a:r>
              <a:rPr lang="en-US" sz="1800" i="1" dirty="0" smtClean="0"/>
              <a:t>We can write:	</a:t>
            </a:r>
            <a:r>
              <a:rPr lang="en-US" sz="1800" b="1" dirty="0" smtClean="0">
                <a:latin typeface="Courier New" pitchFamily="49" charset="0"/>
                <a:cs typeface="Courier New" pitchFamily="49" charset="0"/>
              </a:rPr>
              <a:t>With </a:t>
            </a:r>
            <a:r>
              <a:rPr lang="en-US" sz="1800" b="1" dirty="0" err="1" smtClean="0">
                <a:latin typeface="Courier New" pitchFamily="49" charset="0"/>
                <a:cs typeface="Courier New" pitchFamily="49" charset="0"/>
              </a:rPr>
              <a:t>Selection.Font</a:t>
            </a:r>
            <a:r>
              <a:rPr lang="en-US" sz="1800" b="1" dirty="0" smtClean="0">
                <a:latin typeface="Courier New" pitchFamily="49" charset="0"/>
                <a:cs typeface="Courier New" pitchFamily="49" charset="0"/>
              </a:rPr>
              <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.Name = “Courier New”</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.Bold = True</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.Size = 15</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End With</a:t>
            </a:r>
          </a:p>
          <a:p>
            <a:pPr lvl="1"/>
            <a:r>
              <a:rPr lang="en-US" sz="1800" i="1" dirty="0" smtClean="0"/>
              <a:t>The recorded macro includes all of the values the Font dialog box can change — we can include just the values we actually change</a:t>
            </a:r>
            <a:endParaRPr lang="en-US" sz="1800" i="1" dirty="0"/>
          </a:p>
        </p:txBody>
      </p:sp>
    </p:spTree>
    <p:extLst>
      <p:ext uri="{BB962C8B-B14F-4D97-AF65-F5344CB8AC3E}">
        <p14:creationId xmlns:p14="http://schemas.microsoft.com/office/powerpoint/2010/main" val="392612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 </a:t>
            </a:r>
            <a:r>
              <a:rPr lang="en-US" dirty="0" smtClean="0"/>
              <a:t>#1</a:t>
            </a:r>
            <a:endParaRPr lang="en-US" dirty="0"/>
          </a:p>
        </p:txBody>
      </p:sp>
      <p:sp>
        <p:nvSpPr>
          <p:cNvPr id="3" name="Content Placeholder 2"/>
          <p:cNvSpPr>
            <a:spLocks noGrp="1"/>
          </p:cNvSpPr>
          <p:nvPr>
            <p:ph idx="4294967295"/>
          </p:nvPr>
        </p:nvSpPr>
        <p:spPr>
          <a:xfrm>
            <a:off x="457200" y="1600200"/>
            <a:ext cx="8229600" cy="4724400"/>
          </a:xfrm>
          <a:prstGeom prst="rect">
            <a:avLst/>
          </a:prstGeom>
        </p:spPr>
        <p:txBody>
          <a:bodyPr/>
          <a:lstStyle/>
          <a:p>
            <a:r>
              <a:rPr lang="en-US" dirty="0" smtClean="0"/>
              <a:t>A) </a:t>
            </a:r>
            <a:r>
              <a:rPr lang="en-US" dirty="0" smtClean="0"/>
              <a:t>Record a macro to format a Cell to be Arial, bold, font size </a:t>
            </a:r>
            <a:r>
              <a:rPr lang="en-US" dirty="0" smtClean="0"/>
              <a:t>15 pt. </a:t>
            </a:r>
            <a:r>
              <a:rPr lang="en-US" dirty="0" smtClean="0"/>
              <a:t>and </a:t>
            </a:r>
            <a:r>
              <a:rPr lang="en-US" dirty="0" smtClean="0"/>
              <a:t>italics.</a:t>
            </a:r>
            <a:endParaRPr lang="en-US" dirty="0" smtClean="0"/>
          </a:p>
          <a:p>
            <a:pPr>
              <a:buNone/>
            </a:pPr>
            <a:endParaRPr lang="en-US" dirty="0" smtClean="0"/>
          </a:p>
          <a:p>
            <a:r>
              <a:rPr lang="en-US" dirty="0" smtClean="0"/>
              <a:t>B) </a:t>
            </a:r>
            <a:r>
              <a:rPr lang="en-US" dirty="0" smtClean="0"/>
              <a:t>Record a macro to format a number to be expressed in scientific notation with 3 decimal places.</a:t>
            </a:r>
          </a:p>
          <a:p>
            <a:endParaRPr lang="en-US" dirty="0" smtClean="0"/>
          </a:p>
          <a:p>
            <a:r>
              <a:rPr lang="en-US" dirty="0" smtClean="0"/>
              <a:t>C) </a:t>
            </a:r>
            <a:r>
              <a:rPr lang="en-US" dirty="0" smtClean="0"/>
              <a:t>Write a program to count the number of </a:t>
            </a:r>
            <a:r>
              <a:rPr lang="en-US" dirty="0" smtClean="0"/>
              <a:t>rows and columns in </a:t>
            </a:r>
            <a:r>
              <a:rPr lang="en-US" dirty="0" smtClean="0"/>
              <a:t>the </a:t>
            </a:r>
            <a:r>
              <a:rPr lang="en-US" dirty="0" smtClean="0"/>
              <a:t>matrix starting </a:t>
            </a:r>
            <a:r>
              <a:rPr lang="en-US" dirty="0" smtClean="0"/>
              <a:t>in cell A5. Record a macro to </a:t>
            </a:r>
            <a:r>
              <a:rPr lang="en-US" dirty="0" smtClean="0"/>
              <a:t>help you.</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4781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pPr eaLnBrk="1" hangingPunct="1">
              <a:defRPr/>
            </a:pPr>
            <a:r>
              <a:rPr lang="en-US" sz="4000" dirty="0" smtClean="0"/>
              <a:t>Reminder: make sure “Macros” are enabled</a:t>
            </a:r>
          </a:p>
        </p:txBody>
      </p:sp>
      <p:sp>
        <p:nvSpPr>
          <p:cNvPr id="11267" name="Rectangle 3"/>
          <p:cNvSpPr>
            <a:spLocks noGrp="1" noChangeArrowheads="1"/>
          </p:cNvSpPr>
          <p:nvPr>
            <p:ph sz="quarter" idx="13"/>
          </p:nvPr>
        </p:nvSpPr>
        <p:spPr>
          <a:xfrm>
            <a:off x="838200" y="1676400"/>
            <a:ext cx="7848600" cy="4876800"/>
          </a:xfrm>
          <a:prstGeom prst="rect">
            <a:avLst/>
          </a:prstGeom>
        </p:spPr>
        <p:txBody>
          <a:bodyPr>
            <a:noAutofit/>
          </a:bodyPr>
          <a:lstStyle/>
          <a:p>
            <a:pPr eaLnBrk="1" hangingPunct="1"/>
            <a:r>
              <a:rPr lang="en-US" sz="2800" dirty="0" smtClean="0"/>
              <a:t>MS Office locks out custom programming by default – without warning you about it!</a:t>
            </a:r>
          </a:p>
          <a:p>
            <a:pPr eaLnBrk="1" hangingPunct="1"/>
            <a:r>
              <a:rPr lang="en-US" sz="2800" dirty="0" smtClean="0"/>
              <a:t>Go to File </a:t>
            </a:r>
            <a:r>
              <a:rPr lang="en-US" sz="2000" dirty="0" smtClean="0">
                <a:sym typeface="Wingdings" pitchFamily="2" charset="2"/>
              </a:rPr>
              <a:t></a:t>
            </a:r>
            <a:r>
              <a:rPr lang="en-US" sz="2800" dirty="0" smtClean="0">
                <a:sym typeface="Wingdings" pitchFamily="2" charset="2"/>
              </a:rPr>
              <a:t> Options </a:t>
            </a:r>
            <a:r>
              <a:rPr lang="en-US" sz="2000" dirty="0" smtClean="0">
                <a:sym typeface="Wingdings" pitchFamily="2" charset="2"/>
              </a:rPr>
              <a:t></a:t>
            </a:r>
            <a:r>
              <a:rPr lang="en-US" sz="2800" dirty="0" smtClean="0">
                <a:sym typeface="Wingdings" pitchFamily="2" charset="2"/>
              </a:rPr>
              <a:t> Trust Center </a:t>
            </a:r>
            <a:br>
              <a:rPr lang="en-US" sz="2800" dirty="0" smtClean="0">
                <a:sym typeface="Wingdings" pitchFamily="2" charset="2"/>
              </a:rPr>
            </a:br>
            <a:r>
              <a:rPr lang="en-US" sz="2800" dirty="0" smtClean="0">
                <a:sym typeface="Wingdings" pitchFamily="2" charset="2"/>
              </a:rPr>
              <a:t>   </a:t>
            </a:r>
            <a:r>
              <a:rPr lang="en-US" sz="2000" dirty="0" smtClean="0">
                <a:sym typeface="Wingdings" pitchFamily="2" charset="2"/>
              </a:rPr>
              <a:t></a:t>
            </a:r>
            <a:r>
              <a:rPr lang="en-US" sz="2800" dirty="0" smtClean="0">
                <a:sym typeface="Wingdings" pitchFamily="2" charset="2"/>
              </a:rPr>
              <a:t> Trust Center Settings </a:t>
            </a:r>
            <a:r>
              <a:rPr lang="en-US" sz="2000" dirty="0" smtClean="0">
                <a:sym typeface="Wingdings" pitchFamily="2" charset="2"/>
              </a:rPr>
              <a:t></a:t>
            </a:r>
            <a:r>
              <a:rPr lang="en-US" sz="2800" dirty="0" smtClean="0">
                <a:sym typeface="Wingdings" pitchFamily="2" charset="2"/>
              </a:rPr>
              <a:t> Macro Settings</a:t>
            </a:r>
            <a:endParaRPr lang="en-US" sz="2800" dirty="0" smtClean="0"/>
          </a:p>
          <a:p>
            <a:pPr lvl="1" eaLnBrk="1" hangingPunct="1"/>
            <a:r>
              <a:rPr lang="en-US" sz="2400" dirty="0" smtClean="0"/>
              <a:t>Check either “Disable all macros with notification” (will ask you whether to allow them each time you open a file with macros) or check “Enable all macros”</a:t>
            </a:r>
          </a:p>
          <a:p>
            <a:r>
              <a:rPr lang="en-US" sz="2600" dirty="0" smtClean="0"/>
              <a:t>You need to enable macros BEFORE opening your workbook – the change does not affect files already open</a:t>
            </a:r>
          </a:p>
        </p:txBody>
      </p:sp>
    </p:spTree>
    <p:extLst>
      <p:ext uri="{BB962C8B-B14F-4D97-AF65-F5344CB8AC3E}">
        <p14:creationId xmlns:p14="http://schemas.microsoft.com/office/powerpoint/2010/main" val="108256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228600"/>
            <a:ext cx="7619999" cy="1143000"/>
          </a:xfrm>
        </p:spPr>
        <p:txBody>
          <a:bodyPr/>
          <a:lstStyle/>
          <a:p>
            <a:r>
              <a:rPr lang="en-US" sz="4000" dirty="0" smtClean="0"/>
              <a:t>Reminder: </a:t>
            </a:r>
            <a:r>
              <a:rPr lang="en-US" sz="4000" dirty="0" err="1" smtClean="0"/>
              <a:t>Make“Developer</a:t>
            </a:r>
            <a:r>
              <a:rPr lang="en-US" sz="4000" dirty="0" smtClean="0"/>
              <a:t>” tab visible &amp; go to VB Editor</a:t>
            </a:r>
          </a:p>
        </p:txBody>
      </p:sp>
      <p:sp>
        <p:nvSpPr>
          <p:cNvPr id="12291" name="Rectangle 3"/>
          <p:cNvSpPr>
            <a:spLocks noGrp="1" noChangeArrowheads="1"/>
          </p:cNvSpPr>
          <p:nvPr>
            <p:ph sz="quarter" idx="13"/>
          </p:nvPr>
        </p:nvSpPr>
        <p:spPr/>
        <p:txBody>
          <a:bodyPr/>
          <a:lstStyle/>
          <a:p>
            <a:r>
              <a:rPr lang="en-US" dirty="0" smtClean="0">
                <a:sym typeface="Wingdings" pitchFamily="2" charset="2"/>
              </a:rPr>
              <a:t>If the Developer tab is not visible, </a:t>
            </a:r>
          </a:p>
          <a:p>
            <a:pPr lvl="1"/>
            <a:r>
              <a:rPr lang="en-US" dirty="0" smtClean="0">
                <a:sym typeface="Wingdings" pitchFamily="2" charset="2"/>
              </a:rPr>
              <a:t>Go to File  Options  Customize Ribbon</a:t>
            </a:r>
          </a:p>
          <a:p>
            <a:pPr lvl="1"/>
            <a:r>
              <a:rPr lang="en-US" dirty="0" smtClean="0">
                <a:sym typeface="Wingdings" pitchFamily="2" charset="2"/>
              </a:rPr>
              <a:t>On the right-hand pane, check “Developer” under “Main Tabs” &amp; click “OK”</a:t>
            </a:r>
          </a:p>
          <a:p>
            <a:r>
              <a:rPr lang="en-US" dirty="0" smtClean="0"/>
              <a:t>Go to Developer </a:t>
            </a:r>
            <a:r>
              <a:rPr lang="en-US" dirty="0" smtClean="0">
                <a:sym typeface="Wingdings" pitchFamily="2" charset="2"/>
              </a:rPr>
              <a:t> Visual Basic (or press Alt + F11)</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15" t="5411" r="40991" b="72198"/>
          <a:stretch/>
        </p:blipFill>
        <p:spPr bwMode="auto">
          <a:xfrm>
            <a:off x="304800" y="3657600"/>
            <a:ext cx="874712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36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Reminder: All code goes in a “Module”</a:t>
            </a:r>
          </a:p>
        </p:txBody>
      </p:sp>
      <p:sp>
        <p:nvSpPr>
          <p:cNvPr id="12291" name="Rectangle 3"/>
          <p:cNvSpPr>
            <a:spLocks noGrp="1" noChangeArrowheads="1"/>
          </p:cNvSpPr>
          <p:nvPr>
            <p:ph sz="quarter" idx="13"/>
          </p:nvPr>
        </p:nvSpPr>
        <p:spPr>
          <a:xfrm>
            <a:off x="685800" y="1828800"/>
            <a:ext cx="8153400" cy="4191000"/>
          </a:xfrm>
        </p:spPr>
        <p:txBody>
          <a:bodyPr>
            <a:noAutofit/>
          </a:bodyPr>
          <a:lstStyle/>
          <a:p>
            <a:r>
              <a:rPr lang="en-US" sz="2800" dirty="0" smtClean="0"/>
              <a:t>In VBA, </a:t>
            </a:r>
            <a:r>
              <a:rPr lang="en-US" sz="2800" i="1" dirty="0" smtClean="0"/>
              <a:t>Insert </a:t>
            </a:r>
            <a:r>
              <a:rPr lang="en-US" sz="2800" dirty="0" smtClean="0"/>
              <a:t>a new </a:t>
            </a:r>
            <a:r>
              <a:rPr lang="en-US" sz="2800" i="1" dirty="0" smtClean="0"/>
              <a:t>Module </a:t>
            </a:r>
          </a:p>
          <a:p>
            <a:pPr lvl="1"/>
            <a:r>
              <a:rPr lang="en-US" sz="2400" dirty="0" smtClean="0"/>
              <a:t>Do NOT insert a “Class Module”</a:t>
            </a:r>
          </a:p>
          <a:p>
            <a:pPr lvl="1"/>
            <a:r>
              <a:rPr lang="en-US" sz="2400" dirty="0" smtClean="0"/>
              <a:t>All VBA code is written in modules</a:t>
            </a:r>
          </a:p>
          <a:p>
            <a:pPr lvl="2"/>
            <a:r>
              <a:rPr lang="en-US" sz="2200" dirty="0" smtClean="0"/>
              <a:t>All of your code for in-class exercises or homework should be in a single module!</a:t>
            </a:r>
          </a:p>
          <a:p>
            <a:pPr lvl="1"/>
            <a:r>
              <a:rPr lang="en-US" sz="2400" dirty="0" smtClean="0"/>
              <a:t>A workbook can contain multiple modules, just as it can contain multiple worksheets</a:t>
            </a:r>
          </a:p>
          <a:p>
            <a:pPr lvl="1"/>
            <a:r>
              <a:rPr lang="en-US" sz="2400" dirty="0" smtClean="0"/>
              <a:t>All worksheets in a workbook have access to functions written in any or all of the modules in that same workbook only</a:t>
            </a:r>
          </a:p>
        </p:txBody>
      </p:sp>
    </p:spTree>
    <p:extLst>
      <p:ext uri="{BB962C8B-B14F-4D97-AF65-F5344CB8AC3E}">
        <p14:creationId xmlns:p14="http://schemas.microsoft.com/office/powerpoint/2010/main" val="253975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467600" cy="914400"/>
          </a:xfrm>
        </p:spPr>
        <p:txBody>
          <a:bodyPr>
            <a:noAutofit/>
          </a:bodyPr>
          <a:lstStyle/>
          <a:p>
            <a:pPr eaLnBrk="1" hangingPunct="1">
              <a:defRPr/>
            </a:pPr>
            <a:r>
              <a:rPr lang="en-US" dirty="0" smtClean="0"/>
              <a:t>Reminder: </a:t>
            </a:r>
            <a:br>
              <a:rPr lang="en-US" dirty="0" smtClean="0"/>
            </a:br>
            <a:r>
              <a:rPr lang="en-US" dirty="0" smtClean="0"/>
              <a:t>Sub Procedure Syntax</a:t>
            </a:r>
            <a:endParaRPr lang="en-US" dirty="0"/>
          </a:p>
        </p:txBody>
      </p:sp>
      <p:sp>
        <p:nvSpPr>
          <p:cNvPr id="15363" name="Content Placeholder 2"/>
          <p:cNvSpPr>
            <a:spLocks noGrp="1"/>
          </p:cNvSpPr>
          <p:nvPr>
            <p:ph idx="4294967295"/>
          </p:nvPr>
        </p:nvSpPr>
        <p:spPr>
          <a:xfrm>
            <a:off x="457200" y="1905000"/>
            <a:ext cx="8534400" cy="4800600"/>
          </a:xfrm>
          <a:prstGeom prst="rect">
            <a:avLst/>
          </a:prstGeom>
        </p:spPr>
        <p:txBody>
          <a:bodyPr>
            <a:normAutofit/>
          </a:bodyPr>
          <a:lstStyle/>
          <a:p>
            <a:pPr eaLnBrk="1" hangingPunct="1"/>
            <a:r>
              <a:rPr lang="en-US" sz="2800" dirty="0" smtClean="0"/>
              <a:t>VBA Sub Procedure Syntax</a:t>
            </a:r>
          </a:p>
          <a:p>
            <a:pPr lvl="2">
              <a:buNone/>
            </a:pPr>
            <a:r>
              <a:rPr lang="en-US" sz="2000" b="1" dirty="0" smtClean="0">
                <a:latin typeface="Courier New" pitchFamily="49" charset="0"/>
                <a:cs typeface="Courier New" pitchFamily="49" charset="0"/>
              </a:rPr>
              <a:t>Sub </a:t>
            </a:r>
            <a:r>
              <a:rPr lang="en-US" sz="2000" b="1" dirty="0" err="1" smtClean="0">
                <a:solidFill>
                  <a:schemeClr val="tx1"/>
                </a:solidFill>
                <a:latin typeface="Courier New" pitchFamily="49" charset="0"/>
                <a:cs typeface="Courier New" pitchFamily="49" charset="0"/>
              </a:rPr>
              <a:t>MySubName</a:t>
            </a:r>
            <a:r>
              <a:rPr lang="en-US" sz="2000" b="1" dirty="0" smtClean="0">
                <a:latin typeface="Courier New" pitchFamily="49" charset="0"/>
                <a:cs typeface="Courier New" pitchFamily="49" charset="0"/>
              </a:rPr>
              <a:t>()  </a:t>
            </a:r>
            <a:r>
              <a:rPr lang="en-US" sz="2000" b="1" i="1" dirty="0" smtClean="0">
                <a:solidFill>
                  <a:schemeClr val="accent5"/>
                </a:solidFill>
                <a:latin typeface="Courier New" pitchFamily="49" charset="0"/>
                <a:cs typeface="Courier New" pitchFamily="49" charset="0"/>
              </a:rPr>
              <a:t>Note: nothing in the parenthesis!</a:t>
            </a:r>
            <a:endParaRPr lang="en-US" sz="2000" b="1" dirty="0" smtClean="0">
              <a:solidFill>
                <a:schemeClr val="accent5"/>
              </a:solidFill>
              <a:latin typeface="Courier New" pitchFamily="49" charset="0"/>
              <a:cs typeface="Courier New" pitchFamily="49" charset="0"/>
            </a:endParaRPr>
          </a:p>
          <a:p>
            <a:pPr lvl="2">
              <a:buNone/>
            </a:pPr>
            <a:r>
              <a:rPr lang="en-US" sz="2000" b="1" i="1" dirty="0" smtClean="0">
                <a:latin typeface="Courier New" pitchFamily="49" charset="0"/>
                <a:cs typeface="Courier New" pitchFamily="49" charset="0"/>
              </a:rPr>
              <a:t>	</a:t>
            </a:r>
            <a:r>
              <a:rPr lang="en-US" sz="2000" b="1" i="1" dirty="0" smtClean="0">
                <a:solidFill>
                  <a:schemeClr val="accent1"/>
                </a:solidFill>
                <a:latin typeface="Courier New" pitchFamily="49" charset="0"/>
                <a:cs typeface="Courier New" pitchFamily="49" charset="0"/>
              </a:rPr>
              <a:t>&lt;Inputs&gt;</a:t>
            </a:r>
          </a:p>
          <a:p>
            <a:pPr lvl="2">
              <a:buNone/>
            </a:pPr>
            <a:r>
              <a:rPr lang="en-US" sz="2000" b="1" i="1" dirty="0" smtClean="0">
                <a:solidFill>
                  <a:schemeClr val="accent1"/>
                </a:solidFill>
                <a:latin typeface="Courier New" pitchFamily="49" charset="0"/>
                <a:cs typeface="Courier New" pitchFamily="49" charset="0"/>
              </a:rPr>
              <a:t>	&lt;Calculations&gt;</a:t>
            </a:r>
          </a:p>
          <a:p>
            <a:pPr lvl="2">
              <a:buNone/>
            </a:pPr>
            <a:r>
              <a:rPr lang="en-US" sz="2000" b="1" i="1" dirty="0" smtClean="0">
                <a:solidFill>
                  <a:schemeClr val="accent1"/>
                </a:solidFill>
                <a:latin typeface="Courier New" pitchFamily="49" charset="0"/>
                <a:cs typeface="Courier New" pitchFamily="49" charset="0"/>
              </a:rPr>
              <a:t>	&lt;Outputs&gt;</a:t>
            </a:r>
          </a:p>
          <a:p>
            <a:pPr lvl="2">
              <a:buNone/>
            </a:pPr>
            <a:r>
              <a:rPr lang="en-US" sz="2000" b="1" dirty="0" smtClean="0">
                <a:latin typeface="Courier New" pitchFamily="49" charset="0"/>
                <a:cs typeface="Courier New" pitchFamily="49" charset="0"/>
              </a:rPr>
              <a:t>End Sub</a:t>
            </a:r>
          </a:p>
          <a:p>
            <a:pPr lvl="2"/>
            <a:r>
              <a:rPr lang="en-US" sz="2200" dirty="0" smtClean="0"/>
              <a:t>Sub procedure name has same rules as variable names</a:t>
            </a:r>
          </a:p>
          <a:p>
            <a:pPr lvl="2"/>
            <a:r>
              <a:rPr lang="en-US" sz="2200" dirty="0" smtClean="0"/>
              <a:t>NO arguments in a Sub procedure — for our purposes, parenthesis are just place-holders (like PI function in Excel)</a:t>
            </a:r>
          </a:p>
          <a:p>
            <a:pPr lvl="2"/>
            <a:r>
              <a:rPr lang="en-US" sz="2200" dirty="0" smtClean="0"/>
              <a:t>No built-in provision for input &amp; output!</a:t>
            </a:r>
          </a:p>
        </p:txBody>
      </p:sp>
    </p:spTree>
    <p:extLst>
      <p:ext uri="{BB962C8B-B14F-4D97-AF65-F5344CB8AC3E}">
        <p14:creationId xmlns:p14="http://schemas.microsoft.com/office/powerpoint/2010/main" val="86634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defRPr/>
            </a:pPr>
            <a:r>
              <a:rPr lang="en-US" dirty="0" smtClean="0"/>
              <a:t>“Object-Oriented” Programming</a:t>
            </a:r>
          </a:p>
        </p:txBody>
      </p:sp>
      <p:sp>
        <p:nvSpPr>
          <p:cNvPr id="20483" name="Rectangle 3"/>
          <p:cNvSpPr>
            <a:spLocks noGrp="1" noChangeArrowheads="1"/>
          </p:cNvSpPr>
          <p:nvPr>
            <p:ph sz="quarter" idx="13"/>
          </p:nvPr>
        </p:nvSpPr>
        <p:spPr>
          <a:xfrm>
            <a:off x="609600" y="1524000"/>
            <a:ext cx="8382000" cy="4572000"/>
          </a:xfrm>
          <a:prstGeom prst="rect">
            <a:avLst/>
          </a:prstGeom>
        </p:spPr>
        <p:txBody>
          <a:bodyPr>
            <a:noAutofit/>
          </a:bodyPr>
          <a:lstStyle/>
          <a:p>
            <a:pPr eaLnBrk="1" hangingPunct="1"/>
            <a:r>
              <a:rPr lang="en-US" sz="2800" dirty="0" smtClean="0"/>
              <a:t>Visual Basic is “object oriented”</a:t>
            </a:r>
          </a:p>
          <a:p>
            <a:pPr lvl="1"/>
            <a:r>
              <a:rPr lang="en-US" i="1" dirty="0" smtClean="0"/>
              <a:t>Items are referred to in a cascade from general to specific, separated by periods</a:t>
            </a:r>
          </a:p>
          <a:p>
            <a:pPr lvl="1"/>
            <a:r>
              <a:rPr lang="en-US" i="1" dirty="0" smtClean="0"/>
              <a:t>An analogy would be the description of a specific command/button in the tool ribbon</a:t>
            </a:r>
          </a:p>
          <a:p>
            <a:r>
              <a:rPr lang="en-US" i="1" dirty="0" smtClean="0"/>
              <a:t>The most general object in VBA for Excel is the Excel “Application”</a:t>
            </a:r>
          </a:p>
          <a:p>
            <a:pPr lvl="1"/>
            <a:r>
              <a:rPr lang="en-US" i="1" dirty="0" smtClean="0"/>
              <a:t>This is implicitly assumed and we don’t need to worry about it</a:t>
            </a:r>
          </a:p>
          <a:p>
            <a:r>
              <a:rPr lang="en-US" i="1" dirty="0" smtClean="0"/>
              <a:t>Other objects:</a:t>
            </a:r>
          </a:p>
          <a:p>
            <a:pPr lvl="1"/>
            <a:r>
              <a:rPr lang="en-US" i="1" dirty="0" smtClean="0"/>
              <a:t>Workbook, Worksheet, Cells, etc.</a:t>
            </a:r>
          </a:p>
        </p:txBody>
      </p:sp>
    </p:spTree>
    <p:extLst>
      <p:ext uri="{BB962C8B-B14F-4D97-AF65-F5344CB8AC3E}">
        <p14:creationId xmlns:p14="http://schemas.microsoft.com/office/powerpoint/2010/main" val="102782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Shortcuts</a:t>
            </a:r>
            <a:endParaRPr lang="en-US" dirty="0"/>
          </a:p>
        </p:txBody>
      </p:sp>
      <p:sp>
        <p:nvSpPr>
          <p:cNvPr id="3" name="Content Placeholder 2"/>
          <p:cNvSpPr>
            <a:spLocks noGrp="1"/>
          </p:cNvSpPr>
          <p:nvPr>
            <p:ph sz="quarter" idx="13"/>
          </p:nvPr>
        </p:nvSpPr>
        <p:spPr>
          <a:xfrm>
            <a:off x="457200" y="1752600"/>
            <a:ext cx="8686800" cy="4191000"/>
          </a:xfrm>
        </p:spPr>
        <p:txBody>
          <a:bodyPr>
            <a:normAutofit/>
          </a:bodyPr>
          <a:lstStyle/>
          <a:p>
            <a:r>
              <a:rPr lang="en-US" sz="2400" dirty="0" smtClean="0"/>
              <a:t>Don’t need to refer to the whole structure from the Excel application on down</a:t>
            </a:r>
          </a:p>
          <a:p>
            <a:pPr marL="574675" lvl="2" indent="0">
              <a:buNone/>
            </a:pPr>
            <a:r>
              <a:rPr lang="en-US" sz="2000" i="1" dirty="0" smtClean="0"/>
              <a:t>Example: </a:t>
            </a:r>
            <a:r>
              <a:rPr lang="en-US" sz="2000" b="1" dirty="0" smtClean="0">
                <a:latin typeface="Courier New" pitchFamily="49" charset="0"/>
                <a:cs typeface="Courier New" pitchFamily="49" charset="0"/>
              </a:rPr>
              <a:t>Range(“A1”).</a:t>
            </a:r>
            <a:r>
              <a:rPr lang="en-US" sz="2000" b="1" dirty="0" err="1" smtClean="0">
                <a:latin typeface="Courier New" pitchFamily="49" charset="0"/>
                <a:cs typeface="Courier New" pitchFamily="49" charset="0"/>
              </a:rPr>
              <a:t>Font.Name</a:t>
            </a:r>
            <a:r>
              <a:rPr lang="en-US" sz="2000" b="1" dirty="0" smtClean="0">
                <a:latin typeface="Courier New" pitchFamily="49" charset="0"/>
                <a:cs typeface="Courier New" pitchFamily="49" charset="0"/>
              </a:rPr>
              <a:t>=“Arial”</a:t>
            </a:r>
            <a:br>
              <a:rPr lang="en-US" sz="2000" b="1" dirty="0" smtClean="0">
                <a:latin typeface="Courier New" pitchFamily="49" charset="0"/>
                <a:cs typeface="Courier New" pitchFamily="49" charset="0"/>
              </a:rPr>
            </a:br>
            <a:r>
              <a:rPr lang="en-US" sz="2000" i="1" dirty="0" smtClean="0"/>
              <a:t>(</a:t>
            </a:r>
            <a:r>
              <a:rPr lang="en-US" sz="2000" b="1" dirty="0" err="1" smtClean="0">
                <a:latin typeface="Courier New" pitchFamily="49" charset="0"/>
                <a:cs typeface="Courier New" pitchFamily="49" charset="0"/>
              </a:rPr>
              <a:t>Application.Workbook</a:t>
            </a:r>
            <a:r>
              <a:rPr lang="en-US" sz="2000" b="1" dirty="0" smtClean="0">
                <a:latin typeface="Courier New" pitchFamily="49" charset="0"/>
                <a:cs typeface="Courier New" pitchFamily="49" charset="0"/>
              </a:rPr>
              <a:t>(“Book1”).Worksheet(“Sheet1”)</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.Range</a:t>
            </a:r>
            <a:r>
              <a:rPr lang="en-US" sz="2000" i="1" dirty="0" smtClean="0"/>
              <a:t>… is assumed if Sheet1 in Book1 is “active”.)</a:t>
            </a:r>
          </a:p>
          <a:p>
            <a:r>
              <a:rPr lang="en-US" sz="2400" dirty="0" smtClean="0"/>
              <a:t>Referring to the currently selected cell on the currently selected worksheet</a:t>
            </a:r>
          </a:p>
          <a:p>
            <a:pPr marL="574675" lvl="2" indent="0">
              <a:buNone/>
            </a:pPr>
            <a:r>
              <a:rPr lang="en-US" sz="2000" i="1" dirty="0" smtClean="0"/>
              <a:t>Example: If cell B7 is currently selected,</a:t>
            </a:r>
            <a:br>
              <a:rPr lang="en-US" sz="2000" i="1" dirty="0" smtClean="0"/>
            </a:br>
            <a:r>
              <a:rPr lang="en-US" sz="2000" b="1" dirty="0" smtClean="0">
                <a:latin typeface="Courier New" pitchFamily="49" charset="0"/>
                <a:cs typeface="Courier New" pitchFamily="49" charset="0"/>
              </a:rPr>
              <a:t>Range(“B7”) </a:t>
            </a:r>
            <a:r>
              <a:rPr lang="en-US" sz="2000" i="1" dirty="0" smtClean="0">
                <a:cs typeface="Courier New" pitchFamily="49" charset="0"/>
              </a:rPr>
              <a:t>and  </a:t>
            </a:r>
            <a:r>
              <a:rPr lang="en-US" sz="2000" b="1" dirty="0" err="1" smtClean="0">
                <a:latin typeface="Courier New" pitchFamily="49" charset="0"/>
                <a:cs typeface="Courier New" pitchFamily="49" charset="0"/>
              </a:rPr>
              <a:t>ActiveCell</a:t>
            </a:r>
            <a:r>
              <a:rPr lang="en-US" sz="2000" b="1" dirty="0" smtClean="0">
                <a:latin typeface="Courier New" pitchFamily="49" charset="0"/>
                <a:cs typeface="Courier New" pitchFamily="49" charset="0"/>
              </a:rPr>
              <a:t> </a:t>
            </a:r>
            <a:r>
              <a:rPr lang="en-US" sz="2000" i="1" dirty="0" smtClean="0">
                <a:cs typeface="Courier New" pitchFamily="49" charset="0"/>
              </a:rPr>
              <a:t>mean the same thing, (the </a:t>
            </a:r>
            <a:r>
              <a:rPr lang="en-US" sz="2000" b="1" dirty="0" err="1">
                <a:latin typeface="Courier New" pitchFamily="49" charset="0"/>
                <a:cs typeface="Courier New" pitchFamily="49" charset="0"/>
              </a:rPr>
              <a:t>Application.Workbook</a:t>
            </a:r>
            <a:r>
              <a:rPr lang="en-US" sz="2000" b="1" dirty="0">
                <a:latin typeface="Courier New" pitchFamily="49" charset="0"/>
                <a:cs typeface="Courier New" pitchFamily="49" charset="0"/>
              </a:rPr>
              <a:t>(“Book1”).Worksheet(“</a:t>
            </a:r>
            <a:r>
              <a:rPr lang="en-US" sz="2000" b="1" dirty="0" smtClean="0">
                <a:latin typeface="Courier New" pitchFamily="49" charset="0"/>
                <a:cs typeface="Courier New" pitchFamily="49" charset="0"/>
              </a:rPr>
              <a:t>Sheet1”)...</a:t>
            </a:r>
            <a:br>
              <a:rPr lang="en-US" sz="2000" b="1" dirty="0" smtClean="0">
                <a:latin typeface="Courier New" pitchFamily="49" charset="0"/>
                <a:cs typeface="Courier New" pitchFamily="49" charset="0"/>
              </a:rPr>
            </a:br>
            <a:r>
              <a:rPr lang="en-US" sz="2000" i="1" dirty="0" smtClean="0">
                <a:cs typeface="Courier New" pitchFamily="49" charset="0"/>
              </a:rPr>
              <a:t>part is assumed again)</a:t>
            </a:r>
            <a:endParaRPr lang="en-US" sz="2000" i="1" dirty="0"/>
          </a:p>
        </p:txBody>
      </p:sp>
    </p:spTree>
    <p:extLst>
      <p:ext uri="{BB962C8B-B14F-4D97-AF65-F5344CB8AC3E}">
        <p14:creationId xmlns:p14="http://schemas.microsoft.com/office/powerpoint/2010/main" val="408095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828800"/>
            <a:ext cx="7848600" cy="4114800"/>
          </a:xfrm>
          <a:prstGeom prst="rect">
            <a:avLst/>
          </a:prstGeom>
        </p:spPr>
        <p:txBody>
          <a:bodyPr>
            <a:noAutofit/>
          </a:bodyPr>
          <a:lstStyle/>
          <a:p>
            <a:r>
              <a:rPr lang="en-US" sz="2400" dirty="0" smtClean="0"/>
              <a:t>Write a program to take diameter, </a:t>
            </a:r>
            <a:r>
              <a:rPr lang="en-US" sz="2400" i="1" dirty="0" smtClean="0"/>
              <a:t>d,</a:t>
            </a:r>
            <a:r>
              <a:rPr lang="en-US" sz="2400" dirty="0" smtClean="0"/>
              <a:t> from Excel spreadsheet cell B8 and get user input for the value of height, </a:t>
            </a:r>
            <a:r>
              <a:rPr lang="en-US" sz="2400" i="1" dirty="0" smtClean="0"/>
              <a:t>h,</a:t>
            </a:r>
            <a:r>
              <a:rPr lang="en-US" sz="2400" dirty="0" smtClean="0"/>
              <a:t> (then write the value in Excel cell B9).  Write and call Functions in the Sub to calculate the volume, lateral surface area, base surface area &amp; total surface area of a right circular cone. Display the results in both a message box and also in cells B11 &amp; B12.</a:t>
            </a:r>
          </a:p>
          <a:p>
            <a:r>
              <a:rPr lang="en-US" sz="2400" dirty="0" smtClean="0"/>
              <a:t>Cone Volume: V = </a:t>
            </a:r>
            <a:r>
              <a:rPr lang="en-US" sz="2400" baseline="30000" dirty="0" smtClean="0"/>
              <a:t>1</a:t>
            </a:r>
            <a:r>
              <a:rPr lang="en-US" sz="2400" dirty="0" smtClean="0"/>
              <a:t>/</a:t>
            </a:r>
            <a:r>
              <a:rPr lang="en-US" sz="2400" baseline="-25000" dirty="0" smtClean="0"/>
              <a:t>3</a:t>
            </a:r>
            <a:r>
              <a:rPr lang="en-US" sz="2400" dirty="0" smtClean="0"/>
              <a:t> </a:t>
            </a:r>
            <a:r>
              <a:rPr lang="en-US" sz="2400" dirty="0" smtClean="0">
                <a:sym typeface="Symbol"/>
              </a:rPr>
              <a:t> </a:t>
            </a:r>
            <a:r>
              <a:rPr lang="en-US" sz="2400" dirty="0" smtClean="0"/>
              <a:t>r</a:t>
            </a:r>
            <a:r>
              <a:rPr lang="en-US" sz="2400" baseline="30000" dirty="0" smtClean="0"/>
              <a:t>2</a:t>
            </a:r>
            <a:r>
              <a:rPr lang="en-US" sz="2400" dirty="0" smtClean="0"/>
              <a:t> h</a:t>
            </a:r>
          </a:p>
          <a:p>
            <a:pPr>
              <a:tabLst>
                <a:tab pos="2974975" algn="l"/>
              </a:tabLst>
            </a:pPr>
            <a:r>
              <a:rPr lang="en-US" sz="2400" dirty="0" smtClean="0"/>
              <a:t>Cone Surface Area:	A</a:t>
            </a:r>
            <a:r>
              <a:rPr lang="en-US" sz="2400" baseline="-25000" dirty="0" smtClean="0"/>
              <a:t>L</a:t>
            </a:r>
            <a:r>
              <a:rPr lang="en-US" sz="2400" dirty="0" smtClean="0"/>
              <a:t> = </a:t>
            </a:r>
            <a:r>
              <a:rPr lang="en-US" sz="2400" dirty="0" smtClean="0">
                <a:latin typeface="Symbol" pitchFamily="18" charset="2"/>
              </a:rPr>
              <a:t>p</a:t>
            </a:r>
            <a:r>
              <a:rPr lang="en-US" sz="2400" dirty="0" smtClean="0"/>
              <a:t> r (r</a:t>
            </a:r>
            <a:r>
              <a:rPr lang="en-US" sz="2400" baseline="30000" dirty="0" smtClean="0"/>
              <a:t>2</a:t>
            </a:r>
            <a:r>
              <a:rPr lang="en-US" sz="2400" dirty="0" smtClean="0"/>
              <a:t> + h</a:t>
            </a:r>
            <a:r>
              <a:rPr lang="en-US" sz="2400" baseline="30000" dirty="0" smtClean="0"/>
              <a:t>2</a:t>
            </a:r>
            <a:r>
              <a:rPr lang="en-US" sz="2400" dirty="0" smtClean="0"/>
              <a:t>)</a:t>
            </a:r>
            <a:r>
              <a:rPr lang="en-US" sz="2400" baseline="30000" dirty="0" smtClean="0"/>
              <a:t>½</a:t>
            </a:r>
            <a:r>
              <a:rPr lang="en-US" sz="2400" dirty="0" smtClean="0"/>
              <a:t> </a:t>
            </a:r>
            <a:br>
              <a:rPr lang="en-US" sz="2400" dirty="0" smtClean="0"/>
            </a:br>
            <a:r>
              <a:rPr lang="en-US" sz="2400" dirty="0"/>
              <a:t>	</a:t>
            </a:r>
            <a:r>
              <a:rPr lang="en-US" sz="2400" dirty="0" smtClean="0"/>
              <a:t>A</a:t>
            </a:r>
            <a:r>
              <a:rPr lang="en-US" sz="2400" baseline="-25000" dirty="0" smtClean="0"/>
              <a:t>B</a:t>
            </a:r>
            <a:r>
              <a:rPr lang="en-US" sz="2400" dirty="0" smtClean="0"/>
              <a:t> = </a:t>
            </a:r>
            <a:r>
              <a:rPr lang="en-US" sz="2400" dirty="0">
                <a:latin typeface="Symbol" pitchFamily="18" charset="2"/>
              </a:rPr>
              <a:t>p</a:t>
            </a:r>
            <a:r>
              <a:rPr lang="en-US" sz="2400" dirty="0"/>
              <a:t> r</a:t>
            </a:r>
            <a:r>
              <a:rPr lang="en-US" sz="2400" baseline="30000" dirty="0"/>
              <a:t>2</a:t>
            </a:r>
            <a:endParaRPr lang="en-US" sz="2400" dirty="0" smtClean="0"/>
          </a:p>
        </p:txBody>
      </p:sp>
      <p:sp>
        <p:nvSpPr>
          <p:cNvPr id="4" name="Title 3"/>
          <p:cNvSpPr>
            <a:spLocks noGrp="1"/>
          </p:cNvSpPr>
          <p:nvPr>
            <p:ph type="title"/>
          </p:nvPr>
        </p:nvSpPr>
        <p:spPr>
          <a:xfrm>
            <a:off x="838200" y="228600"/>
            <a:ext cx="7848599" cy="1143000"/>
          </a:xfrm>
          <a:effectLst/>
        </p:spPr>
        <p:txBody>
          <a:bodyPr vert="horz" lIns="91440" tIns="45720" rIns="91440" bIns="45720" rtlCol="0" anchor="t" anchorCtr="0">
            <a:noAutofit/>
          </a:bodyPr>
          <a:lstStyle/>
          <a:p>
            <a:r>
              <a:rPr lang="en-US" sz="4400" dirty="0"/>
              <a:t>Review: Week 4</a:t>
            </a:r>
            <a:br>
              <a:rPr lang="en-US" sz="4400" dirty="0"/>
            </a:br>
            <a:r>
              <a:rPr lang="en-US" sz="4400" dirty="0"/>
              <a:t>In-class Exercise #6 </a:t>
            </a:r>
            <a:r>
              <a:rPr lang="en-US" sz="3200" dirty="0"/>
              <a:t>(cont.)</a:t>
            </a:r>
          </a:p>
        </p:txBody>
      </p:sp>
    </p:spTree>
    <p:extLst>
      <p:ext uri="{BB962C8B-B14F-4D97-AF65-F5344CB8AC3E}">
        <p14:creationId xmlns:p14="http://schemas.microsoft.com/office/powerpoint/2010/main" val="217103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199" cy="1143000"/>
          </a:xfrm>
        </p:spPr>
        <p:txBody>
          <a:bodyPr/>
          <a:lstStyle/>
          <a:p>
            <a:r>
              <a:rPr lang="en-US" sz="4400" dirty="0" smtClean="0"/>
              <a:t>Review: Week 4</a:t>
            </a:r>
            <a:br>
              <a:rPr lang="en-US" sz="4400" dirty="0" smtClean="0"/>
            </a:br>
            <a:r>
              <a:rPr lang="en-US" sz="4400" dirty="0" smtClean="0"/>
              <a:t>In-class </a:t>
            </a:r>
            <a:r>
              <a:rPr lang="en-US" sz="4400" dirty="0"/>
              <a:t>Exercise </a:t>
            </a:r>
            <a:r>
              <a:rPr lang="en-US" sz="4400" dirty="0" smtClean="0"/>
              <a:t>#6 </a:t>
            </a:r>
            <a:r>
              <a:rPr lang="en-US" sz="3200" dirty="0" smtClean="0"/>
              <a:t>(cont.)</a:t>
            </a:r>
            <a:endParaRPr lang="en-US" sz="4400" dirty="0"/>
          </a:p>
        </p:txBody>
      </p:sp>
      <p:sp>
        <p:nvSpPr>
          <p:cNvPr id="3" name="Content Placeholder 2"/>
          <p:cNvSpPr>
            <a:spLocks noGrp="1"/>
          </p:cNvSpPr>
          <p:nvPr>
            <p:ph idx="4294967295"/>
          </p:nvPr>
        </p:nvSpPr>
        <p:spPr>
          <a:xfrm>
            <a:off x="381000" y="1752600"/>
            <a:ext cx="8458200" cy="4724400"/>
          </a:xfrm>
          <a:prstGeom prst="rect">
            <a:avLst/>
          </a:prstGeom>
        </p:spPr>
        <p:txBody>
          <a:bodyPr>
            <a:normAutofit lnSpcReduction="10000"/>
          </a:bodyPr>
          <a:lstStyle/>
          <a:p>
            <a:r>
              <a:rPr lang="en-US" sz="2400" dirty="0" smtClean="0"/>
              <a:t>What about pi?!</a:t>
            </a:r>
          </a:p>
          <a:p>
            <a:pPr lvl="1"/>
            <a:r>
              <a:rPr lang="en-US" sz="2400" dirty="0" smtClean="0"/>
              <a:t>Excel has a function: =PI(), but VBA does not</a:t>
            </a:r>
          </a:p>
          <a:p>
            <a:pPr lvl="1"/>
            <a:r>
              <a:rPr lang="en-US" sz="2400" dirty="0" smtClean="0"/>
              <a:t>Three choices:</a:t>
            </a:r>
          </a:p>
          <a:p>
            <a:pPr lvl="2"/>
            <a:r>
              <a:rPr lang="en-US" sz="2000" dirty="0" smtClean="0"/>
              <a:t>Manually assign value of pi</a:t>
            </a:r>
            <a:br>
              <a:rPr lang="en-US" sz="2000" dirty="0" smtClean="0"/>
            </a:br>
            <a:r>
              <a:rPr lang="en-US" sz="2000" dirty="0" smtClean="0"/>
              <a:t>   pi = 3.14159265   or</a:t>
            </a:r>
            <a:br>
              <a:rPr lang="en-US" sz="2000" dirty="0" smtClean="0"/>
            </a:br>
            <a:r>
              <a:rPr lang="en-US" sz="2000" dirty="0" smtClean="0"/>
              <a:t>   pi = 22/7  (approx. for pi, good to 3 decimal places)</a:t>
            </a:r>
          </a:p>
          <a:p>
            <a:pPr lvl="2"/>
            <a:r>
              <a:rPr lang="en-US" sz="2000" dirty="0" smtClean="0"/>
              <a:t>Use </a:t>
            </a:r>
            <a:r>
              <a:rPr lang="en-US" sz="2000" dirty="0" err="1" smtClean="0"/>
              <a:t>arctan</a:t>
            </a:r>
            <a:r>
              <a:rPr lang="en-US" sz="2000" dirty="0" smtClean="0"/>
              <a:t> (inverse tan) function available in VBA: pi = 4 * </a:t>
            </a:r>
            <a:r>
              <a:rPr lang="en-US" sz="2000" dirty="0" err="1" smtClean="0"/>
              <a:t>Atn</a:t>
            </a:r>
            <a:r>
              <a:rPr lang="en-US" sz="2000" dirty="0" smtClean="0"/>
              <a:t>(1)</a:t>
            </a:r>
          </a:p>
          <a:p>
            <a:pPr lvl="2"/>
            <a:r>
              <a:rPr lang="en-US" sz="2000" dirty="0" smtClean="0"/>
              <a:t>Try to get to Excel’s pi() function</a:t>
            </a:r>
          </a:p>
          <a:p>
            <a:pPr lvl="3"/>
            <a:r>
              <a:rPr lang="en-US" sz="1800" dirty="0" smtClean="0"/>
              <a:t>We can use a limited number of Excel’s worksheet functions in VBA, PI() is one of them:</a:t>
            </a:r>
            <a:br>
              <a:rPr lang="en-US" sz="1800" dirty="0" smtClean="0"/>
            </a:br>
            <a:r>
              <a:rPr lang="en-US" sz="1800" dirty="0" smtClean="0"/>
              <a:t>pi = </a:t>
            </a:r>
            <a:r>
              <a:rPr lang="en-US" sz="1800" dirty="0" err="1" smtClean="0"/>
              <a:t>WorksheetFunction.Pi</a:t>
            </a:r>
            <a:r>
              <a:rPr lang="en-US" sz="1800" dirty="0" smtClean="0"/>
              <a:t>()</a:t>
            </a:r>
          </a:p>
          <a:p>
            <a:pPr lvl="1"/>
            <a:r>
              <a:rPr lang="en-US" sz="2400" dirty="0" smtClean="0"/>
              <a:t>We can use “pi” as the variable name, because it’s not a “reserved word” </a:t>
            </a:r>
            <a:r>
              <a:rPr lang="en-US" sz="2400" i="1" dirty="0" smtClean="0"/>
              <a:t>in VBA</a:t>
            </a:r>
          </a:p>
        </p:txBody>
      </p:sp>
    </p:spTree>
    <p:extLst>
      <p:ext uri="{BB962C8B-B14F-4D97-AF65-F5344CB8AC3E}">
        <p14:creationId xmlns:p14="http://schemas.microsoft.com/office/powerpoint/2010/main" val="1039715318"/>
      </p:ext>
    </p:extLst>
  </p:cSld>
  <p:clrMapOvr>
    <a:masterClrMapping/>
  </p:clrMapOvr>
</p:sld>
</file>

<file path=ppt/theme/theme1.xml><?xml version="1.0" encoding="utf-8"?>
<a:theme xmlns:a="http://schemas.openxmlformats.org/drawingml/2006/main" name="342 PSWC- Day 15- VBA Programming (con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342 PSWC- Day 15- VBA Programming (cont)</Template>
  <TotalTime>19</TotalTime>
  <Words>853</Words>
  <Application>Microsoft Office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342 PSWC- Day 15- VBA Programming (cont)</vt:lpstr>
      <vt:lpstr>Recording Marcos for VBA</vt:lpstr>
      <vt:lpstr>Reminder: make sure “Macros” are enabled</vt:lpstr>
      <vt:lpstr>Reminder: Make“Developer” tab visible &amp; go to VB Editor</vt:lpstr>
      <vt:lpstr>Reminder: All code goes in a “Module”</vt:lpstr>
      <vt:lpstr>Reminder:  Sub Procedure Syntax</vt:lpstr>
      <vt:lpstr>“Object-Oriented” Programming</vt:lpstr>
      <vt:lpstr>Object-Oriented Shortcuts</vt:lpstr>
      <vt:lpstr>Review: Week 4 In-class Exercise #6 (cont.)</vt:lpstr>
      <vt:lpstr>Review: Week 4 In-class Exercise #6 (cont.)</vt:lpstr>
      <vt:lpstr>Debugging</vt:lpstr>
      <vt:lpstr>Recording Macros</vt:lpstr>
      <vt:lpstr>Recording a Macro: Example</vt:lpstr>
      <vt:lpstr>Recording a Macro: Example</vt:lpstr>
      <vt:lpstr>Recording a Macro: Example</vt:lpstr>
      <vt:lpstr>Object-Oriented Structure (cont.)</vt:lpstr>
      <vt:lpstr>In-class exercise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Programming (cont.)</dc:title>
  <dc:creator>William Humphrey</dc:creator>
  <cp:lastModifiedBy>William Humphrey</cp:lastModifiedBy>
  <cp:revision>5</cp:revision>
  <dcterms:created xsi:type="dcterms:W3CDTF">2012-04-09T15:40:58Z</dcterms:created>
  <dcterms:modified xsi:type="dcterms:W3CDTF">2012-04-09T16:00:49Z</dcterms:modified>
</cp:coreProperties>
</file>