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9"/>
  </p:notesMasterIdLst>
  <p:sldIdLst>
    <p:sldId id="274" r:id="rId2"/>
    <p:sldId id="290" r:id="rId3"/>
    <p:sldId id="291" r:id="rId4"/>
    <p:sldId id="292" r:id="rId5"/>
    <p:sldId id="283" r:id="rId6"/>
    <p:sldId id="282" r:id="rId7"/>
    <p:sldId id="305" r:id="rId8"/>
    <p:sldId id="303" r:id="rId9"/>
    <p:sldId id="299" r:id="rId10"/>
    <p:sldId id="301" r:id="rId11"/>
    <p:sldId id="307" r:id="rId12"/>
    <p:sldId id="300" r:id="rId13"/>
    <p:sldId id="278" r:id="rId14"/>
    <p:sldId id="306" r:id="rId15"/>
    <p:sldId id="284" r:id="rId16"/>
    <p:sldId id="286" r:id="rId17"/>
    <p:sldId id="304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4C9"/>
    <a:srgbClr val="FDFAED"/>
    <a:srgbClr val="FFD5AB"/>
    <a:srgbClr val="FF9933"/>
    <a:srgbClr val="CBC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2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CB862B7-3BE2-4562-A246-0E11EEE7923D}" type="datetimeFigureOut">
              <a:rPr lang="en-US"/>
              <a:pPr>
                <a:defRPr/>
              </a:pPr>
              <a:t>4/11/2012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7EF572B-2BA5-4584-92D9-5B6798DBD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475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4E6ADCA-EBA0-4E14-90AD-3DAB59E80BCB}" type="slidenum">
              <a:rPr lang="en-US" smtClean="0"/>
              <a:pPr eaLnBrk="1" hangingPunct="1"/>
              <a:t>5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0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6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50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>
            <a:lvl1pPr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5" descr="http://mypatrika.files.wordpress.com/2009/06/46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800600"/>
            <a:ext cx="1877750" cy="1495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56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23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5" descr="http://mypatrika.files.wordpress.com/2009/06/46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05400"/>
            <a:ext cx="1495024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3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" name="Picture 5" descr="http://mypatrika.files.wordpress.com/2009/06/46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05400"/>
            <a:ext cx="1495024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23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 descr="http://mypatrika.files.wordpress.com/2009/06/46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800600"/>
            <a:ext cx="187775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656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062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82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134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1000">
              <a:srgbClr val="FDFAED"/>
            </a:gs>
            <a:gs pos="100000">
              <a:srgbClr val="FFE4C9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A93B4E1-F52E-46AB-AE91-8AAFBE44B2D8}" type="datetime1">
              <a:rPr lang="en-US"/>
              <a:pPr>
                <a:defRPr/>
              </a:pPr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D7075EE-D2EE-4E40-B5A9-D36EC522B2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56" r:id="rId2"/>
    <p:sldLayoutId id="2147483848" r:id="rId3"/>
    <p:sldLayoutId id="2147483849" r:id="rId4"/>
    <p:sldLayoutId id="2147483850" r:id="rId5"/>
    <p:sldLayoutId id="2147483857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5" descr="http://mypatrika.files.wordpress.com/2009/06/46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05200"/>
            <a:ext cx="369570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Decisions in VBA</a:t>
            </a:r>
            <a:endParaRPr lang="en-US" dirty="0" smtClean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191000" y="3886200"/>
            <a:ext cx="3581400" cy="1752600"/>
          </a:xfrm>
        </p:spPr>
        <p:txBody>
          <a:bodyPr/>
          <a:lstStyle/>
          <a:p>
            <a:r>
              <a:rPr lang="en-US" dirty="0" smtClean="0"/>
              <a:t>Week 5- Days 18-20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 smtClean="0"/>
              <a:t>Compound Conditions in VBA: </a:t>
            </a:r>
            <a:br>
              <a:rPr lang="en-US" dirty="0" smtClean="0"/>
            </a:br>
            <a:r>
              <a:rPr lang="en-US" dirty="0" smtClean="0"/>
              <a:t>Syntax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1295400"/>
            <a:ext cx="7924800" cy="4800600"/>
          </a:xfrm>
        </p:spPr>
        <p:txBody>
          <a:bodyPr/>
          <a:lstStyle/>
          <a:p>
            <a:r>
              <a:rPr lang="en-US" sz="2800" dirty="0" smtClean="0"/>
              <a:t>In VBA: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dirty="0" smtClean="0">
                <a:latin typeface="Calibri" pitchFamily="34" charset="0"/>
              </a:rPr>
              <a:t>g(x) = 2x   when 0 ≤ x ≤ 3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 smtClean="0"/>
          </a:p>
          <a:p>
            <a:r>
              <a:rPr lang="en-US" sz="2800" dirty="0" smtClean="0"/>
              <a:t>Use the AND operator as part of the </a:t>
            </a:r>
            <a:r>
              <a:rPr lang="en-US" sz="2800" i="1" dirty="0" smtClean="0"/>
              <a:t>condition</a:t>
            </a:r>
            <a:r>
              <a:rPr lang="en-US" sz="2800" dirty="0" smtClean="0"/>
              <a:t> in our If-Then-Else structure</a:t>
            </a:r>
          </a:p>
          <a:p>
            <a:pPr marL="1147763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400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 &gt;= 0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sz="2400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 &lt;= 3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Then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 = 2 * x</a:t>
            </a:r>
            <a:br>
              <a:rPr lang="en-US" sz="24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Else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 = 0</a:t>
            </a:r>
            <a:br>
              <a:rPr lang="en-US" sz="24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</p:spTree>
    <p:extLst>
      <p:ext uri="{BB962C8B-B14F-4D97-AF65-F5344CB8AC3E}">
        <p14:creationId xmlns:p14="http://schemas.microsoft.com/office/powerpoint/2010/main" val="2176498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4000" smtClean="0"/>
              <a:t>Compound Conditions in VBA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1143000"/>
            <a:ext cx="7924800" cy="5257800"/>
          </a:xfrm>
        </p:spPr>
        <p:txBody>
          <a:bodyPr/>
          <a:lstStyle/>
          <a:p>
            <a:r>
              <a:rPr lang="en-US" sz="2800" dirty="0" smtClean="0"/>
              <a:t>Other examples of Compound operations:</a:t>
            </a:r>
            <a:endParaRPr lang="en-US" sz="2800" dirty="0"/>
          </a:p>
          <a:p>
            <a:pPr lvl="1"/>
            <a:r>
              <a:rPr lang="en-US" sz="2400" dirty="0" smtClean="0"/>
              <a:t>AND operator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Score &gt; 90 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Rank &lt; 10 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lvl="1"/>
            <a:r>
              <a:rPr lang="en-US" sz="2400" dirty="0" smtClean="0"/>
              <a:t>OR operator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Cost &lt;= 1000 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Mass &lt; 10 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Then</a:t>
            </a:r>
            <a:endParaRPr lang="en-US" sz="2000" dirty="0" smtClean="0"/>
          </a:p>
          <a:p>
            <a:pPr marL="750888" lvl="1"/>
            <a:r>
              <a:rPr lang="en-US" sz="2400" dirty="0"/>
              <a:t>NOT </a:t>
            </a:r>
            <a:r>
              <a:rPr lang="en-US" sz="2400" dirty="0" smtClean="0"/>
              <a:t>operator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 Sal &gt; 50 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Com &lt;= 10 ) 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Then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5579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4000" b="1" dirty="0" smtClean="0"/>
              <a:t>Multiple Decision Outcomes in </a:t>
            </a:r>
            <a:r>
              <a:rPr lang="en-US" sz="4000" b="1" dirty="0"/>
              <a:t>VBA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76200" y="960437"/>
            <a:ext cx="7467600" cy="4525963"/>
          </a:xfrm>
        </p:spPr>
        <p:txBody>
          <a:bodyPr/>
          <a:lstStyle/>
          <a:p>
            <a:r>
              <a:rPr lang="en-US" dirty="0">
                <a:cs typeface="Calibri"/>
              </a:rPr>
              <a:t>y = one thing if </a:t>
            </a:r>
            <a:r>
              <a:rPr lang="en-US" dirty="0"/>
              <a:t>0 </a:t>
            </a:r>
            <a:r>
              <a:rPr lang="en-US" dirty="0">
                <a:cs typeface="Calibri"/>
              </a:rPr>
              <a:t>≤ x ≤ 3, or 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y = </a:t>
            </a:r>
            <a:r>
              <a:rPr lang="en-US" dirty="0" smtClean="0">
                <a:cs typeface="Calibri"/>
              </a:rPr>
              <a:t>other thing if </a:t>
            </a:r>
            <a:r>
              <a:rPr lang="en-US" dirty="0">
                <a:cs typeface="Calibri"/>
              </a:rPr>
              <a:t>3 &lt; x ≤ 10 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– multiple compound decisions! </a:t>
            </a:r>
            <a:endParaRPr lang="en-US" dirty="0" smtClean="0">
              <a:cs typeface="Calibri"/>
            </a:endParaRPr>
          </a:p>
          <a:p>
            <a:r>
              <a:rPr lang="en-US" dirty="0" smtClean="0"/>
              <a:t>Add the </a:t>
            </a:r>
            <a:r>
              <a:rPr lang="en-US" i="1" dirty="0" err="1" smtClean="0"/>
              <a:t>ElseIf</a:t>
            </a:r>
            <a:r>
              <a:rPr lang="en-US" dirty="0" smtClean="0"/>
              <a:t> structure to our </a:t>
            </a:r>
            <a:r>
              <a:rPr lang="en-US" i="1" dirty="0" smtClean="0"/>
              <a:t>If-Then-Else</a:t>
            </a:r>
          </a:p>
          <a:p>
            <a:pPr lvl="1"/>
            <a:r>
              <a:rPr lang="en-US" sz="2000" i="1" dirty="0" smtClean="0"/>
              <a:t>Can add as may </a:t>
            </a:r>
            <a:r>
              <a:rPr lang="en-US" sz="2000" i="1" dirty="0" err="1" smtClean="0"/>
              <a:t>ElseIf</a:t>
            </a:r>
            <a:r>
              <a:rPr lang="en-US" sz="2000" i="1" dirty="0" smtClean="0"/>
              <a:t> statements to the structure as we need!</a:t>
            </a:r>
          </a:p>
          <a:p>
            <a:pPr lvl="1"/>
            <a:r>
              <a:rPr lang="en-US" sz="2000" i="1" dirty="0" smtClean="0"/>
              <a:t>Statements after the</a:t>
            </a:r>
            <a:br>
              <a:rPr lang="en-US" sz="2000" i="1" dirty="0" smtClean="0"/>
            </a:br>
            <a:r>
              <a:rPr lang="en-US" sz="2000" i="1" dirty="0" smtClean="0"/>
              <a:t>final Else are only </a:t>
            </a:r>
            <a:br>
              <a:rPr lang="en-US" sz="2000" i="1" dirty="0" smtClean="0"/>
            </a:br>
            <a:r>
              <a:rPr lang="en-US" sz="2000" i="1" dirty="0" smtClean="0"/>
              <a:t>done if ALL If and </a:t>
            </a:r>
            <a:br>
              <a:rPr lang="en-US" sz="2000" i="1" dirty="0" smtClean="0"/>
            </a:br>
            <a:r>
              <a:rPr lang="en-US" sz="2000" i="1" dirty="0" err="1" smtClean="0"/>
              <a:t>ElseIf</a:t>
            </a:r>
            <a:r>
              <a:rPr lang="en-US" sz="2000" i="1" dirty="0" smtClean="0"/>
              <a:t> conditions </a:t>
            </a:r>
            <a:br>
              <a:rPr lang="en-US" sz="2000" i="1" dirty="0" smtClean="0"/>
            </a:br>
            <a:r>
              <a:rPr lang="en-US" sz="2000" i="1" dirty="0" smtClean="0"/>
              <a:t>are False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895600" y="3733800"/>
            <a:ext cx="6248400" cy="2590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condition#1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Then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statements to do if condition#1 true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condition#2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statements </a:t>
            </a:r>
            <a:r>
              <a:rPr lang="en-US" sz="20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to do if </a:t>
            </a:r>
            <a:r>
              <a:rPr lang="en-US" sz="20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condition#2 </a:t>
            </a:r>
            <a:r>
              <a:rPr lang="en-US" sz="20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true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Else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statements to do if both condition#1</a:t>
            </a:r>
            <a:br>
              <a:rPr lang="en-US" sz="20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and condition#2 false</a:t>
            </a:r>
            <a:br>
              <a:rPr lang="en-US" sz="20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</p:spTree>
    <p:extLst>
      <p:ext uri="{BB962C8B-B14F-4D97-AF65-F5344CB8AC3E}">
        <p14:creationId xmlns:p14="http://schemas.microsoft.com/office/powerpoint/2010/main" val="590263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In-Class Exercise #4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62000" y="1371600"/>
            <a:ext cx="5943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800" dirty="0">
                <a:latin typeface="Calibri" pitchFamily="34" charset="0"/>
              </a:rPr>
              <a:t>For the values of x shown in the table, evaluate  the function </a:t>
            </a:r>
            <a:endParaRPr lang="en-US" sz="2800" b="1" dirty="0">
              <a:latin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239000" y="1676400"/>
          <a:ext cx="1295400" cy="3352800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2658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2658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658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658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658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658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658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658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658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658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658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</a:tbl>
          </a:graphicData>
        </a:graphic>
      </p:graphicFrame>
      <p:sp>
        <p:nvSpPr>
          <p:cNvPr id="8222" name="Rectangle 6"/>
          <p:cNvSpPr>
            <a:spLocks noChangeArrowheads="1"/>
          </p:cNvSpPr>
          <p:nvPr/>
        </p:nvSpPr>
        <p:spPr bwMode="auto">
          <a:xfrm>
            <a:off x="685800" y="4267200"/>
            <a:ext cx="6477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800" dirty="0">
                <a:latin typeface="Calibri" pitchFamily="34" charset="0"/>
              </a:rPr>
              <a:t>If x is not </a:t>
            </a:r>
            <a:r>
              <a:rPr lang="en-US" sz="2800" dirty="0" smtClean="0">
                <a:latin typeface="Calibri" pitchFamily="34" charset="0"/>
              </a:rPr>
              <a:t>between 0 </a:t>
            </a:r>
            <a:r>
              <a:rPr lang="en-US" sz="2800" dirty="0">
                <a:latin typeface="Calibri" pitchFamily="34" charset="0"/>
              </a:rPr>
              <a:t>and 10, then display the message “out of range</a:t>
            </a:r>
            <a:r>
              <a:rPr lang="en-US" sz="2800" dirty="0" smtClean="0">
                <a:latin typeface="Calibri" pitchFamily="34" charset="0"/>
              </a:rPr>
              <a:t>” in the cell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8224" name="Text Box 34"/>
          <p:cNvSpPr txBox="1">
            <a:spLocks noChangeArrowheads="1"/>
          </p:cNvSpPr>
          <p:nvPr/>
        </p:nvSpPr>
        <p:spPr bwMode="auto">
          <a:xfrm>
            <a:off x="837773" y="2743200"/>
            <a:ext cx="624882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 smtClean="0">
                <a:latin typeface="Calibri" pitchFamily="34" charset="0"/>
              </a:rPr>
              <a:t>fun_54(x</a:t>
            </a:r>
            <a:r>
              <a:rPr lang="en-US" sz="2800" dirty="0">
                <a:latin typeface="Calibri" pitchFamily="34" charset="0"/>
              </a:rPr>
              <a:t>) = 2x                 when 0 ≤ x ≤ 3, or</a:t>
            </a:r>
          </a:p>
          <a:p>
            <a:pPr eaLnBrk="1" hangingPunct="1"/>
            <a:r>
              <a:rPr lang="en-US" sz="2800" dirty="0" smtClean="0">
                <a:latin typeface="Calibri" pitchFamily="34" charset="0"/>
              </a:rPr>
              <a:t>fun_54(x</a:t>
            </a:r>
            <a:r>
              <a:rPr lang="en-US" sz="2800" dirty="0">
                <a:latin typeface="Calibri" pitchFamily="34" charset="0"/>
              </a:rPr>
              <a:t>) = (x – 3)</a:t>
            </a:r>
            <a:r>
              <a:rPr lang="en-US" sz="2800" baseline="30000" dirty="0">
                <a:latin typeface="Calibri" pitchFamily="34" charset="0"/>
              </a:rPr>
              <a:t>2</a:t>
            </a:r>
            <a:r>
              <a:rPr lang="en-US" sz="2800" dirty="0">
                <a:latin typeface="Calibri" pitchFamily="34" charset="0"/>
              </a:rPr>
              <a:t> + 6  when 3 &lt; x ≤ 10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#5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VBA Sub procedure that reads gets a number from the user and displays the square root of that number, also indicating whether or not the square root is imaginary.</a:t>
            </a:r>
          </a:p>
          <a:p>
            <a:pPr lvl="1"/>
            <a:r>
              <a:rPr lang="en-US" dirty="0" smtClean="0"/>
              <a:t>Use the flowchart </a:t>
            </a:r>
            <a:br>
              <a:rPr lang="en-US" dirty="0" smtClean="0"/>
            </a:br>
            <a:r>
              <a:rPr lang="en-US" dirty="0" smtClean="0"/>
              <a:t>given to help you </a:t>
            </a:r>
            <a:br>
              <a:rPr lang="en-US" dirty="0" smtClean="0"/>
            </a:br>
            <a:r>
              <a:rPr lang="en-US" dirty="0" smtClean="0"/>
              <a:t>get started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" t="3374" r="37915"/>
          <a:stretch/>
        </p:blipFill>
        <p:spPr bwMode="auto">
          <a:xfrm>
            <a:off x="4497048" y="3462728"/>
            <a:ext cx="3500203" cy="3147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7852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In-Class Exercise #6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143000"/>
            <a:ext cx="7620000" cy="4495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Repeat the grading problem we did using the IF function in Excel…</a:t>
            </a:r>
          </a:p>
          <a:p>
            <a:pPr lvl="1" eaLnBrk="1" hangingPunct="1"/>
            <a:r>
              <a:rPr lang="en-US" sz="2400" dirty="0" smtClean="0"/>
              <a:t>If score greater or equal to 90, then final grade is “A”</a:t>
            </a:r>
          </a:p>
          <a:p>
            <a:pPr lvl="1" eaLnBrk="1" hangingPunct="1"/>
            <a:r>
              <a:rPr lang="en-US" sz="2400" dirty="0" smtClean="0"/>
              <a:t>If score is between 80 and 90 (including 80) , </a:t>
            </a:r>
            <a:br>
              <a:rPr lang="en-US" sz="2400" dirty="0" smtClean="0"/>
            </a:br>
            <a:r>
              <a:rPr lang="en-US" sz="2400" dirty="0" smtClean="0"/>
              <a:t>then final grade is “B”</a:t>
            </a:r>
          </a:p>
          <a:p>
            <a:pPr lvl="1" eaLnBrk="1" hangingPunct="1"/>
            <a:r>
              <a:rPr lang="en-US" sz="2400" dirty="0" smtClean="0"/>
              <a:t>If score is between 70 and 80 (including 70), </a:t>
            </a:r>
            <a:br>
              <a:rPr lang="en-US" sz="2400" dirty="0" smtClean="0"/>
            </a:br>
            <a:r>
              <a:rPr lang="en-US" sz="2400" dirty="0" smtClean="0"/>
              <a:t>then final grade is “C”</a:t>
            </a:r>
          </a:p>
          <a:p>
            <a:pPr lvl="1" eaLnBrk="1" hangingPunct="1"/>
            <a:r>
              <a:rPr lang="en-US" sz="2400" dirty="0" smtClean="0"/>
              <a:t>If score is between 55 and 70 (including 55), </a:t>
            </a:r>
            <a:br>
              <a:rPr lang="en-US" sz="2400" dirty="0" smtClean="0"/>
            </a:br>
            <a:r>
              <a:rPr lang="en-US" sz="2400" dirty="0" smtClean="0"/>
              <a:t>then final grade is “D”</a:t>
            </a:r>
          </a:p>
          <a:p>
            <a:pPr lvl="1" eaLnBrk="1" hangingPunct="1"/>
            <a:r>
              <a:rPr lang="en-US" sz="2400" dirty="0" smtClean="0"/>
              <a:t>If score is below 55, grade is “F”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#6 </a:t>
            </a:r>
            <a:r>
              <a:rPr lang="en-US" sz="2800" dirty="0" smtClean="0"/>
              <a:t>(cont.)</a:t>
            </a:r>
            <a:endParaRPr lang="en-US" dirty="0" smtClean="0"/>
          </a:p>
        </p:txBody>
      </p:sp>
      <p:sp>
        <p:nvSpPr>
          <p:cNvPr id="17411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6324600" cy="4525963"/>
          </a:xfrm>
        </p:spPr>
        <p:txBody>
          <a:bodyPr/>
          <a:lstStyle/>
          <a:p>
            <a:r>
              <a:rPr lang="en-US" dirty="0" smtClean="0"/>
              <a:t>Write a VBA Function to evaluate grades for the following scores based the grading scale in the problem statement.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28084"/>
              </p:ext>
            </p:extLst>
          </p:nvPr>
        </p:nvGraphicFramePr>
        <p:xfrm>
          <a:off x="7010400" y="914400"/>
          <a:ext cx="1081088" cy="5486400"/>
        </p:xfrm>
        <a:graphic>
          <a:graphicData uri="http://schemas.openxmlformats.org/drawingml/2006/table">
            <a:tbl>
              <a:tblPr/>
              <a:tblGrid>
                <a:gridCol w="1081088"/>
              </a:tblGrid>
              <a:tr h="2687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score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2687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2687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2687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2687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2687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2687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2687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2687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2687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2687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2687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2687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2687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2687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2687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2687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2687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#7 (Bonus)</a:t>
            </a:r>
          </a:p>
        </p:txBody>
      </p:sp>
      <p:sp>
        <p:nvSpPr>
          <p:cNvPr id="1741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VBA Sub procedure to convert angles in degrees or radians to the opposite unit and identify which quadrant the angle falls within.</a:t>
            </a:r>
          </a:p>
          <a:p>
            <a:pPr lvl="1"/>
            <a:r>
              <a:rPr lang="en-US" dirty="0" smtClean="0"/>
              <a:t>Get user input for the angle’s value and the units</a:t>
            </a:r>
          </a:p>
          <a:p>
            <a:pPr lvl="2"/>
            <a:r>
              <a:rPr lang="en-US" dirty="0" smtClean="0"/>
              <a:t>Hint: Instruct the user how to enter the units in your </a:t>
            </a:r>
            <a:r>
              <a:rPr lang="en-US" dirty="0" err="1" smtClean="0"/>
              <a:t>InputBox</a:t>
            </a:r>
            <a:r>
              <a:rPr lang="en-US" dirty="0" smtClean="0"/>
              <a:t>. (</a:t>
            </a:r>
            <a:r>
              <a:rPr lang="en-US" dirty="0" err="1" smtClean="0"/>
              <a:t>e.g</a:t>
            </a:r>
            <a:r>
              <a:rPr lang="en-US" dirty="0" smtClean="0"/>
              <a:t>, “Enter 0 for degrees or 1 for radians.”)</a:t>
            </a:r>
          </a:p>
          <a:p>
            <a:pPr lvl="2"/>
            <a:r>
              <a:rPr lang="en-US" dirty="0" smtClean="0"/>
              <a:t>Make sure your If statement(s) can handle a user error</a:t>
            </a:r>
          </a:p>
          <a:p>
            <a:pPr lvl="1"/>
            <a:r>
              <a:rPr lang="en-US" dirty="0" smtClean="0"/>
              <a:t>Write the angle in both units and the angle’s </a:t>
            </a:r>
            <a:br>
              <a:rPr lang="en-US" dirty="0" smtClean="0"/>
            </a:br>
            <a:r>
              <a:rPr lang="en-US" dirty="0" smtClean="0"/>
              <a:t>             quadrant to the spreadsheet.</a:t>
            </a:r>
          </a:p>
        </p:txBody>
      </p:sp>
    </p:spTree>
    <p:extLst>
      <p:ext uri="{BB962C8B-B14F-4D97-AF65-F5344CB8AC3E}">
        <p14:creationId xmlns:p14="http://schemas.microsoft.com/office/powerpoint/2010/main" val="370752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Decisions: What if “it depends”?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Excel has the IF function</a:t>
            </a:r>
          </a:p>
          <a:p>
            <a:r>
              <a:rPr lang="en-US" sz="2800" dirty="0" smtClean="0"/>
              <a:t>VBA has the If-Then-Else structure</a:t>
            </a:r>
          </a:p>
          <a:p>
            <a:endParaRPr lang="en-US" sz="2800" dirty="0" smtClean="0"/>
          </a:p>
          <a:p>
            <a:r>
              <a:rPr lang="en-US" sz="2800" dirty="0" smtClean="0"/>
              <a:t>Each makes a logical test, and the result depends on whether the test is True or False (Boolean logic)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023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Decisions in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467600" cy="4830763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z="2800" dirty="0" smtClean="0"/>
              <a:t>Syntax for IF function</a:t>
            </a:r>
          </a:p>
          <a:p>
            <a:pPr marL="688975" indent="-344488" eaLnBrk="1" hangingPunct="1">
              <a:spcBef>
                <a:spcPts val="600"/>
              </a:spcBef>
              <a:buNone/>
            </a:pPr>
            <a:r>
              <a:rPr lang="en-US" sz="2400" dirty="0" smtClean="0"/>
              <a:t>=IF(</a:t>
            </a:r>
            <a:r>
              <a:rPr lang="en-US" sz="2400" i="1" dirty="0" smtClean="0">
                <a:solidFill>
                  <a:srgbClr val="0070C0"/>
                </a:solidFill>
              </a:rPr>
              <a:t>Condition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rgbClr val="00B050"/>
                </a:solidFill>
              </a:rPr>
              <a:t>Value when condition is true</a:t>
            </a:r>
            <a:r>
              <a:rPr lang="en-US" sz="2400" i="1" dirty="0" smtClean="0"/>
              <a:t>, </a:t>
            </a:r>
            <a:br>
              <a:rPr lang="en-US" sz="2400" i="1" dirty="0" smtClean="0"/>
            </a:br>
            <a:r>
              <a:rPr lang="en-US" sz="2400" i="1" dirty="0" smtClean="0">
                <a:solidFill>
                  <a:srgbClr val="FF0000"/>
                </a:solidFill>
              </a:rPr>
              <a:t>Value when condition is false</a:t>
            </a:r>
            <a:r>
              <a:rPr lang="en-US" sz="2400" dirty="0" smtClean="0"/>
              <a:t>)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i="1" dirty="0" smtClean="0">
                <a:solidFill>
                  <a:srgbClr val="0070C0"/>
                </a:solidFill>
              </a:rPr>
              <a:t>Condition</a:t>
            </a:r>
            <a:r>
              <a:rPr lang="en-US" sz="2000" dirty="0" smtClean="0"/>
              <a:t> is the logical test, like “x </a:t>
            </a:r>
            <a:r>
              <a:rPr lang="en-US" sz="2000" dirty="0" smtClean="0">
                <a:latin typeface="Calibri"/>
                <a:cs typeface="Calibri"/>
              </a:rPr>
              <a:t>≥ 0”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>
                <a:latin typeface="Calibri"/>
                <a:cs typeface="Calibri"/>
              </a:rPr>
              <a:t>The </a:t>
            </a:r>
            <a:r>
              <a:rPr lang="en-US" sz="2000" i="1" dirty="0" smtClean="0">
                <a:latin typeface="Calibri"/>
                <a:cs typeface="Calibri"/>
              </a:rPr>
              <a:t>Values</a:t>
            </a:r>
            <a:r>
              <a:rPr lang="en-US" sz="2000" dirty="0" smtClean="0">
                <a:latin typeface="Calibri"/>
                <a:cs typeface="Calibri"/>
              </a:rPr>
              <a:t> can be any valid Excel number, text, or formula</a:t>
            </a:r>
          </a:p>
          <a:p>
            <a:pPr lvl="1" eaLnBrk="1" hangingPunct="1">
              <a:spcBef>
                <a:spcPts val="600"/>
              </a:spcBef>
            </a:pPr>
            <a:endParaRPr lang="en-US" sz="2000" i="1" dirty="0">
              <a:latin typeface="Calibri"/>
              <a:cs typeface="Calibri"/>
            </a:endParaRPr>
          </a:p>
          <a:p>
            <a:pPr eaLnBrk="1" hangingPunct="1">
              <a:spcBef>
                <a:spcPts val="600"/>
              </a:spcBef>
            </a:pPr>
            <a:r>
              <a:rPr lang="en-US" sz="2800" dirty="0" smtClean="0">
                <a:latin typeface="Calibri"/>
                <a:cs typeface="Calibri"/>
              </a:rPr>
              <a:t>Logical Operators in Excel</a:t>
            </a:r>
          </a:p>
          <a:p>
            <a:pPr marL="457200" lvl="1" indent="0" eaLnBrk="1" hangingPunct="1">
              <a:spcBef>
                <a:spcPts val="600"/>
              </a:spcBef>
              <a:buNone/>
            </a:pPr>
            <a:r>
              <a:rPr lang="en-US" sz="2400" dirty="0" smtClean="0">
                <a:latin typeface="Calibri"/>
                <a:cs typeface="Calibri"/>
              </a:rPr>
              <a:t>= is equal to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	&gt; is greater than,  &gt;= greater than or equal to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		&lt; is less than, &lt;= less than or equal to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			&lt;&gt; not equal to</a:t>
            </a:r>
          </a:p>
          <a:p>
            <a:pPr lvl="1" eaLnBrk="1" hangingPunct="1">
              <a:spcBef>
                <a:spcPts val="600"/>
              </a:spcBef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6579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Decisions in VBA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467600" cy="4830763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z="2800" dirty="0" smtClean="0"/>
              <a:t>Syntax for If-Then-Else structure</a:t>
            </a:r>
          </a:p>
          <a:p>
            <a:pPr marL="457200" lvl="1" indent="0" eaLnBrk="1" hangingPunct="1">
              <a:spcBef>
                <a:spcPts val="600"/>
              </a:spcBef>
              <a:buNone/>
            </a:pPr>
            <a:r>
              <a:rPr lang="en-US" sz="2400" dirty="0" smtClean="0"/>
              <a:t>If </a:t>
            </a:r>
            <a:r>
              <a:rPr lang="en-US" sz="2400" i="1" dirty="0" smtClean="0">
                <a:solidFill>
                  <a:srgbClr val="0070C0"/>
                </a:solidFill>
              </a:rPr>
              <a:t>condition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Then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i="1" dirty="0" smtClean="0">
                <a:solidFill>
                  <a:srgbClr val="00B050"/>
                </a:solidFill>
              </a:rPr>
              <a:t>statements to do if condition is true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Else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i="1" dirty="0" smtClean="0">
                <a:solidFill>
                  <a:srgbClr val="FF0000"/>
                </a:solidFill>
              </a:rPr>
              <a:t>statements to do if condition is false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End If</a:t>
            </a:r>
          </a:p>
          <a:p>
            <a:pPr marL="457200" lvl="1" indent="0" eaLnBrk="1" hangingPunct="1">
              <a:spcBef>
                <a:spcPts val="600"/>
              </a:spcBef>
              <a:buNone/>
            </a:pPr>
            <a:endParaRPr lang="en-US" sz="2000" i="1" dirty="0">
              <a:latin typeface="Calibri"/>
              <a:cs typeface="Calibri"/>
            </a:endParaRPr>
          </a:p>
          <a:p>
            <a:pPr eaLnBrk="1" hangingPunct="1">
              <a:spcBef>
                <a:spcPts val="600"/>
              </a:spcBef>
            </a:pPr>
            <a:r>
              <a:rPr lang="en-US" sz="2800" dirty="0" smtClean="0">
                <a:latin typeface="Calibri"/>
                <a:cs typeface="Calibri"/>
              </a:rPr>
              <a:t>Logical Operators in VBA (same as Excel)</a:t>
            </a:r>
          </a:p>
          <a:p>
            <a:pPr marL="457200" lvl="1" indent="0" eaLnBrk="1" hangingPunct="1">
              <a:spcBef>
                <a:spcPts val="600"/>
              </a:spcBef>
              <a:buNone/>
            </a:pPr>
            <a:r>
              <a:rPr lang="en-US" sz="2400" dirty="0" smtClean="0">
                <a:latin typeface="Calibri"/>
                <a:cs typeface="Calibri"/>
              </a:rPr>
              <a:t>= is equal to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	&gt; is greater than,  &gt;= greater than or equal to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		&lt; is less than, &lt;= less than or equal to</a:t>
            </a:r>
            <a:r>
              <a:rPr lang="en-US" sz="2400" dirty="0">
                <a:cs typeface="Calibri"/>
              </a:rPr>
              <a:t/>
            </a:r>
            <a:br>
              <a:rPr lang="en-US" sz="2400" dirty="0">
                <a:cs typeface="Calibri"/>
              </a:rPr>
            </a:br>
            <a:r>
              <a:rPr lang="en-US" sz="2400" dirty="0">
                <a:cs typeface="Calibri"/>
              </a:rPr>
              <a:t>			&lt;&gt; not equal to</a:t>
            </a:r>
          </a:p>
        </p:txBody>
      </p:sp>
    </p:spTree>
    <p:extLst>
      <p:ext uri="{BB962C8B-B14F-4D97-AF65-F5344CB8AC3E}">
        <p14:creationId xmlns:p14="http://schemas.microsoft.com/office/powerpoint/2010/main" val="424100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533400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600" b="1" dirty="0" smtClean="0"/>
              <a:t>Decision </a:t>
            </a:r>
            <a:r>
              <a:rPr lang="en-US" sz="3600" b="1" dirty="0"/>
              <a:t>Syntax </a:t>
            </a:r>
            <a:r>
              <a:rPr lang="en-US" sz="3600" b="1" dirty="0" smtClean="0"/>
              <a:t>Example</a:t>
            </a:r>
            <a:endParaRPr lang="en-US" sz="3600" b="1" dirty="0"/>
          </a:p>
        </p:txBody>
      </p:sp>
      <p:sp>
        <p:nvSpPr>
          <p:cNvPr id="7171" name="Content Placeholder 2"/>
          <p:cNvSpPr>
            <a:spLocks noGrp="1"/>
          </p:cNvSpPr>
          <p:nvPr>
            <p:ph sz="half" idx="2"/>
          </p:nvPr>
        </p:nvSpPr>
        <p:spPr>
          <a:xfrm>
            <a:off x="685800" y="2209800"/>
            <a:ext cx="4114800" cy="2971800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None/>
            </a:pPr>
            <a:r>
              <a:rPr lang="en-US" sz="2800" b="1" i="1" dirty="0" smtClean="0"/>
              <a:t>In Excel: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sz="2800" dirty="0" smtClean="0"/>
              <a:t>=If (</a:t>
            </a:r>
            <a:r>
              <a:rPr lang="en-US" sz="2800" i="1" dirty="0" smtClean="0">
                <a:solidFill>
                  <a:srgbClr val="0070C0"/>
                </a:solidFill>
              </a:rPr>
              <a:t>condition</a:t>
            </a:r>
            <a:r>
              <a:rPr lang="en-US" sz="2800" dirty="0" smtClean="0"/>
              <a:t>, </a:t>
            </a:r>
            <a:r>
              <a:rPr lang="en-US" sz="2800" i="1" dirty="0" smtClean="0">
                <a:solidFill>
                  <a:srgbClr val="00B050"/>
                </a:solidFill>
              </a:rPr>
              <a:t>value if true</a:t>
            </a:r>
            <a:r>
              <a:rPr lang="en-US" sz="2800" i="1" dirty="0" smtClean="0"/>
              <a:t>, </a:t>
            </a:r>
            <a:br>
              <a:rPr lang="en-US" sz="2800" i="1" dirty="0" smtClean="0"/>
            </a:br>
            <a:r>
              <a:rPr lang="en-US" sz="2800" i="1" dirty="0" smtClean="0"/>
              <a:t>  </a:t>
            </a:r>
            <a:r>
              <a:rPr lang="en-US" sz="2800" i="1" dirty="0" smtClean="0">
                <a:solidFill>
                  <a:srgbClr val="FF0000"/>
                </a:solidFill>
              </a:rPr>
              <a:t>value if false</a:t>
            </a:r>
            <a:r>
              <a:rPr lang="en-US" sz="2800" dirty="0" smtClean="0"/>
              <a:t>)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sz="2800" dirty="0" smtClean="0">
                <a:latin typeface="Calibri" pitchFamily="34" charset="0"/>
              </a:rPr>
              <a:t>Let’s </a:t>
            </a:r>
            <a:r>
              <a:rPr lang="en-US" sz="2800" dirty="0">
                <a:latin typeface="Calibri" pitchFamily="34" charset="0"/>
              </a:rPr>
              <a:t>say x is in cell C12</a:t>
            </a: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sz="2800" b="1" dirty="0" smtClean="0"/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sz="2800" b="1" dirty="0" smtClean="0"/>
              <a:t>=If(C12&gt;=0,1,0)</a:t>
            </a:r>
          </a:p>
        </p:txBody>
      </p:sp>
      <p:sp>
        <p:nvSpPr>
          <p:cNvPr id="7172" name="Content Placeholder 6"/>
          <p:cNvSpPr>
            <a:spLocks noGrp="1"/>
          </p:cNvSpPr>
          <p:nvPr>
            <p:ph sz="quarter" idx="4"/>
          </p:nvPr>
        </p:nvSpPr>
        <p:spPr>
          <a:xfrm>
            <a:off x="5105400" y="914400"/>
            <a:ext cx="3886200" cy="25146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2800" b="1" i="1" dirty="0" smtClean="0"/>
              <a:t>In VBA: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2800" dirty="0" smtClean="0"/>
              <a:t>If </a:t>
            </a:r>
            <a:r>
              <a:rPr lang="en-US" sz="2800" i="1" dirty="0" smtClean="0">
                <a:solidFill>
                  <a:srgbClr val="0070C0"/>
                </a:solidFill>
              </a:rPr>
              <a:t>condition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Then</a:t>
            </a:r>
            <a:br>
              <a:rPr lang="en-US" sz="2800" dirty="0" smtClean="0"/>
            </a:br>
            <a:r>
              <a:rPr lang="en-US" sz="2800" dirty="0" smtClean="0"/>
              <a:t>  </a:t>
            </a:r>
            <a:r>
              <a:rPr lang="en-US" sz="2800" i="1" dirty="0" smtClean="0">
                <a:solidFill>
                  <a:srgbClr val="00B050"/>
                </a:solidFill>
              </a:rPr>
              <a:t>statements to do if true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Else</a:t>
            </a:r>
            <a:br>
              <a:rPr lang="en-US" sz="2800" dirty="0" smtClean="0"/>
            </a:br>
            <a:r>
              <a:rPr lang="en-US" sz="2800" dirty="0" smtClean="0"/>
              <a:t>  </a:t>
            </a:r>
            <a:r>
              <a:rPr lang="en-US" sz="2800" i="1" dirty="0" smtClean="0">
                <a:solidFill>
                  <a:srgbClr val="FF0000"/>
                </a:solidFill>
              </a:rPr>
              <a:t>statements to do if false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End If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endParaRPr lang="en-US" sz="2800" b="1" dirty="0" smtClean="0"/>
          </a:p>
        </p:txBody>
      </p:sp>
      <p:sp>
        <p:nvSpPr>
          <p:cNvPr id="7177" name="Text Box 11"/>
          <p:cNvSpPr txBox="1">
            <a:spLocks noChangeArrowheads="1"/>
          </p:cNvSpPr>
          <p:nvPr/>
        </p:nvSpPr>
        <p:spPr bwMode="auto">
          <a:xfrm>
            <a:off x="685800" y="1143000"/>
            <a:ext cx="323357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 smtClean="0">
                <a:latin typeface="Calibri" pitchFamily="34" charset="0"/>
              </a:rPr>
              <a:t>fun_52(x</a:t>
            </a:r>
            <a:r>
              <a:rPr lang="en-US" sz="2800" dirty="0">
                <a:latin typeface="Calibri" pitchFamily="34" charset="0"/>
              </a:rPr>
              <a:t>) = 1  if x </a:t>
            </a:r>
            <a:r>
              <a:rPr lang="en-US" sz="2800" dirty="0">
                <a:latin typeface="Calibri" pitchFamily="34" charset="0"/>
                <a:cs typeface="Arial" charset="0"/>
              </a:rPr>
              <a:t>≥ 0</a:t>
            </a:r>
            <a:br>
              <a:rPr lang="en-US" sz="2800" dirty="0">
                <a:latin typeface="Calibri" pitchFamily="34" charset="0"/>
                <a:cs typeface="Arial" charset="0"/>
              </a:rPr>
            </a:br>
            <a:r>
              <a:rPr lang="en-US" sz="2800" dirty="0" smtClean="0">
                <a:latin typeface="Calibri" pitchFamily="34" charset="0"/>
                <a:cs typeface="Arial" charset="0"/>
              </a:rPr>
              <a:t>fun_52(x</a:t>
            </a:r>
            <a:r>
              <a:rPr lang="en-US" sz="2800" dirty="0">
                <a:latin typeface="Calibri" pitchFamily="34" charset="0"/>
                <a:cs typeface="Arial" charset="0"/>
              </a:rPr>
              <a:t>) = 0  if x &lt; 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05400" y="3658612"/>
            <a:ext cx="350288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fun_52(x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x &gt;= 0 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fun_52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 1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fun_52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 0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 If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 Function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 smtClean="0"/>
              <a:t>Decisions: If-Then-Else</a:t>
            </a:r>
            <a:br>
              <a:rPr lang="en-US" dirty="0" smtClean="0"/>
            </a:br>
            <a:r>
              <a:rPr lang="en-US" b="0" dirty="0" smtClean="0"/>
              <a:t>In-Class Exercise #2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6300886"/>
              </p:ext>
            </p:extLst>
          </p:nvPr>
        </p:nvGraphicFramePr>
        <p:xfrm>
          <a:off x="7010400" y="1371600"/>
          <a:ext cx="1295400" cy="4572000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</a:tbl>
          </a:graphicData>
        </a:graphic>
      </p:graphicFrame>
      <p:sp>
        <p:nvSpPr>
          <p:cNvPr id="6183" name="Content Placeholder 2"/>
          <p:cNvSpPr txBox="1">
            <a:spLocks/>
          </p:cNvSpPr>
          <p:nvPr/>
        </p:nvSpPr>
        <p:spPr bwMode="auto">
          <a:xfrm>
            <a:off x="1295400" y="1676400"/>
            <a:ext cx="54864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800" dirty="0" smtClean="0">
                <a:latin typeface="Calibri" pitchFamily="34" charset="0"/>
              </a:rPr>
              <a:t>Repeat the problem we did in Excel using If-Then-Else </a:t>
            </a:r>
            <a:r>
              <a:rPr lang="en-US" sz="2800" dirty="0">
                <a:latin typeface="Calibri" pitchFamily="34" charset="0"/>
              </a:rPr>
              <a:t>decision statements in </a:t>
            </a:r>
            <a:r>
              <a:rPr lang="en-US" sz="2800" dirty="0" smtClean="0">
                <a:latin typeface="Calibri" pitchFamily="34" charset="0"/>
              </a:rPr>
              <a:t>VBA</a:t>
            </a:r>
            <a:endParaRPr lang="en-US" sz="2800" dirty="0">
              <a:latin typeface="Calibri" pitchFamily="34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800" dirty="0" smtClean="0">
                <a:latin typeface="Calibri" pitchFamily="34" charset="0"/>
              </a:rPr>
              <a:t>For </a:t>
            </a:r>
            <a:r>
              <a:rPr lang="en-US" sz="2800" dirty="0">
                <a:latin typeface="Calibri" pitchFamily="34" charset="0"/>
              </a:rPr>
              <a:t>the values of x shown in the table , evaluate  the function </a:t>
            </a:r>
            <a:r>
              <a:rPr lang="en-US" sz="2800" dirty="0" smtClean="0">
                <a:latin typeface="Calibri" pitchFamily="34" charset="0"/>
              </a:rPr>
              <a:t>fun_52(x) using a VBA function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6185" name="Text Box 43"/>
          <p:cNvSpPr txBox="1">
            <a:spLocks noChangeArrowheads="1"/>
          </p:cNvSpPr>
          <p:nvPr/>
        </p:nvSpPr>
        <p:spPr bwMode="auto">
          <a:xfrm>
            <a:off x="2590800" y="4572000"/>
            <a:ext cx="323357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 smtClean="0">
                <a:latin typeface="Calibri" pitchFamily="34" charset="0"/>
              </a:rPr>
              <a:t>fun_52(x</a:t>
            </a:r>
            <a:r>
              <a:rPr lang="en-US" sz="2800" dirty="0">
                <a:latin typeface="Calibri" pitchFamily="34" charset="0"/>
              </a:rPr>
              <a:t>) = 1  if x </a:t>
            </a:r>
            <a:r>
              <a:rPr lang="en-US" sz="2800" dirty="0">
                <a:latin typeface="Calibri" pitchFamily="34" charset="0"/>
                <a:cs typeface="Arial" charset="0"/>
              </a:rPr>
              <a:t>≥ 0</a:t>
            </a:r>
            <a:br>
              <a:rPr lang="en-US" sz="2800" dirty="0">
                <a:latin typeface="Calibri" pitchFamily="34" charset="0"/>
                <a:cs typeface="Arial" charset="0"/>
              </a:rPr>
            </a:br>
            <a:r>
              <a:rPr lang="en-US" sz="2800" dirty="0" smtClean="0">
                <a:latin typeface="Calibri" pitchFamily="34" charset="0"/>
                <a:cs typeface="Arial" charset="0"/>
              </a:rPr>
              <a:t>fun_52(x</a:t>
            </a:r>
            <a:r>
              <a:rPr lang="en-US" sz="2800" dirty="0">
                <a:latin typeface="Calibri" pitchFamily="34" charset="0"/>
                <a:cs typeface="Arial" charset="0"/>
              </a:rPr>
              <a:t>) = 0  if x &lt; 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velocity of a skydiver can be described by the following equation: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The skydiver is initially in free-fall and deploys his parachute at some time, </a:t>
            </a:r>
            <a:r>
              <a:rPr lang="en-US" sz="2800" i="1" dirty="0" err="1" smtClean="0"/>
              <a:t>t</a:t>
            </a:r>
            <a:r>
              <a:rPr lang="en-US" sz="2800" i="1" baseline="-25000" dirty="0" err="1" smtClean="0"/>
              <a:t>c</a:t>
            </a:r>
            <a:r>
              <a:rPr lang="en-US" sz="2800" dirty="0" smtClean="0"/>
              <a:t>.</a:t>
            </a:r>
          </a:p>
          <a:p>
            <a:pPr marL="1890713"/>
            <a:r>
              <a:rPr lang="en-US" sz="2800" dirty="0" smtClean="0"/>
              <a:t>Write a VBA Function that uses the parameters given on the Excel worksheet to calculate the skydiver’s velocity vs. time. Plot the skydiver’s velocity vs. time.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62200" y="2417596"/>
                <a:ext cx="4834080" cy="706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𝑚𝑔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417596"/>
                <a:ext cx="4834080" cy="7066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054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Compound Conditions in VBA</a:t>
            </a:r>
            <a:endParaRPr lang="en-US" sz="4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8382000" cy="2286000"/>
          </a:xfrm>
        </p:spPr>
        <p:txBody>
          <a:bodyPr/>
          <a:lstStyle/>
          <a:p>
            <a:r>
              <a:rPr lang="en-US" sz="2400" dirty="0" smtClean="0"/>
              <a:t>In VBA: 0 </a:t>
            </a:r>
            <a:r>
              <a:rPr lang="en-US" sz="2400" dirty="0" smtClean="0">
                <a:cs typeface="Calibri"/>
              </a:rPr>
              <a:t>≤ x ≤ 3</a:t>
            </a:r>
            <a:endParaRPr lang="en-US" sz="2000" dirty="0" smtClean="0"/>
          </a:p>
          <a:p>
            <a:r>
              <a:rPr lang="en-US" sz="2400" dirty="0" smtClean="0"/>
              <a:t>The </a:t>
            </a:r>
            <a:r>
              <a:rPr lang="en-US" sz="2400" i="1" dirty="0" smtClean="0"/>
              <a:t>statements to do if… </a:t>
            </a:r>
            <a:r>
              <a:rPr lang="en-US" sz="2400" dirty="0" smtClean="0"/>
              <a:t>can be any valid VBA code, including another If-Then structure</a:t>
            </a:r>
            <a:endParaRPr lang="en-US" sz="2400" i="1" dirty="0" smtClean="0"/>
          </a:p>
          <a:p>
            <a:pPr lvl="1"/>
            <a:r>
              <a:rPr lang="en-US" sz="2000" dirty="0" smtClean="0"/>
              <a:t>All 5 lines of intended code are the </a:t>
            </a:r>
            <a:r>
              <a:rPr lang="en-US" sz="2000" i="1" dirty="0" smtClean="0"/>
              <a:t>statements to do if true</a:t>
            </a:r>
            <a:r>
              <a:rPr lang="en-US" sz="2000" dirty="0" smtClean="0"/>
              <a:t> for the first/outer If</a:t>
            </a:r>
          </a:p>
          <a:p>
            <a:pPr marL="1138238"/>
            <a:r>
              <a:rPr lang="en-US" sz="2000" dirty="0" smtClean="0"/>
              <a:t>This is also called a “</a:t>
            </a:r>
            <a:r>
              <a:rPr lang="en-US" sz="2000" b="1" i="1" dirty="0" smtClean="0"/>
              <a:t>Nested If-Then</a:t>
            </a:r>
            <a:r>
              <a:rPr lang="en-US" sz="2000" i="1" dirty="0" smtClean="0"/>
              <a:t>”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124200" y="3657600"/>
            <a:ext cx="5715000" cy="3048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 &gt;= 0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marL="27940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 &lt;= 3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Then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statements to do if </a:t>
            </a:r>
            <a:r>
              <a:rPr lang="en-US" sz="20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 ≤ x ≤ </a:t>
            </a:r>
            <a:r>
              <a:rPr lang="en-US" sz="20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</a:t>
            </a:r>
            <a:br>
              <a:rPr lang="en-US" sz="20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Else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statements to do if x &gt; 3</a:t>
            </a:r>
            <a:br>
              <a:rPr lang="en-US" sz="20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Else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statements to do if x &lt; 0</a:t>
            </a:r>
            <a:br>
              <a:rPr lang="en-US" sz="20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End If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999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4000" smtClean="0"/>
              <a:t>Compound Conditions in VBA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1143000"/>
            <a:ext cx="7924800" cy="5257800"/>
          </a:xfrm>
        </p:spPr>
        <p:txBody>
          <a:bodyPr/>
          <a:lstStyle/>
          <a:p>
            <a:r>
              <a:rPr lang="en-US" sz="2400" dirty="0" smtClean="0"/>
              <a:t>Can we make this decision in a single line of code?</a:t>
            </a:r>
            <a:br>
              <a:rPr lang="en-US" sz="2400" dirty="0" smtClean="0"/>
            </a:br>
            <a:r>
              <a:rPr lang="en-US" sz="2400" dirty="0" smtClean="0"/>
              <a:t>	0 </a:t>
            </a:r>
            <a:r>
              <a:rPr lang="en-US" sz="2400" dirty="0" smtClean="0">
                <a:cs typeface="Calibri"/>
              </a:rPr>
              <a:t>≤ x ≤ 3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Use a </a:t>
            </a:r>
            <a:r>
              <a:rPr lang="en-US" sz="2400" i="1" dirty="0" smtClean="0"/>
              <a:t>compound logical operation</a:t>
            </a:r>
          </a:p>
          <a:p>
            <a:r>
              <a:rPr lang="en-US" sz="2400" dirty="0" smtClean="0"/>
              <a:t>AND operator</a:t>
            </a:r>
            <a:br>
              <a:rPr lang="en-US" sz="2400" dirty="0" smtClean="0"/>
            </a:br>
            <a:r>
              <a:rPr lang="en-US" sz="2400" i="1" dirty="0" smtClean="0">
                <a:solidFill>
                  <a:srgbClr val="0070C0"/>
                </a:solidFill>
              </a:rPr>
              <a:t>condition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→ </a:t>
            </a:r>
            <a:r>
              <a:rPr lang="en-US" sz="2400" i="1" dirty="0" smtClean="0">
                <a:solidFill>
                  <a:srgbClr val="0070C0"/>
                </a:solidFill>
                <a:latin typeface="Calibri"/>
                <a:cs typeface="Calibri"/>
              </a:rPr>
              <a:t>condition#1</a:t>
            </a:r>
            <a:r>
              <a:rPr lang="en-US" sz="2400" dirty="0" smtClean="0">
                <a:latin typeface="Calibri"/>
                <a:cs typeface="Calibri"/>
              </a:rPr>
              <a:t> AND </a:t>
            </a:r>
            <a:r>
              <a:rPr lang="en-US" sz="2400" i="1" dirty="0" smtClean="0">
                <a:solidFill>
                  <a:srgbClr val="0070C0"/>
                </a:solidFill>
                <a:latin typeface="Calibri"/>
                <a:cs typeface="Calibri"/>
              </a:rPr>
              <a:t>condition#2</a:t>
            </a:r>
          </a:p>
          <a:p>
            <a:pPr lvl="1"/>
            <a:r>
              <a:rPr lang="en-US" sz="2000" dirty="0" smtClean="0"/>
              <a:t>The AND operator gives a value of True only if both of the conditions are true, if not the value is False</a:t>
            </a:r>
          </a:p>
          <a:p>
            <a:r>
              <a:rPr lang="en-US" sz="2400" dirty="0" smtClean="0"/>
              <a:t>OR operator</a:t>
            </a:r>
            <a:br>
              <a:rPr lang="en-US" sz="2400" dirty="0" smtClean="0"/>
            </a:br>
            <a:r>
              <a:rPr lang="en-US" sz="2400" i="1" dirty="0" smtClean="0">
                <a:solidFill>
                  <a:srgbClr val="0070C0"/>
                </a:solidFill>
              </a:rPr>
              <a:t>condition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cs typeface="Calibri"/>
              </a:rPr>
              <a:t>→ </a:t>
            </a:r>
            <a:r>
              <a:rPr lang="en-US" sz="2400" i="1" dirty="0" smtClean="0">
                <a:solidFill>
                  <a:srgbClr val="0070C0"/>
                </a:solidFill>
                <a:cs typeface="Calibri"/>
              </a:rPr>
              <a:t>condition#1</a:t>
            </a:r>
            <a:r>
              <a:rPr lang="en-US" sz="2400" dirty="0" smtClean="0">
                <a:cs typeface="Calibri"/>
              </a:rPr>
              <a:t> OR </a:t>
            </a:r>
            <a:r>
              <a:rPr lang="en-US" sz="2400" i="1" dirty="0" smtClean="0">
                <a:solidFill>
                  <a:srgbClr val="0070C0"/>
                </a:solidFill>
                <a:cs typeface="Calibri"/>
              </a:rPr>
              <a:t>condition#2</a:t>
            </a:r>
            <a:endParaRPr lang="en-US" sz="2400" dirty="0" smtClean="0"/>
          </a:p>
          <a:p>
            <a:pPr marL="1028700" lvl="1"/>
            <a:r>
              <a:rPr lang="en-US" sz="2000" dirty="0" smtClean="0"/>
              <a:t>The OR operator gives a value of True if either of the conditions are true, only if both are False will the answer be False</a:t>
            </a:r>
          </a:p>
          <a:p>
            <a:pPr marL="1371600"/>
            <a:r>
              <a:rPr lang="en-US" sz="2400" dirty="0" smtClean="0"/>
              <a:t>NOT operator</a:t>
            </a:r>
          </a:p>
          <a:p>
            <a:pPr marL="2003425" lvl="1"/>
            <a:r>
              <a:rPr lang="en-US" sz="2000" dirty="0" smtClean="0"/>
              <a:t>The NOT operator reverses the result of any other logical operations</a:t>
            </a:r>
          </a:p>
        </p:txBody>
      </p:sp>
    </p:spTree>
    <p:extLst>
      <p:ext uri="{BB962C8B-B14F-4D97-AF65-F5344CB8AC3E}">
        <p14:creationId xmlns:p14="http://schemas.microsoft.com/office/powerpoint/2010/main" val="237513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2444</TotalTime>
  <Words>696</Words>
  <Application>Microsoft Office PowerPoint</Application>
  <PresentationFormat>On-screen Show (4:3)</PresentationFormat>
  <Paragraphs>142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Decisions in VBA</vt:lpstr>
      <vt:lpstr>Decisions: What if “it depends”?</vt:lpstr>
      <vt:lpstr>Recap: Decisions in Excel</vt:lpstr>
      <vt:lpstr>Decisions in VBA</vt:lpstr>
      <vt:lpstr>Decision Syntax Example</vt:lpstr>
      <vt:lpstr>Decisions: If-Then-Else In-Class Exercise #2</vt:lpstr>
      <vt:lpstr>In-Class Exercise #3</vt:lpstr>
      <vt:lpstr>Compound Conditions in VBA</vt:lpstr>
      <vt:lpstr>Compound Conditions in VBA</vt:lpstr>
      <vt:lpstr>Compound Conditions in VBA:  Syntax Example</vt:lpstr>
      <vt:lpstr>Compound Conditions in VBA</vt:lpstr>
      <vt:lpstr>Multiple Decision Outcomes in VBA</vt:lpstr>
      <vt:lpstr>In-Class Exercise #4</vt:lpstr>
      <vt:lpstr>In-Class Exercise #5</vt:lpstr>
      <vt:lpstr>In-Class Exercise #6</vt:lpstr>
      <vt:lpstr>In-Class Exercise #6 (cont.)</vt:lpstr>
      <vt:lpstr>In-Class Exercise #7 (Bonus)</vt:lpstr>
    </vt:vector>
  </TitlesOfParts>
  <Company>Rochester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Decisions</dc:title>
  <dc:creator>abheme</dc:creator>
  <cp:lastModifiedBy>William Humphrey</cp:lastModifiedBy>
  <cp:revision>146</cp:revision>
  <dcterms:created xsi:type="dcterms:W3CDTF">2009-09-18T16:15:33Z</dcterms:created>
  <dcterms:modified xsi:type="dcterms:W3CDTF">2012-04-11T16:51:11Z</dcterms:modified>
</cp:coreProperties>
</file>