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  <p:sldId id="262" r:id="rId11"/>
    <p:sldId id="266" r:id="rId12"/>
    <p:sldId id="267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0FEDC-9320-4878-ACE2-B380955CAA27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D3395-3074-43E2-B965-05A082C2A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2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3395-3074-43E2-B965-05A082C2A25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E0DA-1A72-4821-85FF-88B25D5CE55C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9D4-80D1-49ED-8789-19DEDC317504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1CF-577F-44A0-BFD3-C81258B70733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CF928-995F-402B-8A4B-971338F9C4B8}" type="datetime1">
              <a:rPr lang="en-US" smtClean="0"/>
              <a:pPr>
                <a:defRPr/>
              </a:pPr>
              <a:t>4/16/2012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A460-0FB2-4216-9703-410920724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91312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7DF1-AF17-4F15-A925-0721B2888AA6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8FF9-B64A-4C18-BC36-E0F362DB54B0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1A45-2E73-4671-A67D-A8970D2EF526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423-E6DD-4DB8-AE81-424851F096DD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75DD-1E42-45BD-88E6-F1DBDD9EC198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3310-E57F-469D-9EF1-555A49E72074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F15-31BD-4F5F-AF4C-4EA0F5BE7C2A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1026-80F8-4DA4-A16A-6AE111A7561C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913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35B00B-2404-4C85-A9D3-4392FD7CCE7D}" type="datetime1">
              <a:rPr lang="en-US" smtClean="0"/>
              <a:pPr/>
              <a:t>4/16/2012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Programming in VBA - cont.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 (Day 21-22)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696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Iterated loop intro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Write a ‘Sub’ </a:t>
            </a:r>
            <a:r>
              <a:rPr lang="en-US" dirty="0" smtClean="0"/>
              <a:t>procedure to </a:t>
            </a:r>
            <a:r>
              <a:rPr lang="en-US" dirty="0" smtClean="0"/>
              <a:t>print the numbers 1 – 10 in column </a:t>
            </a:r>
            <a:r>
              <a:rPr lang="en-US" dirty="0" smtClean="0"/>
              <a:t>B, </a:t>
            </a:r>
            <a:r>
              <a:rPr lang="en-US" dirty="0" smtClean="0"/>
              <a:t>starting at </a:t>
            </a:r>
            <a:r>
              <a:rPr lang="en-US" dirty="0" smtClean="0"/>
              <a:t>B9.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Copy </a:t>
            </a:r>
            <a:r>
              <a:rPr lang="en-US" dirty="0" smtClean="0"/>
              <a:t>the above </a:t>
            </a:r>
            <a:r>
              <a:rPr lang="en-US" dirty="0" smtClean="0"/>
              <a:t>macro and </a:t>
            </a:r>
            <a:r>
              <a:rPr lang="en-US" dirty="0" smtClean="0"/>
              <a:t>modify it to print the numbers from 0 to 1 in increments of 0.1 in </a:t>
            </a:r>
            <a:r>
              <a:rPr lang="en-US" dirty="0" smtClean="0"/>
              <a:t>column 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In-Class 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‘Sub’ procedure to fill in the table with 20 odd numbers beginning with 11 and 20 even numbers beginning with 20.  Sum each column and output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smtClean="0"/>
              <a:t>Function </a:t>
            </a:r>
            <a:r>
              <a:rPr lang="en-US" dirty="0"/>
              <a:t>to calculate the factorial of a number (</a:t>
            </a:r>
            <a:r>
              <a:rPr lang="en-US" i="1" dirty="0"/>
              <a:t>n</a:t>
            </a:r>
            <a:r>
              <a:rPr lang="en-US" dirty="0"/>
              <a:t>!).  Write a </a:t>
            </a:r>
            <a:r>
              <a:rPr lang="en-US" dirty="0" smtClean="0"/>
              <a:t>Sub procedure which </a:t>
            </a:r>
            <a:r>
              <a:rPr lang="en-US" dirty="0"/>
              <a:t>takes user input for </a:t>
            </a:r>
            <a:r>
              <a:rPr lang="en-US" i="1" dirty="0" smtClean="0"/>
              <a:t>n</a:t>
            </a:r>
            <a:r>
              <a:rPr lang="en-US" dirty="0" smtClean="0"/>
              <a:t>, calls your function, </a:t>
            </a:r>
            <a:r>
              <a:rPr lang="en-US" dirty="0"/>
              <a:t>and displays the result in a message box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VBA Sub procedure </a:t>
            </a:r>
            <a:r>
              <a:rPr lang="en-US" dirty="0" smtClean="0"/>
              <a:t>that uses a conditional loop to </a:t>
            </a:r>
            <a:r>
              <a:rPr lang="en-US" dirty="0"/>
              <a:t>count the number of data points in Column B and write the answer to cell D8.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 </a:t>
            </a:r>
            <a:r>
              <a:rPr lang="en-US" dirty="0" smtClean="0"/>
              <a:t>procedure to </a:t>
            </a:r>
            <a:r>
              <a:rPr lang="en-US" dirty="0" smtClean="0"/>
              <a:t>evaluate the sum: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Notice the special feature of this result: y = n</a:t>
            </a:r>
            <a:r>
              <a:rPr lang="en-US" baseline="30000" dirty="0" smtClean="0"/>
              <a:t>2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/>
              <p:cNvSpPr txBox="1"/>
              <p:nvPr/>
            </p:nvSpPr>
            <p:spPr>
              <a:xfrm>
                <a:off x="2590800" y="2209800"/>
                <a:ext cx="2590800" cy="110055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>
                              <a:latin typeface="Cambria Math"/>
                            </a:rPr>
                            <m:t>(2</m:t>
                          </m:r>
                          <m:r>
                            <a:rPr lang="en-US" sz="2400" b="0" i="1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/>
                            </a:rPr>
                            <m:t>1)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09800"/>
                <a:ext cx="2590800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1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 </a:t>
            </a:r>
            <a:r>
              <a:rPr lang="en-US" dirty="0" smtClean="0"/>
              <a:t>procedure to </a:t>
            </a:r>
            <a:r>
              <a:rPr lang="en-US" dirty="0"/>
              <a:t>evaluate </a:t>
            </a:r>
            <a:r>
              <a:rPr lang="en-US" dirty="0" err="1"/>
              <a:t>ln</a:t>
            </a:r>
            <a:r>
              <a:rPr lang="en-US" dirty="0"/>
              <a:t>(2) from the infinite series </a:t>
            </a:r>
            <a:r>
              <a:rPr lang="en-US" dirty="0" smtClean="0"/>
              <a:t>expression </a:t>
            </a:r>
            <a:r>
              <a:rPr lang="en-US" dirty="0"/>
              <a:t>to be accurate to 5 decimal places, using a Do </a:t>
            </a:r>
            <a:r>
              <a:rPr lang="en-US" dirty="0" smtClean="0"/>
              <a:t>Loop. The </a:t>
            </a:r>
            <a:r>
              <a:rPr lang="en-US" dirty="0"/>
              <a:t>resultant sum (the value of </a:t>
            </a:r>
            <a:r>
              <a:rPr lang="en-US" dirty="0" err="1"/>
              <a:t>ln</a:t>
            </a:r>
            <a:r>
              <a:rPr lang="en-US" dirty="0"/>
              <a:t> 2) should be written to cell B10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/>
              <p:cNvSpPr txBox="1"/>
              <p:nvPr/>
            </p:nvSpPr>
            <p:spPr>
              <a:xfrm>
                <a:off x="2743200" y="3352800"/>
                <a:ext cx="2924175" cy="109934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>
                              <a:latin typeface="Cambria Math"/>
                            </a:rPr>
                            <m:t>2=</m:t>
                          </m:r>
                          <m:nary>
                            <m:naryPr>
                              <m:chr m:val="∑"/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352800"/>
                <a:ext cx="2924175" cy="10993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0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Structured Programming: Loops !</a:t>
            </a:r>
          </a:p>
        </p:txBody>
      </p:sp>
      <p:pic>
        <p:nvPicPr>
          <p:cNvPr id="22531" name="Picture 4" descr="MPj039933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1787"/>
            <a:ext cx="27432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 descr="http://images.clipartof.com/small/12894-Clipart-Picture-Of-A-Desktop-Computer-Mascot-Cartoon-Character-Confused-And-Seeing-Sta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057400"/>
            <a:ext cx="2819400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What is a loop?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/>
              <a:t>A loop is used to execute a statement or a group of statements many times.</a:t>
            </a:r>
          </a:p>
          <a:p>
            <a:r>
              <a:rPr lang="en-US" sz="2800" smtClean="0"/>
              <a:t>No more copy and paste!!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BA460-0FB2-4216-9703-410920724F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Circular Arrow 5"/>
          <p:cNvSpPr/>
          <p:nvPr/>
        </p:nvSpPr>
        <p:spPr>
          <a:xfrm rot="2656487">
            <a:off x="5181600" y="1752600"/>
            <a:ext cx="2743200" cy="2743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780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repeat calculations or other steps over and over.</a:t>
            </a:r>
          </a:p>
          <a:p>
            <a:r>
              <a:rPr lang="en-US" dirty="0" smtClean="0"/>
              <a:t>Two General Types</a:t>
            </a:r>
          </a:p>
          <a:p>
            <a:pPr lvl="1"/>
            <a:r>
              <a:rPr lang="en-US" dirty="0" smtClean="0"/>
              <a:t>Iterated Loops – Uses a counter to do the loop a set number of times (</a:t>
            </a:r>
            <a:r>
              <a:rPr lang="en-US" dirty="0" err="1" smtClean="0"/>
              <a:t>eg</a:t>
            </a:r>
            <a:r>
              <a:rPr lang="en-US" dirty="0" smtClean="0"/>
              <a:t>. i = 1 to 10)  The counter should be an integer.</a:t>
            </a:r>
          </a:p>
          <a:p>
            <a:pPr lvl="1"/>
            <a:r>
              <a:rPr lang="en-US" dirty="0" smtClean="0"/>
              <a:t>Decision or Conditional Loops – Uses a decision or condition to determine when to stop the loop (</a:t>
            </a:r>
            <a:r>
              <a:rPr lang="en-US" dirty="0" err="1" smtClean="0"/>
              <a:t>eg</a:t>
            </a:r>
            <a:r>
              <a:rPr lang="en-US" dirty="0" smtClean="0"/>
              <a:t>. repeat loop until you reach an empty cell or achieve a set numerical goal)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(Iterated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 vert="horz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For-Next loops</a:t>
            </a:r>
          </a:p>
          <a:p>
            <a:pPr marL="548958" lvl="1" indent="-27432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counter = </a:t>
            </a: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start value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finish value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increment</a:t>
            </a:r>
          </a:p>
          <a:p>
            <a:pPr marL="823595" lvl="2" indent="-27432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&lt;program steps / statements&gt;</a:t>
            </a:r>
          </a:p>
          <a:p>
            <a:pPr marL="548958" lvl="1" indent="-27432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counter</a:t>
            </a:r>
          </a:p>
          <a:p>
            <a:pPr marL="731838" lvl="1" indent="-457200">
              <a:defRPr/>
            </a:pPr>
            <a:endParaRPr lang="en-US" dirty="0" smtClean="0"/>
          </a:p>
          <a:p>
            <a:pPr marL="731838" lvl="1" indent="-457200">
              <a:defRPr/>
            </a:pPr>
            <a:r>
              <a:rPr lang="en-US" dirty="0" smtClean="0"/>
              <a:t>The counter variable will automatically be incremented by the value after “Step” when the “Next” statement is executed. Then the value of counter is checked against the start &amp; finish values to see if the loop should be executed again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(Iterated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 vert="horz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For-Next loops</a:t>
            </a:r>
          </a:p>
          <a:p>
            <a:pPr marL="548958" lvl="1" indent="-27432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counter = </a:t>
            </a:r>
            <a:r>
              <a:rPr lang="en-US" sz="1900" b="1" i="1" dirty="0">
                <a:latin typeface="Courier New" pitchFamily="49" charset="0"/>
                <a:cs typeface="Courier New" pitchFamily="49" charset="0"/>
              </a:rPr>
              <a:t>start value </a:t>
            </a:r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i="1" dirty="0">
                <a:latin typeface="Courier New" pitchFamily="49" charset="0"/>
                <a:cs typeface="Courier New" pitchFamily="49" charset="0"/>
              </a:rPr>
              <a:t>finish value </a:t>
            </a:r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Step </a:t>
            </a:r>
            <a:r>
              <a:rPr lang="en-US" sz="1900" b="1" i="1" dirty="0">
                <a:latin typeface="Courier New" pitchFamily="49" charset="0"/>
                <a:cs typeface="Courier New" pitchFamily="49" charset="0"/>
              </a:rPr>
              <a:t>increment</a:t>
            </a:r>
          </a:p>
          <a:p>
            <a:pPr marL="823595" lvl="2" indent="-27432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900" b="1" i="1" dirty="0">
                <a:latin typeface="Courier New" pitchFamily="49" charset="0"/>
                <a:cs typeface="Courier New" pitchFamily="49" charset="0"/>
              </a:rPr>
              <a:t>&lt;program steps / statements&gt;</a:t>
            </a:r>
          </a:p>
          <a:p>
            <a:pPr marL="548958" lvl="1" indent="-27432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counter</a:t>
            </a:r>
          </a:p>
          <a:p>
            <a:pPr marL="731838" lvl="1" indent="-457200">
              <a:defRPr/>
            </a:pPr>
            <a:endParaRPr lang="en-US" dirty="0" smtClean="0"/>
          </a:p>
          <a:p>
            <a:pPr marL="731838" lvl="1" indent="-457200">
              <a:defRPr/>
            </a:pPr>
            <a:r>
              <a:rPr lang="en-US" dirty="0" smtClean="0"/>
              <a:t>“</a:t>
            </a:r>
            <a:r>
              <a:rPr lang="en-US" dirty="0"/>
              <a:t>Step” is optional and “increment” is assumed to be “1” if omitted</a:t>
            </a:r>
          </a:p>
          <a:p>
            <a:pPr marL="731838" lvl="1" indent="-457200">
              <a:defRPr/>
            </a:pPr>
            <a:r>
              <a:rPr lang="en-US" dirty="0"/>
              <a:t>VBA will allow non-integer counter variables but the result is </a:t>
            </a:r>
            <a:r>
              <a:rPr lang="en-US" dirty="0" smtClean="0"/>
              <a:t>frequently unacceptable </a:t>
            </a:r>
            <a:r>
              <a:rPr lang="en-US" dirty="0"/>
              <a:t>due to round-off error in the value of the counter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Syntax (Decision Loops)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53000"/>
          </a:xfrm>
        </p:spPr>
        <p:txBody>
          <a:bodyPr/>
          <a:lstStyle/>
          <a:p>
            <a:r>
              <a:rPr lang="en-US" dirty="0" smtClean="0"/>
              <a:t>Do – If loops</a:t>
            </a:r>
          </a:p>
          <a:p>
            <a:pPr lvl="1">
              <a:buFont typeface="Wingdings 3" pitchFamily="18" charset="2"/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lvl="2" indent="-273050">
              <a:buFont typeface="Wingdings 3" pitchFamily="18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 indent="-273050">
              <a:buFont typeface="Wingdings 3" pitchFamily="18" charset="2"/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Condition&gt;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Then Exit Do</a:t>
            </a:r>
          </a:p>
          <a:p>
            <a:pPr lvl="2" indent="-273050">
              <a:buFont typeface="Wingdings 3" pitchFamily="18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Wingdings 3" pitchFamily="18" charset="2"/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There are other forms of Do loops like Do While / Loop, Do / Loop Until,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Syntax (Decision Loops)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53000"/>
          </a:xfrm>
        </p:spPr>
        <p:txBody>
          <a:bodyPr/>
          <a:lstStyle/>
          <a:p>
            <a:r>
              <a:rPr lang="en-US" dirty="0" smtClean="0"/>
              <a:t>Do – While loop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 indent="-273050">
              <a:buFont typeface="Wingdings 3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Wingdings 3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Do-While loop checks the condition before entering the loop and before starting each additional iteration.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condition is false when the Do While statement is first executed, the loop </a:t>
            </a:r>
            <a:r>
              <a:rPr lang="en-US" i="1" dirty="0" smtClean="0"/>
              <a:t>will never run!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Syntax (Decision Loops)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Loop – Until loop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Loop Until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Do-Loop Until </a:t>
            </a:r>
            <a:r>
              <a:rPr lang="en-US" dirty="0"/>
              <a:t>loop </a:t>
            </a:r>
            <a:r>
              <a:rPr lang="en-US" dirty="0" smtClean="0"/>
              <a:t>only checks the </a:t>
            </a:r>
            <a:r>
              <a:rPr lang="en-US" dirty="0"/>
              <a:t>condition </a:t>
            </a:r>
            <a:r>
              <a:rPr lang="en-US" dirty="0" smtClean="0"/>
              <a:t>at the end of the </a:t>
            </a:r>
            <a:r>
              <a:rPr lang="en-US" dirty="0"/>
              <a:t>loop and </a:t>
            </a:r>
            <a:r>
              <a:rPr lang="en-US" dirty="0" smtClean="0"/>
              <a:t>after each </a:t>
            </a:r>
            <a:r>
              <a:rPr lang="en-US" dirty="0"/>
              <a:t>additional iteration. </a:t>
            </a:r>
            <a:endParaRPr lang="en-US" dirty="0" smtClean="0"/>
          </a:p>
          <a:p>
            <a:pPr lvl="1"/>
            <a:r>
              <a:rPr lang="en-US" dirty="0" smtClean="0"/>
              <a:t>The Do-Loop Until loop </a:t>
            </a:r>
            <a:r>
              <a:rPr lang="en-US" i="1" dirty="0" smtClean="0"/>
              <a:t>is guaranteed to run at least once!</a:t>
            </a:r>
          </a:p>
          <a:p>
            <a:r>
              <a:rPr lang="en-US" dirty="0" smtClean="0"/>
              <a:t> You can also put an If </a:t>
            </a:r>
            <a:r>
              <a:rPr lang="en-US" i="1" dirty="0" smtClean="0"/>
              <a:t>&lt;condition&gt;</a:t>
            </a:r>
            <a:r>
              <a:rPr lang="en-US" dirty="0" smtClean="0"/>
              <a:t> Then Exit Do inside both a Do-While and a Loop-Until Do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715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Programming in VBA - cont. LOOPS</vt:lpstr>
      <vt:lpstr>Structured Programming: Loops !</vt:lpstr>
      <vt:lpstr>What is a loop?</vt:lpstr>
      <vt:lpstr>Loops</vt:lpstr>
      <vt:lpstr>Syntax (Iterated Loop)</vt:lpstr>
      <vt:lpstr>Syntax (Iterated Loop)</vt:lpstr>
      <vt:lpstr>Syntax (Decision Loops)</vt:lpstr>
      <vt:lpstr>Syntax (Decision Loops)</vt:lpstr>
      <vt:lpstr>Syntax (Decision Loops)</vt:lpstr>
      <vt:lpstr>In-Class Exercise #1</vt:lpstr>
      <vt:lpstr>In-Class Exercise #2</vt:lpstr>
      <vt:lpstr>In-Class Exercise #3</vt:lpstr>
      <vt:lpstr>In-Class Exercise #4</vt:lpstr>
      <vt:lpstr>In-class exercise #5</vt:lpstr>
      <vt:lpstr>In-class exercise #6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Koppula</dc:creator>
  <cp:lastModifiedBy>William Humphrey</cp:lastModifiedBy>
  <cp:revision>57</cp:revision>
  <dcterms:created xsi:type="dcterms:W3CDTF">2006-08-16T00:00:00Z</dcterms:created>
  <dcterms:modified xsi:type="dcterms:W3CDTF">2012-04-16T13:57:41Z</dcterms:modified>
</cp:coreProperties>
</file>