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7B9B8-FC71-4C02-B930-2730E369822D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498A-B877-45E1-BCF4-775622C303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8001000" cy="179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05300"/>
            <a:ext cx="8001000" cy="179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DB090-8504-44E0-BDE8-A3623405E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6 </a:t>
            </a:r>
            <a:r>
              <a:rPr lang="en-US" dirty="0" smtClean="0"/>
              <a:t>(Day </a:t>
            </a:r>
            <a:r>
              <a:rPr lang="en-US" dirty="0" smtClean="0"/>
              <a:t>23-24)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the array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you use the array in a Sub procedure, you need to tell VBA which element to use!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a(3)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 Integer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term(3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 = 1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term(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a(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)*5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Have two arrays: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term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B89DE-435F-45D0-AA5B-7C6CE84C20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i = 1…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A93D1-B177-4BFC-8C2E-257C89453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057400" y="3962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2590800" y="4572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20</a:t>
            </a:r>
            <a:r>
              <a:rPr lang="en-US"/>
              <a:t> 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2057400" y="39624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16"/>
          <p:cNvSpPr txBox="1">
            <a:spLocks noChangeArrowheads="1"/>
          </p:cNvSpPr>
          <p:nvPr/>
        </p:nvSpPr>
        <p:spPr bwMode="auto">
          <a:xfrm>
            <a:off x="2133600" y="3962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1143000" y="23622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a(1) </a:t>
            </a:r>
            <a:r>
              <a:rPr lang="en-US" sz="2400" dirty="0"/>
              <a:t>= 20, so term(</a:t>
            </a:r>
            <a:r>
              <a:rPr lang="en-US" sz="2400" dirty="0" err="1"/>
              <a:t>i</a:t>
            </a:r>
            <a:r>
              <a:rPr lang="en-US" sz="2400" dirty="0"/>
              <a:t>) = …</a:t>
            </a:r>
          </a:p>
        </p:txBody>
      </p:sp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1143000" y="4495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a =</a:t>
            </a:r>
            <a:r>
              <a:rPr lang="en-US"/>
              <a:t> 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715000" y="3962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20"/>
          <p:cNvSpPr txBox="1">
            <a:spLocks noChangeArrowheads="1"/>
          </p:cNvSpPr>
          <p:nvPr/>
        </p:nvSpPr>
        <p:spPr bwMode="auto">
          <a:xfrm>
            <a:off x="6400800" y="4495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100</a:t>
            </a:r>
            <a:endParaRPr lang="en-US"/>
          </a:p>
        </p:txBody>
      </p:sp>
      <p:sp>
        <p:nvSpPr>
          <p:cNvPr id="13323" name="Rectangle 21"/>
          <p:cNvSpPr>
            <a:spLocks noChangeArrowheads="1"/>
          </p:cNvSpPr>
          <p:nvPr/>
        </p:nvSpPr>
        <p:spPr bwMode="auto">
          <a:xfrm>
            <a:off x="5715000" y="39624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5791200" y="3962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4495800" y="449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term =</a:t>
            </a:r>
            <a:r>
              <a:rPr lang="en-US"/>
              <a:t> 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21336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term(i) = a(i)*5 = 20 * 5 = 100</a:t>
            </a:r>
          </a:p>
        </p:txBody>
      </p:sp>
      <p:sp>
        <p:nvSpPr>
          <p:cNvPr id="13327" name="Text Box 25"/>
          <p:cNvSpPr txBox="1">
            <a:spLocks noChangeArrowheads="1"/>
          </p:cNvSpPr>
          <p:nvPr/>
        </p:nvSpPr>
        <p:spPr bwMode="auto">
          <a:xfrm>
            <a:off x="3048000" y="5715000"/>
            <a:ext cx="2443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term(1) = 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i = 2…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876A-89A9-405F-90F2-F572F608F3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057400" y="4114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90800" y="4724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24</a:t>
            </a:r>
            <a:r>
              <a:rPr lang="en-US"/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057400" y="41148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133600" y="4114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43000" y="23622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a(2) </a:t>
            </a:r>
            <a:r>
              <a:rPr lang="en-US" sz="2400" dirty="0"/>
              <a:t>= 24, so term(</a:t>
            </a:r>
            <a:r>
              <a:rPr lang="en-US" sz="2400" dirty="0" err="1"/>
              <a:t>i</a:t>
            </a:r>
            <a:r>
              <a:rPr lang="en-US" sz="2400" dirty="0"/>
              <a:t>) = …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143000" y="4648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a =</a:t>
            </a:r>
            <a:r>
              <a:rPr lang="en-US"/>
              <a:t> 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715000" y="4114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400800" y="4648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120</a:t>
            </a:r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715000" y="41148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791200" y="4114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495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charset="0"/>
              </a:rPr>
              <a:t>term =</a:t>
            </a:r>
            <a:r>
              <a:rPr lang="en-US"/>
              <a:t> 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1336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term(i) = a(i)*5 = 24 * 5 = 120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48000" y="6019800"/>
            <a:ext cx="2443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term(2) = 120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Things to think about…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620000" cy="426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Make sure that you create the array large enough</a:t>
            </a:r>
          </a:p>
          <a:p>
            <a:pPr lvl="1" eaLnBrk="1" hangingPunct="1"/>
            <a:r>
              <a:rPr lang="en-US" sz="2000" dirty="0" smtClean="0"/>
              <a:t>Otherwise will get error message</a:t>
            </a:r>
          </a:p>
          <a:p>
            <a:pPr lvl="1" eaLnBrk="1" hangingPunct="1"/>
            <a:r>
              <a:rPr lang="en-US" sz="2000" dirty="0" smtClean="0"/>
              <a:t>But, too large of an array will slow down your program</a:t>
            </a:r>
          </a:p>
          <a:p>
            <a:pPr eaLnBrk="1" hangingPunct="1"/>
            <a:r>
              <a:rPr lang="en-US" sz="2400" dirty="0" smtClean="0"/>
              <a:t>Be sure to call members of array by correct index</a:t>
            </a:r>
          </a:p>
          <a:p>
            <a:pPr eaLnBrk="1" hangingPunct="1"/>
            <a:r>
              <a:rPr lang="en-US" sz="2400" dirty="0" smtClean="0"/>
              <a:t>Parentheses:</a:t>
            </a:r>
          </a:p>
          <a:p>
            <a:pPr lvl="1" eaLnBrk="1" hangingPunct="1"/>
            <a:r>
              <a:rPr lang="en-US" sz="2000" dirty="0" smtClean="0"/>
              <a:t>If you see a </a:t>
            </a:r>
            <a:r>
              <a:rPr lang="en-US" sz="2000" u="sng" dirty="0" smtClean="0"/>
              <a:t>variable</a:t>
            </a:r>
            <a:r>
              <a:rPr lang="en-US" sz="2000" dirty="0" smtClean="0"/>
              <a:t> with parenthesis, you have an </a:t>
            </a:r>
            <a:r>
              <a:rPr lang="en-US" sz="2000" u="sng" dirty="0" smtClean="0"/>
              <a:t>array</a:t>
            </a:r>
          </a:p>
          <a:p>
            <a:pPr lvl="1" eaLnBrk="1" hangingPunct="1"/>
            <a:r>
              <a:rPr lang="en-US" sz="2000" dirty="0" smtClean="0"/>
              <a:t>If you have </a:t>
            </a:r>
            <a:r>
              <a:rPr lang="en-US" sz="2000" u="sng" dirty="0" smtClean="0"/>
              <a:t>functions</a:t>
            </a:r>
            <a:r>
              <a:rPr lang="en-US" sz="2000" dirty="0" smtClean="0"/>
              <a:t> with single </a:t>
            </a:r>
            <a:r>
              <a:rPr lang="en-US" sz="2000" dirty="0" smtClean="0"/>
              <a:t>argument, they will </a:t>
            </a:r>
            <a:r>
              <a:rPr lang="en-US" sz="2000" u="sng" dirty="0" smtClean="0"/>
              <a:t>look like</a:t>
            </a:r>
            <a:r>
              <a:rPr lang="en-US" sz="2000" dirty="0" smtClean="0"/>
              <a:t> an array – be careful!</a:t>
            </a:r>
          </a:p>
          <a:p>
            <a:pPr lvl="1" eaLnBrk="1" hangingPunct="1"/>
            <a:r>
              <a:rPr lang="en-US" sz="2000" dirty="0" smtClean="0"/>
              <a:t>It’s important </a:t>
            </a:r>
            <a:r>
              <a:rPr lang="en-US" sz="2000" dirty="0" smtClean="0"/>
              <a:t>to define all variables, comment code, etc.!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315A1-30C6-40C3-94C5-AE2B112494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we will do this…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35480"/>
            <a:ext cx="7924800" cy="4389120"/>
          </a:xfrm>
        </p:spPr>
        <p:txBody>
          <a:bodyPr/>
          <a:lstStyle/>
          <a:p>
            <a:pPr eaLnBrk="1" hangingPunct="1"/>
            <a:r>
              <a:rPr lang="en-US" dirty="0" smtClean="0"/>
              <a:t>Get values from Excel into VBA using a loop </a:t>
            </a:r>
          </a:p>
          <a:p>
            <a:pPr lvl="1" eaLnBrk="1" hangingPunct="1"/>
            <a:r>
              <a:rPr lang="en-US" dirty="0" smtClean="0"/>
              <a:t>How do we know when to stop  the loop?</a:t>
            </a:r>
          </a:p>
          <a:p>
            <a:pPr eaLnBrk="1" hangingPunct="1"/>
            <a:r>
              <a:rPr lang="en-US" dirty="0" smtClean="0"/>
              <a:t>Use VBA to convert values</a:t>
            </a:r>
          </a:p>
          <a:p>
            <a:pPr eaLnBrk="1" hangingPunct="1"/>
            <a:r>
              <a:rPr lang="en-US" dirty="0" smtClean="0"/>
              <a:t>Get values back to Excel from VBA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8C6AC-E68C-49C1-9575-97BEAFB159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Inefficient way to read data into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391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inefficient()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time(100)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 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temp(100)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 Double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Sheets(“Sheet1”).Select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Range(“A2”).Select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’input 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the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t(1)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ActiveCell.Offset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(0,1).Select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t(2)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t(8)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ActiveCell.Value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6D2BD-455B-45C8-8E19-D166F403C0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Instead, use a loop –</a:t>
            </a:r>
            <a:br>
              <a:rPr lang="en-US" dirty="0" smtClean="0"/>
            </a:br>
            <a:r>
              <a:rPr lang="en-US" dirty="0" smtClean="0"/>
              <a:t>proceed to do the In-class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75CD7-253F-456C-9D86-F000B8EE42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In-Class Exercise #1</a:t>
            </a:r>
          </a:p>
        </p:txBody>
      </p:sp>
      <p:sp>
        <p:nvSpPr>
          <p:cNvPr id="16387" name="Rectangle 96"/>
          <p:cNvSpPr>
            <a:spLocks noGrp="1" noChangeArrowheads="1"/>
          </p:cNvSpPr>
          <p:nvPr>
            <p:ph type="body" sz="half" idx="1"/>
          </p:nvPr>
        </p:nvSpPr>
        <p:spPr>
          <a:xfrm>
            <a:off x="549309" y="1370763"/>
            <a:ext cx="8001000" cy="1295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200" dirty="0" smtClean="0"/>
              <a:t>Write a sub procedure that reads in both sets of data and stores them in arrays.  Convert time to seconds and temperature to Fahrenheit.</a:t>
            </a:r>
          </a:p>
        </p:txBody>
      </p:sp>
      <p:graphicFrame>
        <p:nvGraphicFramePr>
          <p:cNvPr id="43106" name="Group 9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075233"/>
              </p:ext>
            </p:extLst>
          </p:nvPr>
        </p:nvGraphicFramePr>
        <p:xfrm>
          <a:off x="1539909" y="2285163"/>
          <a:ext cx="5122148" cy="3149714"/>
        </p:xfrm>
        <a:graphic>
          <a:graphicData uri="http://schemas.openxmlformats.org/drawingml/2006/table">
            <a:tbl>
              <a:tblPr/>
              <a:tblGrid>
                <a:gridCol w="1950278"/>
                <a:gridCol w="3171870"/>
              </a:tblGrid>
              <a:tr h="491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 (hr)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 (deg C)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3062" marR="83062" marT="41531" marB="41531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704FE-6CBF-4EB2-948A-6AECDB7C8D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96"/>
          <p:cNvSpPr txBox="1">
            <a:spLocks noChangeArrowheads="1"/>
          </p:cNvSpPr>
          <p:nvPr/>
        </p:nvSpPr>
        <p:spPr>
          <a:xfrm>
            <a:off x="550989" y="5546690"/>
            <a:ext cx="8001000" cy="72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smtClean="0"/>
              <a:t>Other in-class exercise problem statements are in the Excel template file…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could convert each…	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35480"/>
            <a:ext cx="7924800" cy="4389120"/>
          </a:xfrm>
        </p:spPr>
        <p:txBody>
          <a:bodyPr/>
          <a:lstStyle/>
          <a:p>
            <a:pPr eaLnBrk="1" hangingPunct="1"/>
            <a:r>
              <a:rPr lang="en-US" dirty="0" smtClean="0"/>
              <a:t>Input each value</a:t>
            </a:r>
          </a:p>
          <a:p>
            <a:pPr eaLnBrk="1" hangingPunct="1"/>
            <a:r>
              <a:rPr lang="en-US" dirty="0" smtClean="0"/>
              <a:t>Calculate the converted temperature</a:t>
            </a:r>
          </a:p>
          <a:p>
            <a:pPr eaLnBrk="1" hangingPunct="1"/>
            <a:r>
              <a:rPr lang="en-US" dirty="0" smtClean="0"/>
              <a:t>Output each term </a:t>
            </a:r>
          </a:p>
          <a:p>
            <a:pPr eaLnBrk="1" hangingPunct="1"/>
            <a:r>
              <a:rPr lang="en-US" dirty="0" smtClean="0"/>
              <a:t>If you had a lot of values, it would take a long time</a:t>
            </a:r>
          </a:p>
          <a:p>
            <a:pPr eaLnBrk="1" hangingPunct="1"/>
            <a:r>
              <a:rPr lang="en-US" dirty="0" smtClean="0"/>
              <a:t>Instead, use an array!!!!!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784B0-9F40-441A-8AAB-FBAD1AF38B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More Array Techniques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917873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Option: If you want to specify the exact element numbers</a:t>
            </a:r>
          </a:p>
          <a:p>
            <a:pPr lvl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9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i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US" sz="19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900" b="1" i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end_index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9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dirty="0" smtClean="0"/>
              <a:t>Suppose we know the data type we need for an array, but we don’t know the number of elements we will need</a:t>
            </a:r>
          </a:p>
          <a:p>
            <a:pPr lvl="1"/>
            <a:r>
              <a:rPr lang="en-US" sz="2200" dirty="0" smtClean="0"/>
              <a:t>Reasons? May depend on user input; may depend on </a:t>
            </a:r>
            <a:r>
              <a:rPr lang="en-US" sz="2200" dirty="0" smtClean="0"/>
              <a:t>complicated </a:t>
            </a:r>
            <a:r>
              <a:rPr lang="en-US" sz="2200" dirty="0" smtClean="0"/>
              <a:t>calculation</a:t>
            </a:r>
            <a:endParaRPr lang="en-US" sz="2000" dirty="0" smtClean="0"/>
          </a:p>
          <a:p>
            <a:pPr lvl="1"/>
            <a:r>
              <a:rPr lang="en-US" sz="2200" dirty="0" smtClean="0"/>
              <a:t>Must assign the array a name and a data type, but can leave the index blank</a:t>
            </a:r>
          </a:p>
          <a:p>
            <a:pPr lvl="2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data_type</a:t>
            </a:r>
          </a:p>
          <a:p>
            <a:pPr lvl="1"/>
            <a:r>
              <a:rPr lang="en-US" sz="2200" dirty="0" smtClean="0"/>
              <a:t>After determining the number of elements needed, we can re-size the existing array</a:t>
            </a:r>
          </a:p>
          <a:p>
            <a:pPr lvl="2"/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index#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2200" dirty="0" smtClean="0"/>
              <a:t>Note- don’t include the data type when re-sizing the array, the type of variable is already set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561F6-FEB5-47D4-BBF8-67D7D5E472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So far…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has one value</a:t>
            </a:r>
          </a:p>
          <a:p>
            <a:pPr lvl="1" eaLnBrk="1" hangingPunct="1"/>
            <a:r>
              <a:rPr lang="en-US" dirty="0" smtClean="0"/>
              <a:t>a = 5</a:t>
            </a:r>
          </a:p>
          <a:p>
            <a:pPr lvl="1" eaLnBrk="1" hangingPunct="1"/>
            <a:r>
              <a:rPr lang="en-US" dirty="0" smtClean="0"/>
              <a:t>term = 7</a:t>
            </a:r>
          </a:p>
          <a:p>
            <a:pPr lvl="1" eaLnBrk="1" hangingPunct="1"/>
            <a:r>
              <a:rPr lang="en-US" dirty="0" smtClean="0"/>
              <a:t>sum = sum + term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 value of a variable can be re-assigned, but only holds a single value at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64C27-FEE9-4C39-96DF-40D0051122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What happens when we create a </a:t>
            </a:r>
            <a:br>
              <a:rPr lang="en-US" dirty="0" smtClean="0"/>
            </a:br>
            <a:r>
              <a:rPr lang="en-US" dirty="0" smtClean="0"/>
              <a:t>variable in VBA?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6962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u="sng" dirty="0" smtClean="0"/>
              <a:t>Implicit</a:t>
            </a:r>
            <a:r>
              <a:rPr lang="en-US" dirty="0" smtClean="0"/>
              <a:t> variable creation (what we’ve used so far)</a:t>
            </a:r>
          </a:p>
          <a:p>
            <a:pPr lvl="1"/>
            <a:r>
              <a:rPr lang="en-US" dirty="0"/>
              <a:t>Just use a variable and VBA </a:t>
            </a:r>
            <a:r>
              <a:rPr lang="en-US" dirty="0" smtClean="0"/>
              <a:t>automatically creates a variable of the “</a:t>
            </a:r>
            <a:r>
              <a:rPr lang="en-US" dirty="0" err="1" smtClean="0"/>
              <a:t>morphable</a:t>
            </a:r>
            <a:r>
              <a:rPr lang="en-US" dirty="0" smtClean="0"/>
              <a:t>” Variant type</a:t>
            </a:r>
          </a:p>
          <a:p>
            <a:r>
              <a:rPr lang="en-US" u="sng" dirty="0" smtClean="0"/>
              <a:t>Explicit</a:t>
            </a:r>
            <a:r>
              <a:rPr lang="en-US" dirty="0" smtClean="0"/>
              <a:t> variable creation: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2"/>
                </a:solidFill>
              </a:rPr>
              <a:t>Dim </a:t>
            </a:r>
            <a:r>
              <a:rPr lang="en-US" dirty="0" smtClean="0"/>
              <a:t>command </a:t>
            </a:r>
            <a:r>
              <a:rPr lang="en-US" i="1" dirty="0" smtClean="0"/>
              <a:t>(Dim is short for “dimension”)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 Double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 Integer</a:t>
            </a:r>
          </a:p>
          <a:p>
            <a:pPr lvl="1"/>
            <a:r>
              <a:rPr lang="en-US" dirty="0" smtClean="0"/>
              <a:t>VBA allocates space in memory for variable assigned name of x or y</a:t>
            </a:r>
          </a:p>
          <a:p>
            <a:pPr lvl="1" eaLnBrk="1" hangingPunct="1"/>
            <a:r>
              <a:rPr lang="en-US" dirty="0" smtClean="0"/>
              <a:t>Amount of space determined by type of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D07CF-4BFE-4291-9BB4-B7861C41F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Suppose we want to write a program </a:t>
            </a:r>
            <a:br>
              <a:rPr lang="en-US" dirty="0" smtClean="0"/>
            </a:br>
            <a:r>
              <a:rPr lang="en-US" dirty="0" smtClean="0"/>
              <a:t>with a series of numbers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60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X1, X2, X3, X4, X5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Could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Dim</a:t>
            </a:r>
            <a:r>
              <a:rPr lang="en-US" dirty="0" smtClean="0"/>
              <a:t> X1 </a:t>
            </a:r>
            <a:r>
              <a:rPr lang="en-US" dirty="0" smtClean="0">
                <a:solidFill>
                  <a:schemeClr val="tx2"/>
                </a:solidFill>
              </a:rPr>
              <a:t>As Double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Dim</a:t>
            </a:r>
            <a:r>
              <a:rPr lang="en-US" dirty="0" smtClean="0"/>
              <a:t> X2 </a:t>
            </a:r>
            <a:r>
              <a:rPr lang="en-US" dirty="0" smtClean="0">
                <a:solidFill>
                  <a:schemeClr val="tx2"/>
                </a:solidFill>
              </a:rPr>
              <a:t>As Double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Dim</a:t>
            </a:r>
            <a:r>
              <a:rPr lang="en-US" dirty="0" smtClean="0"/>
              <a:t> X3 </a:t>
            </a:r>
            <a:r>
              <a:rPr lang="en-US" dirty="0" smtClean="0">
                <a:solidFill>
                  <a:schemeClr val="tx2"/>
                </a:solidFill>
              </a:rPr>
              <a:t>As Double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Dim</a:t>
            </a:r>
            <a:r>
              <a:rPr lang="en-US" dirty="0" smtClean="0"/>
              <a:t> X4 </a:t>
            </a:r>
            <a:r>
              <a:rPr lang="en-US" dirty="0" smtClean="0">
                <a:solidFill>
                  <a:schemeClr val="tx2"/>
                </a:solidFill>
              </a:rPr>
              <a:t>As Double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Dim</a:t>
            </a:r>
            <a:r>
              <a:rPr lang="en-US" dirty="0" smtClean="0"/>
              <a:t> X5 </a:t>
            </a:r>
            <a:r>
              <a:rPr lang="en-US" dirty="0" smtClean="0">
                <a:solidFill>
                  <a:schemeClr val="tx2"/>
                </a:solidFill>
              </a:rPr>
              <a:t>As Double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is a simpler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A3069-3229-441B-A2BE-4E14100018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 an </a:t>
            </a:r>
            <a:r>
              <a:rPr lang="en-US" dirty="0" smtClean="0"/>
              <a:t>Array</a:t>
            </a:r>
            <a:r>
              <a:rPr lang="en-US" dirty="0" smtClean="0"/>
              <a:t>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35480"/>
            <a:ext cx="7315200" cy="4389120"/>
          </a:xfrm>
        </p:spPr>
        <p:txBody>
          <a:bodyPr/>
          <a:lstStyle/>
          <a:p>
            <a:pPr eaLnBrk="1" hangingPunct="1"/>
            <a:r>
              <a:rPr lang="en-US" dirty="0" smtClean="0"/>
              <a:t>Instead of using individual variables that share the same characteristics: </a:t>
            </a:r>
          </a:p>
          <a:p>
            <a:pPr lvl="1" eaLnBrk="1" hangingPunct="1"/>
            <a:r>
              <a:rPr lang="en-US" dirty="0" smtClean="0"/>
              <a:t>group them in an entity like a </a:t>
            </a:r>
            <a:br>
              <a:rPr lang="en-US" dirty="0" smtClean="0"/>
            </a:br>
            <a:r>
              <a:rPr lang="en-US" dirty="0" smtClean="0"/>
              <a:t>regular variable but called an array </a:t>
            </a:r>
          </a:p>
          <a:p>
            <a:pPr eaLnBrk="1" hangingPunct="1"/>
            <a:r>
              <a:rPr lang="en-US" dirty="0" smtClean="0"/>
              <a:t>An array is a series of items of the same kind</a:t>
            </a:r>
          </a:p>
          <a:p>
            <a:pPr lvl="1" eaLnBrk="1" hangingPunct="1"/>
            <a:r>
              <a:rPr lang="en-US" dirty="0" smtClean="0"/>
              <a:t>Could be a group of numbers, a group of cars, a group of words,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8A253-75CF-4625-9576-1EDC0FA336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C:\Documents and Settings\waheme\Local Settings\Temporary Internet Files\Content.IE5\Y8UPQ0KD\MC90028251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5396" y="4519246"/>
            <a:ext cx="2497048" cy="2299584"/>
          </a:xfrm>
          <a:prstGeom prst="rect">
            <a:avLst/>
          </a:prstGeom>
          <a:noFill/>
        </p:spPr>
      </p:pic>
      <p:pic>
        <p:nvPicPr>
          <p:cNvPr id="1027" name="Picture 3" descr="C:\Documents and Settings\waheme\Local Settings\Temporary Internet Files\Content.IE5\IRBUWPIB\MC90043385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09800"/>
            <a:ext cx="1523772" cy="15237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06145" y="5354097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2438400"/>
            <a:ext cx="1061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Variable:</a:t>
            </a:r>
            <a:br>
              <a:rPr lang="en-US" dirty="0" smtClean="0"/>
            </a:br>
            <a:r>
              <a:rPr lang="en-US" dirty="0" smtClean="0"/>
              <a:t>single </a:t>
            </a:r>
            <a:br>
              <a:rPr lang="en-US" dirty="0" smtClean="0"/>
            </a:b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5122" y="5530962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Array: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983671" y="5612670"/>
            <a:ext cx="495833" cy="102958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2895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6196" y="4595446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values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5828044" y="4780112"/>
            <a:ext cx="1008152" cy="334499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6039059" y="4780112"/>
            <a:ext cx="797137" cy="354596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6400800" y="4780112"/>
            <a:ext cx="435396" cy="344547"/>
          </a:xfrm>
          <a:prstGeom prst="straightConnector1">
            <a:avLst/>
          </a:prstGeom>
          <a:ln w="158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rot="10800000" flipV="1">
            <a:off x="7543800" y="2900064"/>
            <a:ext cx="381000" cy="7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0594" y="511073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A(0)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96130" y="5105454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A(1)</a:t>
            </a: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30530" y="5101216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A(2)</a:t>
            </a:r>
            <a:endParaRPr lang="en-US"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Creating an array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828800"/>
            <a:ext cx="8008537" cy="47244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First decide </a:t>
            </a:r>
            <a:r>
              <a:rPr lang="en-US" sz="2400" dirty="0" smtClean="0"/>
              <a:t>what type its items will be made of</a:t>
            </a:r>
          </a:p>
          <a:p>
            <a:pPr lvl="1" eaLnBrk="1" hangingPunct="1"/>
            <a:r>
              <a:rPr lang="en-US" sz="2000" dirty="0" smtClean="0"/>
              <a:t>allows VBA to know how much space each item </a:t>
            </a:r>
            <a:r>
              <a:rPr lang="en-US" sz="2000" dirty="0" smtClean="0"/>
              <a:t>requires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Each member of the group will occupy its own </a:t>
            </a:r>
            <a:r>
              <a:rPr lang="en-US" sz="2000" dirty="0" smtClean="0"/>
              <a:t>space in computer’s memory, </a:t>
            </a:r>
            <a:r>
              <a:rPr lang="en-US" sz="2000" dirty="0" smtClean="0"/>
              <a:t>just like any </a:t>
            </a:r>
            <a:r>
              <a:rPr lang="en-US" sz="2000" dirty="0" smtClean="0"/>
              <a:t>other variable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Assign the array a name</a:t>
            </a:r>
          </a:p>
          <a:p>
            <a:pPr lvl="1" eaLnBrk="1" hangingPunct="1"/>
            <a:r>
              <a:rPr lang="en-US" sz="2000" dirty="0" smtClean="0"/>
              <a:t>Tells VBA where the data is in </a:t>
            </a:r>
            <a:r>
              <a:rPr lang="en-US" sz="2000" dirty="0" smtClean="0"/>
              <a:t>memory, just like any other variable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Assign how many items in the group</a:t>
            </a:r>
          </a:p>
          <a:p>
            <a:pPr lvl="1" eaLnBrk="1" hangingPunct="1"/>
            <a:r>
              <a:rPr lang="en-US" sz="2000" dirty="0" smtClean="0"/>
              <a:t>Number is included in parenthesis after the name</a:t>
            </a:r>
          </a:p>
          <a:p>
            <a:r>
              <a:rPr lang="en-US" sz="2200" dirty="0" smtClean="0"/>
              <a:t>Syntax: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var_name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index_#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200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Example: Dim X(5) As Single tells VBA that the array’s variable name is “X”, all its elements are real numbers, and there are </a:t>
            </a:r>
            <a:r>
              <a:rPr lang="en-US" sz="2000" u="sng" dirty="0" smtClean="0"/>
              <a:t>six</a:t>
            </a:r>
            <a:r>
              <a:rPr lang="en-US" sz="2000" dirty="0" smtClean="0"/>
              <a:t> elements in the </a:t>
            </a:r>
            <a:r>
              <a:rPr lang="en-US" sz="2000" dirty="0" smtClean="0"/>
              <a:t>array: X(0), X(1), X(2), X(3), X(4), X(5) &amp; X(6) (because </a:t>
            </a:r>
            <a:r>
              <a:rPr lang="en-US" sz="2000" dirty="0" smtClean="0"/>
              <a:t>VBA starts </a:t>
            </a:r>
            <a:r>
              <a:rPr lang="en-US" sz="2000" dirty="0" smtClean="0"/>
              <a:t>counting with </a:t>
            </a:r>
            <a:r>
              <a:rPr lang="en-US" sz="2000" dirty="0" smtClean="0"/>
              <a:t>zero)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561F6-FEB5-47D4-BBF8-67D7D5E472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Array basics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When creating an array, each item of the series is referred to as a </a:t>
            </a:r>
            <a:r>
              <a:rPr lang="en-US" u="sng" dirty="0" smtClean="0"/>
              <a:t>member</a:t>
            </a:r>
            <a:r>
              <a:rPr lang="en-US" dirty="0" smtClean="0"/>
              <a:t> or </a:t>
            </a:r>
            <a:r>
              <a:rPr lang="en-US" u="sng" dirty="0" smtClean="0"/>
              <a:t>element</a:t>
            </a:r>
            <a:r>
              <a:rPr lang="en-US" dirty="0" smtClean="0"/>
              <a:t> of the array. </a:t>
            </a:r>
          </a:p>
          <a:p>
            <a:pPr eaLnBrk="1" hangingPunct="1"/>
            <a:r>
              <a:rPr lang="en-US" dirty="0" smtClean="0"/>
              <a:t>Once an array has been declared, each one of its members is initialized with a value of zero. </a:t>
            </a:r>
          </a:p>
          <a:p>
            <a:pPr eaLnBrk="1" hangingPunct="1"/>
            <a:r>
              <a:rPr lang="en-US" dirty="0" smtClean="0"/>
              <a:t>Most, if not all, of the time, you will need to change the value of each member to a value of your choice. </a:t>
            </a:r>
          </a:p>
          <a:p>
            <a:pPr lvl="1" eaLnBrk="1" hangingPunct="1"/>
            <a:r>
              <a:rPr lang="en-US" dirty="0" smtClean="0"/>
              <a:t>Initialize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D23FD-C635-4817-9B81-D3824EB15B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Accessing members of a series / array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math, for series X</a:t>
            </a:r>
            <a:r>
              <a:rPr lang="en-US" sz="1400" dirty="0" smtClean="0"/>
              <a:t>1</a:t>
            </a:r>
            <a:r>
              <a:rPr lang="en-US" sz="2400" dirty="0" smtClean="0"/>
              <a:t>, X</a:t>
            </a:r>
            <a:r>
              <a:rPr lang="en-US" sz="1400" dirty="0" smtClean="0"/>
              <a:t>2</a:t>
            </a:r>
            <a:r>
              <a:rPr lang="en-US" sz="2400" dirty="0" smtClean="0"/>
              <a:t>, X</a:t>
            </a:r>
            <a:r>
              <a:rPr lang="en-US" sz="1400" dirty="0" smtClean="0"/>
              <a:t>3</a:t>
            </a:r>
            <a:r>
              <a:rPr lang="en-US" sz="2400" dirty="0" smtClean="0"/>
              <a:t>, X</a:t>
            </a:r>
            <a:r>
              <a:rPr lang="en-US" sz="1400" dirty="0" smtClean="0"/>
              <a:t>4</a:t>
            </a:r>
            <a:r>
              <a:rPr lang="en-US" sz="2400" dirty="0" smtClean="0"/>
              <a:t>, and X</a:t>
            </a:r>
            <a:r>
              <a:rPr lang="en-US" sz="1400" dirty="0" smtClean="0"/>
              <a:t>5</a:t>
            </a:r>
            <a:r>
              <a:rPr lang="en-US" sz="2400" dirty="0" smtClean="0"/>
              <a:t>, each member can be identified by its subscript number. </a:t>
            </a:r>
          </a:p>
          <a:p>
            <a:pPr lvl="1" eaLnBrk="1" hangingPunct="1"/>
            <a:r>
              <a:rPr lang="en-US" sz="2000" dirty="0" smtClean="0"/>
              <a:t>In this case the subscripts are 1, 2, 3, 4, and 5</a:t>
            </a:r>
          </a:p>
          <a:p>
            <a:pPr lvl="1" eaLnBrk="1" hangingPunct="1"/>
            <a:r>
              <a:rPr lang="en-US" sz="2000" dirty="0" smtClean="0"/>
              <a:t>Subscript number is also called an </a:t>
            </a:r>
            <a:r>
              <a:rPr lang="en-US" sz="2000" u="sng" dirty="0" smtClean="0"/>
              <a:t>index</a:t>
            </a:r>
            <a:r>
              <a:rPr lang="en-US" sz="2000" dirty="0" smtClean="0"/>
              <a:t>. </a:t>
            </a:r>
          </a:p>
          <a:p>
            <a:pPr eaLnBrk="1" hangingPunct="1"/>
            <a:r>
              <a:rPr lang="en-US" sz="2400" dirty="0" smtClean="0"/>
              <a:t>For an array, each member can be referred to by an incremental number called an index. </a:t>
            </a:r>
          </a:p>
          <a:p>
            <a:pPr lvl="1" eaLnBrk="1" hangingPunct="1"/>
            <a:r>
              <a:rPr lang="en-US" sz="2000" dirty="0" smtClean="0"/>
              <a:t>VBA is zero-based. </a:t>
            </a:r>
          </a:p>
          <a:p>
            <a:pPr lvl="2" eaLnBrk="1" hangingPunct="1"/>
            <a:r>
              <a:rPr lang="en-US" sz="1800" dirty="0" smtClean="0"/>
              <a:t>First member has an index of 0, the second has an index of 1, etc.</a:t>
            </a:r>
          </a:p>
          <a:p>
            <a:pPr lvl="2" eaLnBrk="1" hangingPunct="1"/>
            <a:r>
              <a:rPr lang="en-US" sz="1800" dirty="0" smtClean="0"/>
              <a:t>In math, the series would </a:t>
            </a:r>
            <a:r>
              <a:rPr lang="en-US" sz="1800" dirty="0" smtClean="0"/>
              <a:t>be: </a:t>
            </a:r>
            <a:r>
              <a:rPr lang="en-US" sz="1800" dirty="0" smtClean="0"/>
              <a:t>X0, X1, X2, X3, and X4. </a:t>
            </a:r>
          </a:p>
          <a:p>
            <a:pPr lvl="2" eaLnBrk="1" hangingPunct="1"/>
            <a:r>
              <a:rPr lang="en-US" sz="1800" dirty="0" smtClean="0"/>
              <a:t>In VBA, the array’s elements would </a:t>
            </a:r>
            <a:r>
              <a:rPr lang="en-US" sz="1800" dirty="0" smtClean="0"/>
              <a:t>be: </a:t>
            </a:r>
            <a:r>
              <a:rPr lang="en-US" sz="1800" dirty="0" smtClean="0"/>
              <a:t>X(0), X(1), X(2), X(3), and X(4).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672D-9205-4DD1-8EF0-6C2BC0D485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 to locate each member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VBA -  index of a member of an array is written in its own parentheses. 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a(1) = 20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a(2) = 24</a:t>
            </a:r>
          </a:p>
          <a:p>
            <a:pPr lvl="1" eaLnBrk="1" hangingPunct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a(3) = 17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8C79B-EE0F-43A7-941F-3E445375AB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990600" y="50292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895600" y="50292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800600" y="50292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6705600" y="50292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61741" y="5539992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181600" y="55626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3314700" y="55626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1447800" y="55626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7010400" y="55626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990600" y="50292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2895600" y="50292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4800600" y="50292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6705600" y="5029200"/>
            <a:ext cx="60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1121224" y="507944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3026224" y="507944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4931224" y="507944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4" name="Text Box 22"/>
          <p:cNvSpPr txBox="1">
            <a:spLocks noChangeArrowheads="1"/>
          </p:cNvSpPr>
          <p:nvPr/>
        </p:nvSpPr>
        <p:spPr bwMode="auto">
          <a:xfrm>
            <a:off x="6836224" y="507944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820</TotalTime>
  <Words>1086</Words>
  <Application>Microsoft Office PowerPoint</Application>
  <PresentationFormat>On-screen Show (4:3)</PresentationFormat>
  <Paragraphs>193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ARRAYS</vt:lpstr>
      <vt:lpstr>So far…</vt:lpstr>
      <vt:lpstr>What happens when we create a  variable in VBA?</vt:lpstr>
      <vt:lpstr>Suppose we want to write a program  with a series of numbers</vt:lpstr>
      <vt:lpstr>Use an Array…</vt:lpstr>
      <vt:lpstr>Creating an array</vt:lpstr>
      <vt:lpstr>Array basics</vt:lpstr>
      <vt:lpstr>Accessing members of a series / array</vt:lpstr>
      <vt:lpstr>Notation to locate each member</vt:lpstr>
      <vt:lpstr>Accessing the array</vt:lpstr>
      <vt:lpstr>When i = 1…</vt:lpstr>
      <vt:lpstr>When i = 2…</vt:lpstr>
      <vt:lpstr>Things to think about…</vt:lpstr>
      <vt:lpstr>How we will do this…</vt:lpstr>
      <vt:lpstr>Inefficient way to read data into array</vt:lpstr>
      <vt:lpstr>Instead, use a loop – proceed to do the In-class exercises</vt:lpstr>
      <vt:lpstr>In-Class Exercise #1</vt:lpstr>
      <vt:lpstr>We could convert each…  </vt:lpstr>
      <vt:lpstr>More Array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Arrays</dc:subject>
  <dc:creator>Karuna</dc:creator>
  <cp:lastModifiedBy>William Humphrey</cp:lastModifiedBy>
  <cp:revision>56</cp:revision>
  <dcterms:created xsi:type="dcterms:W3CDTF">2006-08-16T00:00:00Z</dcterms:created>
  <dcterms:modified xsi:type="dcterms:W3CDTF">2012-04-18T15:49:14Z</dcterms:modified>
</cp:coreProperties>
</file>