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92" r:id="rId3"/>
    <p:sldId id="306" r:id="rId4"/>
    <p:sldId id="309" r:id="rId5"/>
    <p:sldId id="310" r:id="rId6"/>
    <p:sldId id="312" r:id="rId7"/>
    <p:sldId id="311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94660"/>
  </p:normalViewPr>
  <p:slideViewPr>
    <p:cSldViewPr>
      <p:cViewPr>
        <p:scale>
          <a:sx n="60" d="100"/>
          <a:sy n="60" d="100"/>
        </p:scale>
        <p:origin x="-2508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113B6902-D9E1-4E9E-B128-32F6C64E0414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97B2AD58-7203-4D47-A156-B90052F5C8C9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F304C308-0F0F-401F-8D55-582FE22B97D2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4F5D2CB-D768-4A69-9EF9-E326327593A5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914400"/>
          </a:xfrm>
        </p:spPr>
        <p:txBody>
          <a:bodyPr anchor="ctr">
            <a:normAutofit/>
          </a:bodyPr>
          <a:lstStyle>
            <a:lvl1pPr>
              <a:defRPr sz="36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9050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041648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438400"/>
            <a:ext cx="4041775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38EE262-4763-41AF-A3A9-606454315BE9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5064C5CD-9ADB-4154-8DBE-1226E0516146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5A8236-0CBF-42D7-BB3F-DDE854B19C44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0D106B-1EAA-476C-B17A-02FB4A7CDE2A}" type="datetime1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669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7 </a:t>
            </a:r>
          </a:p>
          <a:p>
            <a:r>
              <a:rPr lang="en-US" dirty="0" smtClean="0"/>
              <a:t>Day 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Matlab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Matlab Window</a:t>
            </a:r>
          </a:p>
          <a:p>
            <a:pPr lvl="1"/>
            <a:r>
              <a:rPr lang="en-US" smtClean="0"/>
              <a:t>Command window: type interactive mode commands, echoes results of interactive commands and actions from script file</a:t>
            </a:r>
          </a:p>
          <a:p>
            <a:pPr lvl="1"/>
            <a:r>
              <a:rPr lang="en-US" smtClean="0"/>
              <a:t>Current Folder window: shows currently active folder contents</a:t>
            </a:r>
          </a:p>
          <a:p>
            <a:pPr lvl="1"/>
            <a:r>
              <a:rPr lang="en-US" smtClean="0"/>
              <a:t>Workspace window: shows currently defined variables and their values</a:t>
            </a:r>
          </a:p>
          <a:p>
            <a:pPr lvl="1"/>
            <a:r>
              <a:rPr lang="en-US" smtClean="0"/>
              <a:t>Command history window: shows previous commands entered in Command window – can copy from here &amp; paste into editor or command windows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Matlab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Matlab Math Operations</a:t>
            </a:r>
          </a:p>
          <a:p>
            <a:pPr lvl="1"/>
            <a:r>
              <a:rPr lang="en-US" smtClean="0"/>
              <a:t>Uses same algebraic operators as VBA &amp; Excel:</a:t>
            </a:r>
            <a:br>
              <a:rPr lang="en-US" smtClean="0"/>
            </a:br>
            <a:r>
              <a:rPr lang="en-US" smtClean="0"/>
              <a:t>	+   -   *   /   ^</a:t>
            </a:r>
          </a:p>
          <a:p>
            <a:pPr lvl="1"/>
            <a:r>
              <a:rPr lang="en-US" smtClean="0"/>
              <a:t>Many built-in math functions:</a:t>
            </a:r>
          </a:p>
          <a:p>
            <a:pPr lvl="2"/>
            <a:r>
              <a:rPr lang="en-US" smtClean="0"/>
              <a:t>Syntax: FunctionName(Arguments), same as VBA &amp; Excel</a:t>
            </a:r>
          </a:p>
          <a:p>
            <a:pPr lvl="2"/>
            <a:r>
              <a:rPr lang="en-US" smtClean="0"/>
              <a:t>See list of functions: type “help matlab\elfun” in Command window</a:t>
            </a:r>
          </a:p>
          <a:p>
            <a:pPr lvl="2"/>
            <a:endParaRPr lang="en-US" smtClean="0"/>
          </a:p>
          <a:p>
            <a:r>
              <a:rPr lang="en-US" smtClean="0"/>
              <a:t>Variable &amp; Script file names</a:t>
            </a:r>
          </a:p>
          <a:p>
            <a:pPr lvl="1"/>
            <a:r>
              <a:rPr lang="en-US" smtClean="0"/>
              <a:t>Must start with a letter</a:t>
            </a:r>
          </a:p>
          <a:p>
            <a:pPr lvl="1"/>
            <a:r>
              <a:rPr lang="en-US" smtClean="0"/>
              <a:t>Can only use letters, numbers, and underscore ( _ )</a:t>
            </a:r>
          </a:p>
          <a:p>
            <a:pPr lvl="1"/>
            <a:r>
              <a:rPr lang="en-US" smtClean="0"/>
              <a:t>NO SPACES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Input and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a=input(‘enter value of A’);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disp</a:t>
            </a:r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Construct a string variable to make </a:t>
            </a:r>
            <a:r>
              <a:rPr lang="en-US" dirty="0" err="1" smtClean="0"/>
              <a:t>disp</a:t>
            </a:r>
            <a:r>
              <a:rPr lang="en-US" dirty="0" smtClean="0"/>
              <a:t> more useful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message=['the value of pi is ' num2str(pi)];</a:t>
            </a:r>
          </a:p>
          <a:p>
            <a:pPr lvl="2"/>
            <a:r>
              <a:rPr lang="en-US" dirty="0" err="1" smtClean="0">
                <a:solidFill>
                  <a:schemeClr val="accent5"/>
                </a:solidFill>
              </a:rPr>
              <a:t>disp</a:t>
            </a:r>
            <a:r>
              <a:rPr lang="en-US" dirty="0" smtClean="0">
                <a:solidFill>
                  <a:schemeClr val="accent5"/>
                </a:solidFill>
              </a:rPr>
              <a:t>(message)</a:t>
            </a:r>
          </a:p>
          <a:p>
            <a:pPr lvl="1"/>
            <a:r>
              <a:rPr lang="en-US" dirty="0" smtClean="0"/>
              <a:t>Formatted printing</a:t>
            </a:r>
          </a:p>
          <a:p>
            <a:pPr lvl="2"/>
            <a:r>
              <a:rPr lang="en-US" dirty="0" err="1" smtClean="0">
                <a:solidFill>
                  <a:schemeClr val="accent5"/>
                </a:solidFill>
              </a:rPr>
              <a:t>fprintf</a:t>
            </a:r>
            <a:r>
              <a:rPr lang="en-US" dirty="0" smtClean="0">
                <a:solidFill>
                  <a:schemeClr val="accent5"/>
                </a:solidFill>
              </a:rPr>
              <a:t>(‘print the value of a is %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\n’, a) </a:t>
            </a:r>
          </a:p>
          <a:p>
            <a:pPr lvl="1"/>
            <a:r>
              <a:rPr lang="en-US" dirty="0" smtClean="0"/>
              <a:t>Format codes: </a:t>
            </a:r>
          </a:p>
          <a:p>
            <a:pPr lvl="2"/>
            <a:r>
              <a:rPr lang="en-US" dirty="0" smtClean="0"/>
              <a:t>% </a:t>
            </a:r>
            <a:r>
              <a:rPr lang="en-US" dirty="0" err="1" smtClean="0"/>
              <a:t>i</a:t>
            </a:r>
            <a:r>
              <a:rPr lang="en-US" dirty="0" smtClean="0"/>
              <a:t> ( for integers)</a:t>
            </a:r>
          </a:p>
          <a:p>
            <a:pPr lvl="2"/>
            <a:r>
              <a:rPr lang="en-US" dirty="0" smtClean="0"/>
              <a:t>%e (for exponential)</a:t>
            </a:r>
          </a:p>
          <a:p>
            <a:pPr lvl="2"/>
            <a:r>
              <a:rPr lang="en-US" dirty="0" smtClean="0"/>
              <a:t>%f (for floating point format)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7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simple problems with Matlab</a:t>
            </a:r>
            <a:br>
              <a:rPr lang="en-US" dirty="0" smtClean="0"/>
            </a:br>
            <a:r>
              <a:rPr lang="en-US" dirty="0" smtClean="0"/>
              <a:t>In-Class Exercise #1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Solve this problem using a script file: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Calculate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</a:p>
          <a:p>
            <a:pPr lvl="2"/>
            <a:r>
              <a:rPr lang="en-US" dirty="0" smtClean="0"/>
              <a:t>a = 15.62, </a:t>
            </a:r>
          </a:p>
          <a:p>
            <a:pPr lvl="2"/>
            <a:r>
              <a:rPr lang="en-US" dirty="0" smtClean="0"/>
              <a:t>b = -7.08, </a:t>
            </a:r>
          </a:p>
          <a:p>
            <a:pPr lvl="2"/>
            <a:r>
              <a:rPr lang="en-US" dirty="0" smtClean="0"/>
              <a:t>c = 62.5,</a:t>
            </a:r>
          </a:p>
          <a:p>
            <a:pPr lvl="2"/>
            <a:r>
              <a:rPr lang="en-US" dirty="0" smtClean="0"/>
              <a:t>d = 0.5 (a b - c)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 built-in functions: abs(),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2817619"/>
              </p:ext>
            </p:extLst>
          </p:nvPr>
        </p:nvGraphicFramePr>
        <p:xfrm>
          <a:off x="2819400" y="2743200"/>
          <a:ext cx="2241323" cy="122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927100" imgH="508000" progId="Equation.3">
                  <p:embed/>
                </p:oleObj>
              </mc:Choice>
              <mc:Fallback>
                <p:oleObj name="Equation" r:id="rId3" imgW="927100" imgH="508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2241323" cy="122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9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Script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1527" r="62023" b="54020"/>
          <a:stretch/>
        </p:blipFill>
        <p:spPr bwMode="auto">
          <a:xfrm>
            <a:off x="152400" y="2057400"/>
            <a:ext cx="4372303" cy="330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/>
              </a:rPr>
              <a:t> New </a:t>
            </a:r>
            <a:r>
              <a:rPr lang="en-US" dirty="0" smtClean="0">
                <a:sym typeface="Symbol"/>
              </a:rPr>
              <a:t> Script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1981200"/>
            <a:ext cx="304800" cy="5334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9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842" r="30394" b="63321"/>
          <a:stretch/>
        </p:blipFill>
        <p:spPr bwMode="auto">
          <a:xfrm>
            <a:off x="1068937" y="4114800"/>
            <a:ext cx="8069807" cy="25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05400" y="28194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Editor Window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3200400"/>
            <a:ext cx="1143000" cy="16764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905000"/>
            <a:ext cx="8610600" cy="419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600" dirty="0" smtClean="0">
                <a:cs typeface="Times New Roman" pitchFamily="18" charset="0"/>
              </a:rPr>
              <a:t>Solve this problem using a script file:</a:t>
            </a:r>
          </a:p>
          <a:p>
            <a:pPr eaLnBrk="1" hangingPunct="1"/>
            <a:endParaRPr lang="en-US" sz="2400" dirty="0" smtClean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Calculate </a:t>
            </a:r>
            <a:endParaRPr lang="en-US" sz="2400" dirty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Where </a:t>
            </a:r>
          </a:p>
          <a:p>
            <a:pPr lvl="2"/>
            <a:r>
              <a:rPr lang="en-US" i="1" dirty="0" smtClean="0"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 = 9.6, </a:t>
            </a:r>
          </a:p>
          <a:p>
            <a:pPr lvl="2"/>
            <a:r>
              <a:rPr lang="en-US" i="1" dirty="0" smtClean="0">
                <a:cs typeface="Times New Roman" pitchFamily="18" charset="0"/>
              </a:rPr>
              <a:t>z</a:t>
            </a:r>
            <a:r>
              <a:rPr lang="en-US" dirty="0" smtClean="0">
                <a:cs typeface="Times New Roman" pitchFamily="18" charset="0"/>
              </a:rPr>
              <a:t> = 8.1</a:t>
            </a: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Use built-in function: exp()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simple problems with Matlab</a:t>
            </a:r>
            <a:br>
              <a:rPr lang="en-US" dirty="0" smtClean="0"/>
            </a:br>
            <a:r>
              <a:rPr lang="en-US" dirty="0" smtClean="0"/>
              <a:t>In-Class Exercise #2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364620"/>
              </p:ext>
            </p:extLst>
          </p:nvPr>
        </p:nvGraphicFramePr>
        <p:xfrm>
          <a:off x="2730137" y="2438400"/>
          <a:ext cx="222504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137" y="2438400"/>
                        <a:ext cx="222504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 #3:</a:t>
            </a:r>
            <a:br>
              <a:rPr lang="en-US" dirty="0" smtClean="0"/>
            </a:br>
            <a:r>
              <a:rPr lang="en-US" dirty="0" smtClean="0"/>
              <a:t>Volume and surface area of sphere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user input for radius and calculate the volume and surface area of a sphere</a:t>
            </a:r>
          </a:p>
          <a:p>
            <a:pPr lvl="3"/>
            <a:r>
              <a:rPr lang="en-US" dirty="0" err="1" smtClean="0"/>
              <a:t>Vol</a:t>
            </a:r>
            <a:r>
              <a:rPr lang="en-US" dirty="0" smtClean="0"/>
              <a:t> = 4/3 * pi * r^3</a:t>
            </a:r>
          </a:p>
          <a:p>
            <a:pPr lvl="3"/>
            <a:r>
              <a:rPr lang="en-US" dirty="0" err="1" smtClean="0"/>
              <a:t>S_area</a:t>
            </a:r>
            <a:r>
              <a:rPr lang="en-US" dirty="0" smtClean="0"/>
              <a:t> = 4 * pi * r^2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435</TotalTime>
  <Words>292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Theme1</vt:lpstr>
      <vt:lpstr>Equation</vt:lpstr>
      <vt:lpstr>Introduction to Matlab</vt:lpstr>
      <vt:lpstr>Recap: Matlab Basics</vt:lpstr>
      <vt:lpstr>Recap: Matlab Basics</vt:lpstr>
      <vt:lpstr>Simple Input and Output</vt:lpstr>
      <vt:lpstr>Solving simple problems with Matlab In-Class Exercise #1</vt:lpstr>
      <vt:lpstr>Using the Script Editor</vt:lpstr>
      <vt:lpstr>Solving simple problems with Matlab In-Class Exercise #2</vt:lpstr>
      <vt:lpstr>In-Class Exercise #3: Volume and surface area of sphere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William Humphrey</cp:lastModifiedBy>
  <cp:revision>91</cp:revision>
  <dcterms:created xsi:type="dcterms:W3CDTF">2006-08-16T00:00:00Z</dcterms:created>
  <dcterms:modified xsi:type="dcterms:W3CDTF">2012-04-25T16:00:43Z</dcterms:modified>
</cp:coreProperties>
</file>