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1"/>
  </p:notesMasterIdLst>
  <p:handoutMasterIdLst>
    <p:handoutMasterId r:id="rId22"/>
  </p:handoutMasterIdLst>
  <p:sldIdLst>
    <p:sldId id="256" r:id="rId2"/>
    <p:sldId id="288" r:id="rId3"/>
    <p:sldId id="257" r:id="rId4"/>
    <p:sldId id="259" r:id="rId5"/>
    <p:sldId id="261" r:id="rId6"/>
    <p:sldId id="262" r:id="rId7"/>
    <p:sldId id="263" r:id="rId8"/>
    <p:sldId id="265" r:id="rId9"/>
    <p:sldId id="297" r:id="rId10"/>
    <p:sldId id="285" r:id="rId11"/>
    <p:sldId id="286" r:id="rId12"/>
    <p:sldId id="291" r:id="rId13"/>
    <p:sldId id="290" r:id="rId14"/>
    <p:sldId id="289" r:id="rId15"/>
    <p:sldId id="266" r:id="rId16"/>
    <p:sldId id="292" r:id="rId17"/>
    <p:sldId id="296" r:id="rId18"/>
    <p:sldId id="293" r:id="rId19"/>
    <p:sldId id="294" r:id="rId20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2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Intro to MATLAB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Fall '10 (2010-1)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0304-342 Problem Solving w/ Computers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99B2FF-CD38-4BC1-8EA9-EEA8F77058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86994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Intro to MATLAB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Fall '10 (2010-1)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0304-342 Problem Solving w/ Computers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27769-E540-472B-9419-89656CCB8A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255732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27769-E540-472B-9419-89656CCB8A4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Fall '10 (2010-1)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0304-342 Problem Solving w/ Computers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Intro to MATLAB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  <a:prstGeom prst="rect">
            <a:avLst/>
          </a:prstGeom>
        </p:spPr>
        <p:txBody>
          <a:bodyPr/>
          <a:lstStyle/>
          <a:p>
            <a:fld id="{113B6902-D9E1-4E9E-B128-32F6C64E0414}" type="datetime1">
              <a:rPr lang="en-US" smtClean="0"/>
              <a:pPr/>
              <a:t>4/24/2012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/>
          <a:lstStyle/>
          <a:p>
            <a:fld id="{97B2AD58-7203-4D47-A156-B90052F5C8C9}" type="datetime1">
              <a:rPr lang="en-US" smtClean="0"/>
              <a:pPr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/>
          <a:lstStyle/>
          <a:p>
            <a:fld id="{F304C308-0F0F-401F-8D55-582FE22B97D2}" type="datetime1">
              <a:rPr lang="en-US" smtClean="0"/>
              <a:pPr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BA3357-AA9E-48A6-BE96-2F3A0337B49F}" type="datetime1">
              <a:rPr lang="en-US" altLang="en-US" smtClean="0"/>
              <a:pPr>
                <a:defRPr/>
              </a:pPr>
              <a:t>4/24/2012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8016F-2AD3-4115-94D2-DA28A6EE65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/>
          <a:lstStyle/>
          <a:p>
            <a:fld id="{C4F5D2CB-D768-4A69-9EF9-E326327593A5}" type="datetime1">
              <a:rPr lang="en-US" smtClean="0"/>
              <a:pPr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8703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8703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382000" cy="914400"/>
          </a:xfrm>
        </p:spPr>
        <p:txBody>
          <a:bodyPr anchor="ctr">
            <a:normAutofit/>
          </a:bodyPr>
          <a:lstStyle>
            <a:lvl1pPr>
              <a:defRPr sz="3600" b="0" i="0" cap="none" baseline="0"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90500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190500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438400"/>
            <a:ext cx="4041648" cy="4156319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438400"/>
            <a:ext cx="4041775" cy="4156319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  <a:prstGeom prst="rect">
            <a:avLst/>
          </a:prstGeom>
        </p:spPr>
        <p:txBody>
          <a:bodyPr/>
          <a:lstStyle/>
          <a:p>
            <a:fld id="{838EE262-4763-41AF-A3A9-606454315BE9}" type="datetime1">
              <a:rPr lang="en-US" smtClean="0"/>
              <a:pPr/>
              <a:t>4/24/2012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/>
          <a:lstStyle/>
          <a:p>
            <a:fld id="{5064C5CD-9ADB-4154-8DBE-1226E0516146}" type="datetime1">
              <a:rPr lang="en-US" smtClean="0"/>
              <a:pPr/>
              <a:t>4/24/2012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/>
          <a:lstStyle/>
          <a:p>
            <a:fld id="{1B5A8236-0CBF-42D7-BB3F-DDE854B19C44}" type="datetime1">
              <a:rPr lang="en-US" smtClean="0"/>
              <a:pPr/>
              <a:t>4/24/2012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/>
          <a:lstStyle/>
          <a:p>
            <a:fld id="{1B0D106B-1EAA-476C-B17A-02FB4A7CDE2A}" type="datetime1">
              <a:rPr lang="en-US" smtClean="0"/>
              <a:pPr/>
              <a:t>4/24/2012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66953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mlDrawing" Target="../drawings/vmlDrawing2.v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Introduction to </a:t>
            </a:r>
            <a:r>
              <a:rPr lang="en-US" sz="6000" dirty="0" err="1" smtClean="0"/>
              <a:t>Matlab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Week </a:t>
            </a:r>
            <a:r>
              <a:rPr lang="en-US" dirty="0" smtClean="0"/>
              <a:t>7 </a:t>
            </a:r>
            <a:endParaRPr lang="en-US" dirty="0" smtClean="0"/>
          </a:p>
          <a:p>
            <a:pPr algn="ctr"/>
            <a:r>
              <a:rPr lang="en-US" dirty="0" smtClean="0"/>
              <a:t>Day </a:t>
            </a:r>
            <a:r>
              <a:rPr lang="en-US" dirty="0" smtClean="0"/>
              <a:t>26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914400"/>
          </a:xfrm>
        </p:spPr>
        <p:txBody>
          <a:bodyPr/>
          <a:lstStyle/>
          <a:p>
            <a:r>
              <a:rPr lang="en-US" dirty="0" smtClean="0"/>
              <a:t>Workspace Window</a:t>
            </a:r>
            <a:endParaRPr lang="en-US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Keeps track of variables you have created</a:t>
            </a:r>
          </a:p>
          <a:p>
            <a:pPr lvl="1"/>
            <a:r>
              <a:rPr lang="en-US" dirty="0" smtClean="0"/>
              <a:t>Notice “default” variable </a:t>
            </a:r>
            <a:r>
              <a:rPr lang="en-US" dirty="0" err="1" smtClean="0">
                <a:solidFill>
                  <a:schemeClr val="accent5"/>
                </a:solidFill>
              </a:rPr>
              <a:t>ans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smtClean="0"/>
              <a:t>used for calculations where result is not assigned to a variable</a:t>
            </a:r>
            <a:endParaRPr lang="en-US" dirty="0" smtClean="0"/>
          </a:p>
          <a:p>
            <a:pPr lvl="1"/>
            <a:r>
              <a:rPr lang="en-US" dirty="0" smtClean="0"/>
              <a:t>Type A = 5 to create variable A</a:t>
            </a:r>
          </a:p>
          <a:p>
            <a:pPr lvl="1"/>
            <a:r>
              <a:rPr lang="en-US" dirty="0" smtClean="0"/>
              <a:t>How about B = [1, 2, 3, 4]</a:t>
            </a:r>
          </a:p>
          <a:p>
            <a:pPr lvl="2"/>
            <a:r>
              <a:rPr lang="en-US" dirty="0" smtClean="0"/>
              <a:t>B is single dimension array (or a vector)</a:t>
            </a:r>
          </a:p>
          <a:p>
            <a:pPr lvl="1"/>
            <a:r>
              <a:rPr lang="en-US" dirty="0" smtClean="0"/>
              <a:t>Can create multi-dimensional array</a:t>
            </a:r>
          </a:p>
          <a:p>
            <a:pPr lvl="2"/>
            <a:r>
              <a:rPr lang="en-US" dirty="0" smtClean="0"/>
              <a:t>Type C=[1 2 3 4; 10 20 30 40; 5 10 15 20]</a:t>
            </a:r>
          </a:p>
          <a:p>
            <a:pPr lvl="2"/>
            <a:r>
              <a:rPr lang="en-US" dirty="0" smtClean="0"/>
              <a:t>Look at dimensions: 3 x 4</a:t>
            </a:r>
          </a:p>
          <a:p>
            <a:pPr lvl="1"/>
            <a:r>
              <a:rPr lang="en-US" dirty="0" smtClean="0"/>
              <a:t>Double click on variable in Workspace window</a:t>
            </a:r>
          </a:p>
          <a:p>
            <a:pPr lvl="2"/>
            <a:r>
              <a:rPr lang="en-US" dirty="0" smtClean="0"/>
              <a:t>Can change values in array editor</a:t>
            </a:r>
          </a:p>
          <a:p>
            <a:pPr lvl="2"/>
            <a:r>
              <a:rPr lang="en-US" dirty="0" smtClean="0"/>
              <a:t>Now look at C in command window</a:t>
            </a:r>
          </a:p>
          <a:p>
            <a:r>
              <a:rPr lang="en-US" dirty="0" smtClean="0"/>
              <a:t>To clear Workspace (and all variables in it)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clear</a:t>
            </a:r>
            <a:endParaRPr lang="en-US" dirty="0" smtClean="0">
              <a:solidFill>
                <a:schemeClr val="accent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Semi-colon Notation</a:t>
            </a:r>
            <a:endParaRPr lang="en-US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happens if you type</a:t>
            </a:r>
          </a:p>
          <a:p>
            <a:pPr lvl="1"/>
            <a:r>
              <a:rPr lang="en-US" dirty="0" smtClean="0"/>
              <a:t>A=[1 2 3 4 5] vs. A=[1 2 3 4 5];</a:t>
            </a:r>
          </a:p>
          <a:p>
            <a:r>
              <a:rPr lang="en-US" dirty="0" smtClean="0"/>
              <a:t>Semi-colon useful when performing complicated calculations with large matrices and in scripts (programs)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Variable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219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To create a variable, simply assign a value to a name</a:t>
            </a:r>
          </a:p>
          <a:p>
            <a:pPr lvl="1"/>
            <a:r>
              <a:rPr lang="en-US" dirty="0" smtClean="0"/>
              <a:t>a=25</a:t>
            </a:r>
          </a:p>
          <a:p>
            <a:pPr lvl="1"/>
            <a:r>
              <a:rPr lang="en-US" dirty="0" err="1" smtClean="0"/>
              <a:t>stringname</a:t>
            </a:r>
            <a:r>
              <a:rPr lang="en-US" dirty="0" smtClean="0"/>
              <a:t>=‘hello world’</a:t>
            </a:r>
          </a:p>
          <a:p>
            <a:pPr lvl="1"/>
            <a:r>
              <a:rPr lang="en-US" dirty="0" smtClean="0"/>
              <a:t>No variable declaration – all Matlab variables are like VBA “Variant”</a:t>
            </a:r>
            <a:endParaRPr lang="en-US" dirty="0" smtClean="0"/>
          </a:p>
          <a:p>
            <a:r>
              <a:rPr lang="en-US" dirty="0" smtClean="0"/>
              <a:t>Names must start with a letter</a:t>
            </a:r>
          </a:p>
          <a:p>
            <a:pPr lvl="1"/>
            <a:r>
              <a:rPr lang="en-US" dirty="0" smtClean="0"/>
              <a:t>Only allowable characters are letters, numbers, and underscore; no spaces allowed (similar to VBA)</a:t>
            </a:r>
          </a:p>
          <a:p>
            <a:r>
              <a:rPr lang="en-US" dirty="0" smtClean="0"/>
              <a:t>Like Excel or VBA, has reserved list of keywords</a:t>
            </a:r>
          </a:p>
          <a:p>
            <a:pPr lvl="1"/>
            <a:r>
              <a:rPr lang="en-US" dirty="0" smtClean="0"/>
              <a:t>Check if name is reserved using “which” command</a:t>
            </a:r>
          </a:p>
          <a:p>
            <a:pPr lvl="1"/>
            <a:r>
              <a:rPr lang="en-US" dirty="0" smtClean="0"/>
              <a:t>e.g. “which A”</a:t>
            </a:r>
          </a:p>
          <a:p>
            <a:pPr lvl="2"/>
            <a:r>
              <a:rPr lang="en-US" dirty="0" smtClean="0"/>
              <a:t>Returns “A is a variable”</a:t>
            </a:r>
          </a:p>
          <a:p>
            <a:pPr lvl="2"/>
            <a:r>
              <a:rPr lang="en-US" dirty="0" smtClean="0"/>
              <a:t>vs. “C:\PATHNAME\</a:t>
            </a:r>
            <a:r>
              <a:rPr lang="en-US" dirty="0" err="1" smtClean="0"/>
              <a:t>name.m</a:t>
            </a:r>
            <a:r>
              <a:rPr lang="en-US" dirty="0" smtClean="0"/>
              <a:t>”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Arithmetic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9813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Arithmetic operations (+ ,- ,*, /)</a:t>
            </a:r>
          </a:p>
          <a:p>
            <a:pPr lvl="1"/>
            <a:r>
              <a:rPr lang="en-US" dirty="0" smtClean="0"/>
              <a:t>100/7</a:t>
            </a:r>
          </a:p>
          <a:p>
            <a:pPr lvl="1"/>
            <a:r>
              <a:rPr lang="en-US" dirty="0" smtClean="0"/>
              <a:t>(1+i)*(2+i)</a:t>
            </a:r>
          </a:p>
          <a:p>
            <a:r>
              <a:rPr lang="en-US" dirty="0" smtClean="0"/>
              <a:t>Exponentiation (^)</a:t>
            </a:r>
          </a:p>
          <a:p>
            <a:pPr lvl="1"/>
            <a:r>
              <a:rPr lang="en-US" dirty="0" smtClean="0"/>
              <a:t>10^2</a:t>
            </a:r>
          </a:p>
          <a:p>
            <a:pPr lvl="1"/>
            <a:r>
              <a:rPr lang="en-US" dirty="0" smtClean="0"/>
              <a:t>(1*i+2*j)^2</a:t>
            </a:r>
          </a:p>
          <a:p>
            <a:r>
              <a:rPr lang="en-US" dirty="0" smtClean="0"/>
              <a:t>Complicated expressions, use parentheses</a:t>
            </a:r>
          </a:p>
          <a:p>
            <a:pPr lvl="1"/>
            <a:r>
              <a:rPr lang="en-US" dirty="0" smtClean="0"/>
              <a:t>((2+3)*3)^0.1</a:t>
            </a:r>
          </a:p>
          <a:p>
            <a:r>
              <a:rPr lang="en-US" dirty="0" smtClean="0"/>
              <a:t>Matlab uses algebraic order of operations, including parenthesis:</a:t>
            </a:r>
          </a:p>
          <a:p>
            <a:pPr lvl="1"/>
            <a:r>
              <a:rPr lang="en-US" dirty="0" smtClean="0"/>
              <a:t> ^, * or /, + or – </a:t>
            </a:r>
          </a:p>
          <a:p>
            <a:pPr lvl="1"/>
            <a:r>
              <a:rPr lang="en-US" dirty="0" smtClean="0"/>
              <a:t>So  0.5*1*2^2+1= 3   ;   (0.5*1*2)^2+1=2</a:t>
            </a:r>
          </a:p>
          <a:p>
            <a:pPr lvl="1"/>
            <a:r>
              <a:rPr lang="en-US" dirty="0" smtClean="0"/>
              <a:t>-1^2 = -1, (-1)^2 = 1 – like VBA!</a:t>
            </a:r>
          </a:p>
          <a:p>
            <a:r>
              <a:rPr lang="en-US" dirty="0" smtClean="0"/>
              <a:t>Matlab has more complex precedence rules involving matrices and complex numbers as well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Built in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MATLAB has a </a:t>
            </a:r>
            <a:r>
              <a:rPr lang="en-US" i="1" u="sng" dirty="0" smtClean="0"/>
              <a:t>huge</a:t>
            </a:r>
            <a:r>
              <a:rPr lang="en-US" dirty="0" smtClean="0"/>
              <a:t> library of built-in functions</a:t>
            </a:r>
          </a:p>
          <a:p>
            <a:pPr lvl="1"/>
            <a:r>
              <a:rPr lang="en-US" dirty="0" err="1" smtClean="0"/>
              <a:t>sqrt</a:t>
            </a:r>
            <a:r>
              <a:rPr lang="en-US" dirty="0" smtClean="0"/>
              <a:t>(2)</a:t>
            </a:r>
          </a:p>
          <a:p>
            <a:pPr lvl="1"/>
            <a:r>
              <a:rPr lang="en-US" dirty="0" smtClean="0"/>
              <a:t>log(2), log10(0.23)</a:t>
            </a:r>
          </a:p>
          <a:p>
            <a:pPr lvl="1"/>
            <a:r>
              <a:rPr lang="en-US" dirty="0" err="1" smtClean="0"/>
              <a:t>cos</a:t>
            </a:r>
            <a:r>
              <a:rPr lang="en-US" dirty="0" smtClean="0"/>
              <a:t>(1.2), </a:t>
            </a:r>
            <a:r>
              <a:rPr lang="en-US" dirty="0" err="1" smtClean="0"/>
              <a:t>atan</a:t>
            </a:r>
            <a:r>
              <a:rPr lang="en-US" dirty="0" smtClean="0"/>
              <a:t>(-.8)</a:t>
            </a:r>
          </a:p>
          <a:p>
            <a:pPr lvl="1"/>
            <a:r>
              <a:rPr lang="en-US" dirty="0" err="1" smtClean="0"/>
              <a:t>sind</a:t>
            </a:r>
            <a:r>
              <a:rPr lang="en-US" dirty="0" smtClean="0"/>
              <a:t> (30)</a:t>
            </a:r>
          </a:p>
          <a:p>
            <a:pPr lvl="1"/>
            <a:r>
              <a:rPr lang="en-US" dirty="0" err="1" smtClean="0"/>
              <a:t>exp</a:t>
            </a:r>
            <a:r>
              <a:rPr lang="en-US" dirty="0" smtClean="0"/>
              <a:t>(2+4*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round(1.4), floor(3.3), ceil(4.23)</a:t>
            </a:r>
          </a:p>
          <a:p>
            <a:pPr lvl="1"/>
            <a:r>
              <a:rPr lang="en-US" dirty="0" smtClean="0"/>
              <a:t>abs(-10)</a:t>
            </a:r>
          </a:p>
          <a:p>
            <a:r>
              <a:rPr lang="en-US" dirty="0" smtClean="0"/>
              <a:t>To see a list of built in “elementary functions” available, enter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help </a:t>
            </a:r>
            <a:r>
              <a:rPr lang="en-US" dirty="0" err="1" smtClean="0">
                <a:solidFill>
                  <a:schemeClr val="accent5"/>
                </a:solidFill>
              </a:rPr>
              <a:t>elfun</a:t>
            </a:r>
            <a:endParaRPr lang="en-US" dirty="0" smtClean="0">
              <a:solidFill>
                <a:schemeClr val="accent5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Script Files</a:t>
            </a:r>
            <a:endParaRPr lang="en-US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489813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Can save values you create, but not command history</a:t>
            </a:r>
          </a:p>
          <a:p>
            <a:r>
              <a:rPr lang="en-US" dirty="0" smtClean="0"/>
              <a:t>If you want to save your commands or repeat commands</a:t>
            </a:r>
          </a:p>
          <a:p>
            <a:pPr lvl="1"/>
            <a:r>
              <a:rPr lang="en-US" dirty="0" smtClean="0"/>
              <a:t>Need to save commands into an “m-file”</a:t>
            </a:r>
          </a:p>
          <a:p>
            <a:pPr lvl="1"/>
            <a:r>
              <a:rPr lang="en-US" dirty="0" smtClean="0"/>
              <a:t>An m-file (or “script”) is similar to creating a VBA program</a:t>
            </a:r>
          </a:p>
          <a:p>
            <a:pPr lvl="1"/>
            <a:r>
              <a:rPr lang="en-US" dirty="0" smtClean="0"/>
              <a:t>IMPORTANT: Name of an “m-file” cannot have any spaces! </a:t>
            </a:r>
          </a:p>
          <a:p>
            <a:pPr lvl="1"/>
            <a:r>
              <a:rPr lang="en-US" dirty="0" smtClean="0"/>
              <a:t>To run a script file, the file must appear in the “Current Folder” window in Matlab.  Click “Save &amp; Run” in Editor.</a:t>
            </a:r>
          </a:p>
          <a:p>
            <a:endParaRPr lang="en-US" dirty="0" smtClean="0"/>
          </a:p>
          <a:p>
            <a:r>
              <a:rPr lang="en-US" dirty="0" smtClean="0"/>
              <a:t>Can break script file into “cells” </a:t>
            </a:r>
          </a:p>
          <a:p>
            <a:pPr lvl="1"/>
            <a:r>
              <a:rPr lang="en-US" dirty="0" smtClean="0"/>
              <a:t>Treated similarly to different Sub procedures in a VBA module</a:t>
            </a:r>
          </a:p>
          <a:p>
            <a:pPr lvl="1"/>
            <a:r>
              <a:rPr lang="en-US" dirty="0" smtClean="0"/>
              <a:t>Use double percent symbol: </a:t>
            </a:r>
            <a:r>
              <a:rPr lang="en-US" dirty="0" smtClean="0">
                <a:solidFill>
                  <a:schemeClr val="accent5"/>
                </a:solidFill>
              </a:rPr>
              <a:t>%%</a:t>
            </a:r>
            <a:endParaRPr lang="en-US" dirty="0" smtClean="0">
              <a:solidFill>
                <a:schemeClr val="accent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Simple Input and Output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219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INPUT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a=input(‘enter value of A’);</a:t>
            </a:r>
          </a:p>
          <a:p>
            <a:r>
              <a:rPr lang="en-US" dirty="0" smtClean="0"/>
              <a:t>OUTPUT</a:t>
            </a:r>
          </a:p>
          <a:p>
            <a:pPr lvl="1"/>
            <a:r>
              <a:rPr lang="en-US" dirty="0" err="1" smtClean="0"/>
              <a:t>disp</a:t>
            </a:r>
            <a:r>
              <a:rPr lang="en-US" dirty="0" smtClean="0"/>
              <a:t>(a)</a:t>
            </a:r>
            <a:endParaRPr lang="en-US" dirty="0" smtClean="0"/>
          </a:p>
          <a:p>
            <a:pPr lvl="1"/>
            <a:r>
              <a:rPr lang="en-US" dirty="0" smtClean="0"/>
              <a:t>Construct a string variable to make </a:t>
            </a:r>
            <a:r>
              <a:rPr lang="en-US" dirty="0" err="1" smtClean="0"/>
              <a:t>disp</a:t>
            </a:r>
            <a:r>
              <a:rPr lang="en-US" dirty="0" smtClean="0"/>
              <a:t> more useful</a:t>
            </a:r>
            <a:endParaRPr lang="en-US" dirty="0" smtClean="0"/>
          </a:p>
          <a:p>
            <a:pPr lvl="2"/>
            <a:r>
              <a:rPr lang="en-US" dirty="0" smtClean="0">
                <a:solidFill>
                  <a:schemeClr val="accent5"/>
                </a:solidFill>
              </a:rPr>
              <a:t>message=['the value of pi is ' num2str(pi)];</a:t>
            </a:r>
          </a:p>
          <a:p>
            <a:pPr lvl="2"/>
            <a:r>
              <a:rPr lang="en-US" dirty="0" err="1" smtClean="0">
                <a:solidFill>
                  <a:schemeClr val="accent5"/>
                </a:solidFill>
              </a:rPr>
              <a:t>disp</a:t>
            </a:r>
            <a:r>
              <a:rPr lang="en-US" dirty="0" smtClean="0">
                <a:solidFill>
                  <a:schemeClr val="accent5"/>
                </a:solidFill>
              </a:rPr>
              <a:t>(message)</a:t>
            </a:r>
          </a:p>
          <a:p>
            <a:pPr lvl="1"/>
            <a:r>
              <a:rPr lang="en-US" dirty="0" smtClean="0"/>
              <a:t>Formatted printing</a:t>
            </a:r>
          </a:p>
          <a:p>
            <a:pPr lvl="2"/>
            <a:r>
              <a:rPr lang="en-US" dirty="0" err="1" smtClean="0">
                <a:solidFill>
                  <a:schemeClr val="accent5"/>
                </a:solidFill>
              </a:rPr>
              <a:t>fprintf</a:t>
            </a:r>
            <a:r>
              <a:rPr lang="en-US" dirty="0" smtClean="0">
                <a:solidFill>
                  <a:schemeClr val="accent5"/>
                </a:solidFill>
              </a:rPr>
              <a:t>(‘print the value of a is % </a:t>
            </a:r>
            <a:r>
              <a:rPr lang="en-US" dirty="0" err="1" smtClean="0">
                <a:solidFill>
                  <a:schemeClr val="accent5"/>
                </a:solidFill>
              </a:rPr>
              <a:t>i</a:t>
            </a:r>
            <a:r>
              <a:rPr lang="en-US" dirty="0" smtClean="0">
                <a:solidFill>
                  <a:schemeClr val="accent5"/>
                </a:solidFill>
              </a:rPr>
              <a:t> \n’, a) </a:t>
            </a:r>
          </a:p>
          <a:p>
            <a:pPr lvl="1"/>
            <a:r>
              <a:rPr lang="en-US" dirty="0" smtClean="0"/>
              <a:t>Format codes: </a:t>
            </a:r>
          </a:p>
          <a:p>
            <a:pPr lvl="2"/>
            <a:r>
              <a:rPr lang="en-US" dirty="0" smtClean="0"/>
              <a:t>% </a:t>
            </a:r>
            <a:r>
              <a:rPr lang="en-US" dirty="0" err="1" smtClean="0"/>
              <a:t>i</a:t>
            </a:r>
            <a:r>
              <a:rPr lang="en-US" dirty="0" smtClean="0"/>
              <a:t> ( for integers)</a:t>
            </a:r>
          </a:p>
          <a:p>
            <a:pPr lvl="2"/>
            <a:r>
              <a:rPr lang="en-US" dirty="0" smtClean="0"/>
              <a:t>%e (for exponential)</a:t>
            </a:r>
          </a:p>
          <a:p>
            <a:pPr lvl="2"/>
            <a:r>
              <a:rPr lang="en-US" dirty="0" smtClean="0"/>
              <a:t>%f (for floating point format)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8016F-2AD3-4115-94D2-DA28A6EE65D7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the following in-class problems in the same m-file, but use different cells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Solving simple problems with Matlab</a:t>
            </a:r>
            <a:br>
              <a:rPr lang="en-US" dirty="0" smtClean="0"/>
            </a:br>
            <a:r>
              <a:rPr lang="en-US" dirty="0" smtClean="0"/>
              <a:t>In-Class Exercise #1</a:t>
            </a:r>
            <a:endParaRPr lang="en-US" dirty="0" smtClean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Solve this problem using a script file: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Calculate 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Where </a:t>
            </a:r>
          </a:p>
          <a:p>
            <a:pPr lvl="2"/>
            <a:r>
              <a:rPr lang="en-US" dirty="0" smtClean="0"/>
              <a:t>a = 15.62, </a:t>
            </a:r>
          </a:p>
          <a:p>
            <a:pPr lvl="2"/>
            <a:r>
              <a:rPr lang="en-US" dirty="0" smtClean="0"/>
              <a:t>b = -7.08, </a:t>
            </a:r>
          </a:p>
          <a:p>
            <a:pPr lvl="2"/>
            <a:r>
              <a:rPr lang="en-US" dirty="0" smtClean="0"/>
              <a:t>c = 62.5,</a:t>
            </a:r>
          </a:p>
          <a:p>
            <a:pPr lvl="2"/>
            <a:r>
              <a:rPr lang="en-US" dirty="0" smtClean="0"/>
              <a:t>d = 0.5 (a b - c)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Use built-in functions: abs(), </a:t>
            </a:r>
            <a:r>
              <a:rPr lang="en-US" dirty="0" err="1" smtClean="0"/>
              <a:t>sqrt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8016F-2AD3-4115-94D2-DA28A6EE65D7}" type="slidenum">
              <a:rPr lang="en-US" altLang="en-US" smtClean="0"/>
              <a:pPr/>
              <a:t>18</a:t>
            </a:fld>
            <a:endParaRPr lang="en-US" altLang="en-US"/>
          </a:p>
        </p:txBody>
      </p:sp>
      <p:graphicFrame>
        <p:nvGraphicFramePr>
          <p:cNvPr id="7" name="Object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552821794"/>
              </p:ext>
            </p:extLst>
          </p:nvPr>
        </p:nvGraphicFramePr>
        <p:xfrm>
          <a:off x="2819400" y="2743200"/>
          <a:ext cx="2241323" cy="12285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5" name="Equation" r:id="rId3" imgW="927100" imgH="508000" progId="Equation.3">
                  <p:embed/>
                </p:oleObj>
              </mc:Choice>
              <mc:Fallback>
                <p:oleObj name="Equation" r:id="rId3" imgW="927100" imgH="508000" progId="Equation.3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743200"/>
                        <a:ext cx="2241323" cy="12285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sz="half" idx="4294967295"/>
          </p:nvPr>
        </p:nvSpPr>
        <p:spPr>
          <a:xfrm>
            <a:off x="533400" y="1905000"/>
            <a:ext cx="8610600" cy="4191000"/>
          </a:xfrm>
        </p:spPr>
        <p:txBody>
          <a:bodyPr>
            <a:noAutofit/>
          </a:bodyPr>
          <a:lstStyle/>
          <a:p>
            <a:pPr eaLnBrk="1" hangingPunct="1"/>
            <a:r>
              <a:rPr lang="en-US" sz="2600" dirty="0" smtClean="0">
                <a:cs typeface="Times New Roman" pitchFamily="18" charset="0"/>
              </a:rPr>
              <a:t>Solve this problem using </a:t>
            </a:r>
            <a:r>
              <a:rPr lang="en-US" sz="2600" dirty="0" smtClean="0">
                <a:cs typeface="Times New Roman" pitchFamily="18" charset="0"/>
              </a:rPr>
              <a:t>a script file:</a:t>
            </a:r>
          </a:p>
          <a:p>
            <a:pPr eaLnBrk="1" hangingPunct="1"/>
            <a:endParaRPr lang="en-US" sz="2400" dirty="0" smtClean="0">
              <a:cs typeface="Times New Roman" pitchFamily="18" charset="0"/>
            </a:endParaRPr>
          </a:p>
          <a:p>
            <a:pPr lvl="1"/>
            <a:r>
              <a:rPr lang="en-US" sz="2400" dirty="0" smtClean="0">
                <a:cs typeface="Times New Roman" pitchFamily="18" charset="0"/>
              </a:rPr>
              <a:t>Calculate </a:t>
            </a:r>
            <a:endParaRPr lang="en-US" sz="2400" dirty="0">
              <a:cs typeface="Times New Roman" pitchFamily="18" charset="0"/>
            </a:endParaRPr>
          </a:p>
          <a:p>
            <a:pPr lvl="1"/>
            <a:endParaRPr lang="en-US" sz="2400" dirty="0" smtClean="0">
              <a:cs typeface="Times New Roman" pitchFamily="18" charset="0"/>
            </a:endParaRPr>
          </a:p>
          <a:p>
            <a:pPr lvl="1"/>
            <a:r>
              <a:rPr lang="en-US" sz="2400" dirty="0" smtClean="0">
                <a:cs typeface="Times New Roman" pitchFamily="18" charset="0"/>
              </a:rPr>
              <a:t>Where </a:t>
            </a:r>
          </a:p>
          <a:p>
            <a:pPr lvl="2"/>
            <a:r>
              <a:rPr lang="en-US" i="1" dirty="0" smtClean="0">
                <a:cs typeface="Times New Roman" pitchFamily="18" charset="0"/>
              </a:rPr>
              <a:t>x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smtClean="0">
                <a:cs typeface="Times New Roman" pitchFamily="18" charset="0"/>
              </a:rPr>
              <a:t>= 9.6, </a:t>
            </a:r>
            <a:endParaRPr lang="en-US" dirty="0" smtClean="0">
              <a:cs typeface="Times New Roman" pitchFamily="18" charset="0"/>
            </a:endParaRPr>
          </a:p>
          <a:p>
            <a:pPr lvl="2"/>
            <a:r>
              <a:rPr lang="en-US" i="1" dirty="0" smtClean="0">
                <a:cs typeface="Times New Roman" pitchFamily="18" charset="0"/>
              </a:rPr>
              <a:t>z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smtClean="0">
                <a:cs typeface="Times New Roman" pitchFamily="18" charset="0"/>
              </a:rPr>
              <a:t>= </a:t>
            </a:r>
            <a:r>
              <a:rPr lang="en-US" dirty="0" smtClean="0">
                <a:cs typeface="Times New Roman" pitchFamily="18" charset="0"/>
              </a:rPr>
              <a:t>8.1</a:t>
            </a:r>
          </a:p>
          <a:p>
            <a:pPr lvl="1"/>
            <a:endParaRPr lang="en-US" sz="2800" dirty="0">
              <a:cs typeface="Times New Roman" pitchFamily="18" charset="0"/>
            </a:endParaRPr>
          </a:p>
          <a:p>
            <a:pPr lvl="1"/>
            <a:r>
              <a:rPr lang="en-US" sz="2400" dirty="0" smtClean="0">
                <a:cs typeface="Times New Roman" pitchFamily="18" charset="0"/>
              </a:rPr>
              <a:t>Use built-in </a:t>
            </a:r>
            <a:r>
              <a:rPr lang="en-US" sz="2400" dirty="0" smtClean="0">
                <a:cs typeface="Times New Roman" pitchFamily="18" charset="0"/>
              </a:rPr>
              <a:t>function: exp()</a:t>
            </a:r>
          </a:p>
          <a:p>
            <a:pPr eaLnBrk="1" hangingPunct="1">
              <a:buFont typeface="Wingdings" pitchFamily="2" charset="2"/>
              <a:buNone/>
            </a:pPr>
            <a:endParaRPr lang="en-US" sz="2400" dirty="0" smtClean="0">
              <a:cs typeface="Times New Roman" pitchFamily="18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Solving simple problems with Matlab</a:t>
            </a:r>
            <a:br>
              <a:rPr lang="en-US" dirty="0" smtClean="0"/>
            </a:br>
            <a:r>
              <a:rPr lang="en-US" dirty="0" smtClean="0"/>
              <a:t>In-Class Exercise #2</a:t>
            </a:r>
            <a:endParaRPr lang="en-US" dirty="0" smtClean="0"/>
          </a:p>
        </p:txBody>
      </p:sp>
      <p:graphicFrame>
        <p:nvGraphicFramePr>
          <p:cNvPr id="4098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0671692"/>
              </p:ext>
            </p:extLst>
          </p:nvPr>
        </p:nvGraphicFramePr>
        <p:xfrm>
          <a:off x="2730137" y="2438400"/>
          <a:ext cx="222504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7" name="Equation" r:id="rId4" imgW="927000" imgH="444240" progId="Equation.3">
                  <p:embed/>
                </p:oleObj>
              </mc:Choice>
              <mc:Fallback>
                <p:oleObj name="Equation" r:id="rId4" imgW="927000" imgH="4442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137" y="2438400"/>
                        <a:ext cx="2225040" cy="10668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8016F-2AD3-4115-94D2-DA28A6EE65D7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Matlab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686800" cy="46695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MATLAB stands for “</a:t>
            </a:r>
            <a:r>
              <a:rPr lang="en-US" dirty="0" err="1" smtClean="0"/>
              <a:t>MATrix</a:t>
            </a:r>
            <a:r>
              <a:rPr lang="en-US" dirty="0" smtClean="0"/>
              <a:t> </a:t>
            </a:r>
            <a:r>
              <a:rPr lang="en-US" dirty="0" err="1" smtClean="0"/>
              <a:t>LABoratory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Published by The </a:t>
            </a:r>
            <a:r>
              <a:rPr lang="en-US" dirty="0" err="1" smtClean="0"/>
              <a:t>Mathworks</a:t>
            </a:r>
            <a:r>
              <a:rPr lang="en-US" dirty="0" smtClean="0"/>
              <a:t> (www.mathworks.com)</a:t>
            </a:r>
            <a:endParaRPr lang="en-US" dirty="0" smtClean="0"/>
          </a:p>
          <a:p>
            <a:r>
              <a:rPr lang="en-US" dirty="0" err="1" smtClean="0"/>
              <a:t>Vectorization</a:t>
            </a:r>
            <a:endParaRPr lang="en-US" dirty="0" smtClean="0"/>
          </a:p>
          <a:p>
            <a:pPr lvl="1"/>
            <a:r>
              <a:rPr lang="en-US" dirty="0" smtClean="0"/>
              <a:t>Matlab works with array (i.e., vector &amp; matrix) variables as easily as scalar (single-value) variables</a:t>
            </a:r>
          </a:p>
          <a:p>
            <a:pPr lvl="1"/>
            <a:r>
              <a:rPr lang="en-US" dirty="0" smtClean="0"/>
              <a:t>Powerful matrix math </a:t>
            </a:r>
            <a:r>
              <a:rPr lang="en-US" dirty="0" err="1" smtClean="0"/>
              <a:t>functionailty</a:t>
            </a:r>
            <a:endParaRPr lang="en-US" dirty="0" smtClean="0"/>
          </a:p>
          <a:p>
            <a:r>
              <a:rPr lang="en-US" dirty="0" smtClean="0"/>
              <a:t>Built in </a:t>
            </a:r>
            <a:r>
              <a:rPr lang="en-US" dirty="0" err="1" smtClean="0"/>
              <a:t>capabilites</a:t>
            </a:r>
            <a:endParaRPr lang="en-US" dirty="0" smtClean="0"/>
          </a:p>
          <a:p>
            <a:pPr lvl="1"/>
            <a:r>
              <a:rPr lang="en-US" dirty="0" smtClean="0"/>
              <a:t>Arithmetic functions, add-on toolboxes, advanced visualization/plotting, and much more</a:t>
            </a:r>
            <a:endParaRPr lang="en-US" dirty="0" smtClean="0"/>
          </a:p>
          <a:p>
            <a:r>
              <a:rPr lang="en-US" dirty="0" smtClean="0"/>
              <a:t>Script files</a:t>
            </a:r>
          </a:p>
          <a:p>
            <a:pPr lvl="1"/>
            <a:r>
              <a:rPr lang="en-US" dirty="0" smtClean="0"/>
              <a:t>Method for writing user programs</a:t>
            </a:r>
          </a:p>
          <a:p>
            <a:pPr lvl="1"/>
            <a:r>
              <a:rPr lang="en-US" dirty="0" smtClean="0"/>
              <a:t>Can connect with traditional programming languages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Matlab vs. VBA vs. </a:t>
            </a:r>
            <a:br>
              <a:rPr lang="en-US" dirty="0" smtClean="0"/>
            </a:br>
            <a:r>
              <a:rPr lang="en-US" dirty="0" smtClean="0"/>
              <a:t>“Traditional” Programming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mtClean="0"/>
              <a:t>Each has its own strengths for particular applications</a:t>
            </a:r>
          </a:p>
          <a:p>
            <a:r>
              <a:rPr lang="en-US" smtClean="0"/>
              <a:t>VBA</a:t>
            </a:r>
          </a:p>
          <a:p>
            <a:pPr lvl="1"/>
            <a:r>
              <a:rPr lang="en-US" smtClean="0"/>
              <a:t>Basic graphing, numerical methods, making spreadsheets interactive</a:t>
            </a:r>
          </a:p>
          <a:p>
            <a:pPr lvl="1"/>
            <a:r>
              <a:rPr lang="en-US" smtClean="0"/>
              <a:t>Commonly found, used in industry</a:t>
            </a:r>
          </a:p>
          <a:p>
            <a:pPr lvl="1"/>
            <a:r>
              <a:rPr lang="en-US" smtClean="0"/>
              <a:t>Low cost</a:t>
            </a:r>
          </a:p>
          <a:p>
            <a:r>
              <a:rPr lang="en-US" smtClean="0"/>
              <a:t>Matlab</a:t>
            </a:r>
          </a:p>
          <a:p>
            <a:pPr lvl="1"/>
            <a:r>
              <a:rPr lang="en-US" smtClean="0"/>
              <a:t>More powerful analytical tool</a:t>
            </a:r>
          </a:p>
          <a:p>
            <a:pPr lvl="1"/>
            <a:r>
              <a:rPr lang="en-US" smtClean="0"/>
              <a:t>Many available add-on toolboxes, etc.</a:t>
            </a:r>
          </a:p>
          <a:p>
            <a:r>
              <a:rPr lang="en-US" smtClean="0"/>
              <a:t>C/C++, Fortran, other programming languages</a:t>
            </a:r>
          </a:p>
          <a:p>
            <a:pPr lvl="1"/>
            <a:r>
              <a:rPr lang="en-US" smtClean="0"/>
              <a:t>Intensive computations</a:t>
            </a:r>
          </a:p>
          <a:p>
            <a:pPr lvl="1"/>
            <a:r>
              <a:rPr lang="en-US" smtClean="0"/>
              <a:t>High calculation speed </a:t>
            </a:r>
          </a:p>
          <a:p>
            <a:pPr lvl="1"/>
            <a:r>
              <a:rPr lang="en-US" smtClean="0"/>
              <a:t>Specialized compilers, sometimes platform specific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Programming…</a:t>
            </a:r>
            <a:endParaRPr 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Specific syntax, languages, etc. different</a:t>
            </a:r>
          </a:p>
          <a:p>
            <a:pPr lvl="1"/>
            <a:r>
              <a:rPr lang="en-US" dirty="0" smtClean="0"/>
              <a:t>What we learned while using VBA will almost all apply to Matlab!</a:t>
            </a:r>
            <a:endParaRPr lang="en-US" dirty="0" smtClean="0"/>
          </a:p>
          <a:p>
            <a:r>
              <a:rPr lang="en-US" dirty="0" smtClean="0"/>
              <a:t>General programming structures the same</a:t>
            </a:r>
          </a:p>
          <a:p>
            <a:pPr lvl="1"/>
            <a:r>
              <a:rPr lang="en-US" dirty="0" smtClean="0"/>
              <a:t>Decisions (If-Then-Else,)</a:t>
            </a:r>
          </a:p>
          <a:p>
            <a:pPr lvl="1"/>
            <a:r>
              <a:rPr lang="en-US" dirty="0" smtClean="0"/>
              <a:t>Loops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Arrays (Vectors/Matrices)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Will I use MATLAB in other classes??</a:t>
            </a:r>
            <a:endParaRPr lang="en-US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Numerical Methods</a:t>
            </a:r>
          </a:p>
          <a:p>
            <a:pPr lvl="1"/>
            <a:r>
              <a:rPr lang="en-US" dirty="0" smtClean="0"/>
              <a:t>Currently taught exclusively in Matlab</a:t>
            </a:r>
            <a:endParaRPr lang="en-US" dirty="0" smtClean="0"/>
          </a:p>
          <a:p>
            <a:r>
              <a:rPr lang="en-US" dirty="0" smtClean="0"/>
              <a:t>Control Systems/ System Dynamics</a:t>
            </a:r>
          </a:p>
          <a:p>
            <a:pPr lvl="1"/>
            <a:r>
              <a:rPr lang="en-US" dirty="0" smtClean="0"/>
              <a:t>Matlab &amp; Simulink (</a:t>
            </a:r>
            <a:r>
              <a:rPr lang="en-US" dirty="0" err="1" smtClean="0"/>
              <a:t>physcial</a:t>
            </a:r>
            <a:r>
              <a:rPr lang="en-US" dirty="0" smtClean="0"/>
              <a:t> simulation add-on toolbox)</a:t>
            </a:r>
            <a:endParaRPr lang="en-US" dirty="0" smtClean="0"/>
          </a:p>
          <a:p>
            <a:r>
              <a:rPr lang="en-US" dirty="0" smtClean="0"/>
              <a:t>Other classes</a:t>
            </a:r>
          </a:p>
          <a:p>
            <a:pPr lvl="1"/>
            <a:r>
              <a:rPr lang="en-US" dirty="0" smtClean="0"/>
              <a:t>Matlab is available on all lab PCs in the </a:t>
            </a:r>
            <a:r>
              <a:rPr lang="en-US" dirty="0" err="1" smtClean="0"/>
              <a:t>Mech.E</a:t>
            </a:r>
            <a:r>
              <a:rPr lang="en-US" dirty="0" smtClean="0"/>
              <a:t>. department – you can use it for any intensive numerical calculations you might do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 l="10156" t="28125" r="32032" b="13542"/>
          <a:stretch>
            <a:fillRect/>
          </a:stretch>
        </p:blipFill>
        <p:spPr bwMode="auto">
          <a:xfrm>
            <a:off x="2514600" y="1542534"/>
            <a:ext cx="5943600" cy="4497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Matlab</a:t>
            </a:r>
            <a:r>
              <a:rPr lang="en-US" dirty="0" smtClean="0"/>
              <a:t> Environment</a:t>
            </a:r>
            <a:endParaRPr lang="en-US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14400" y="6248400"/>
            <a:ext cx="3765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2"/>
                </a:solidFill>
              </a:rPr>
              <a:t>Command history window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62600" y="6172200"/>
            <a:ext cx="3235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2"/>
                </a:solidFill>
              </a:rPr>
              <a:t>Command  window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1000" y="3276600"/>
            <a:ext cx="152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2"/>
                </a:solidFill>
              </a:rPr>
              <a:t>Current directory window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4800" y="182880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2"/>
                </a:solidFill>
              </a:rPr>
              <a:t>Work- </a:t>
            </a:r>
            <a:r>
              <a:rPr lang="en-US" sz="2000" b="1" dirty="0" smtClean="0">
                <a:solidFill>
                  <a:schemeClr val="accent2"/>
                </a:solidFill>
              </a:rPr>
              <a:t>space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295400" y="2209800"/>
            <a:ext cx="2133600" cy="99060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828800" y="3352800"/>
            <a:ext cx="838200" cy="45720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971800" y="5410200"/>
            <a:ext cx="762000" cy="83820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6477000" y="5029200"/>
            <a:ext cx="152400" cy="114300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Matlab</a:t>
            </a:r>
            <a:r>
              <a:rPr lang="en-US" dirty="0" smtClean="0"/>
              <a:t> Environment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Upper left – Current directory or workspace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Workspace – all variables, size of variables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Bottom left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Command history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Useful for cutting and pasting commands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Right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Command Window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Where you perform basic calculations</a:t>
            </a:r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dirty="0" smtClean="0"/>
              <a:t>( The layout may be different for different versions)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Matlab Command Window </a:t>
            </a:r>
            <a:endParaRPr lang="en-US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Try using it as a calculator</a:t>
            </a:r>
          </a:p>
          <a:p>
            <a:pPr lvl="1"/>
            <a:r>
              <a:rPr lang="en-US" dirty="0" smtClean="0"/>
              <a:t>5*5</a:t>
            </a:r>
          </a:p>
          <a:p>
            <a:pPr lvl="1"/>
            <a:r>
              <a:rPr lang="en-US" dirty="0" err="1" smtClean="0"/>
              <a:t>cos</a:t>
            </a:r>
            <a:r>
              <a:rPr lang="en-US" dirty="0" smtClean="0"/>
              <a:t>(pi)		(</a:t>
            </a:r>
            <a:r>
              <a:rPr lang="en-US" i="1" dirty="0" smtClean="0"/>
              <a:t>pi is a reserved, predefined value!)</a:t>
            </a:r>
            <a:endParaRPr lang="en-US" dirty="0" smtClean="0"/>
          </a:p>
          <a:p>
            <a:pPr lvl="1"/>
            <a:r>
              <a:rPr lang="en-US" dirty="0" err="1" smtClean="0"/>
              <a:t>cosd</a:t>
            </a:r>
            <a:r>
              <a:rPr lang="en-US" dirty="0" smtClean="0"/>
              <a:t>(30)	(</a:t>
            </a:r>
            <a:r>
              <a:rPr lang="en-US" i="1" dirty="0" err="1" smtClean="0"/>
              <a:t>cosd</a:t>
            </a:r>
            <a:r>
              <a:rPr lang="en-US" i="1" dirty="0" smtClean="0"/>
              <a:t> takes argument in degrees!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5/2</a:t>
            </a:r>
          </a:p>
          <a:p>
            <a:pPr lvl="1"/>
            <a:r>
              <a:rPr lang="en-US" dirty="0" err="1" smtClean="0"/>
              <a:t>sqrt</a:t>
            </a:r>
            <a:r>
              <a:rPr lang="en-US" dirty="0" smtClean="0"/>
              <a:t>(5)</a:t>
            </a:r>
          </a:p>
          <a:p>
            <a:pPr lvl="1"/>
            <a:r>
              <a:rPr lang="en-US" dirty="0" smtClean="0"/>
              <a:t>1+2^2</a:t>
            </a:r>
          </a:p>
          <a:p>
            <a:r>
              <a:rPr lang="en-US" dirty="0" smtClean="0"/>
              <a:t>Up arrow</a:t>
            </a:r>
          </a:p>
          <a:p>
            <a:pPr lvl="1"/>
            <a:r>
              <a:rPr lang="en-US" dirty="0" smtClean="0"/>
              <a:t>Up arrow allows you to move through list of commands you have executed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Matlab</a:t>
            </a:r>
            <a:r>
              <a:rPr lang="en-US" dirty="0" smtClean="0"/>
              <a:t> Command Window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To clear out the command window:</a:t>
            </a:r>
          </a:p>
          <a:p>
            <a:pPr lvl="1">
              <a:lnSpc>
                <a:spcPct val="90000"/>
              </a:lnSpc>
            </a:pPr>
            <a:r>
              <a:rPr lang="en-US" dirty="0" err="1" smtClean="0">
                <a:solidFill>
                  <a:schemeClr val="accent5"/>
                </a:solidFill>
              </a:rPr>
              <a:t>clc</a:t>
            </a:r>
            <a:endParaRPr lang="en-US" dirty="0" smtClean="0">
              <a:solidFill>
                <a:schemeClr val="accent5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Comments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VBA used apostrophe ’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Matlab uses percent symbol </a:t>
            </a:r>
            <a:r>
              <a:rPr lang="en-US" dirty="0" smtClean="0"/>
              <a:t>%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Case-sensitivity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Variable names are case-sensitive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All Matlab commands are lower-case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Urban">
    <a:dk1>
      <a:sysClr val="windowText" lastClr="000000"/>
    </a:dk1>
    <a:lt1>
      <a:sysClr val="window" lastClr="FFFFFF"/>
    </a:lt1>
    <a:dk2>
      <a:srgbClr val="424456"/>
    </a:dk2>
    <a:lt2>
      <a:srgbClr val="DEDEDE"/>
    </a:lt2>
    <a:accent1>
      <a:srgbClr val="53548A"/>
    </a:accent1>
    <a:accent2>
      <a:srgbClr val="438086"/>
    </a:accent2>
    <a:accent3>
      <a:srgbClr val="A04DA3"/>
    </a:accent3>
    <a:accent4>
      <a:srgbClr val="C4652D"/>
    </a:accent4>
    <a:accent5>
      <a:srgbClr val="8B5D3D"/>
    </a:accent5>
    <a:accent6>
      <a:srgbClr val="5C92B5"/>
    </a:accent6>
    <a:hlink>
      <a:srgbClr val="67AFBD"/>
    </a:hlink>
    <a:folHlink>
      <a:srgbClr val="C2A87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</TotalTime>
  <Words>1042</Words>
  <Application>Microsoft Office PowerPoint</Application>
  <PresentationFormat>On-screen Show (4:3)</PresentationFormat>
  <Paragraphs>207</Paragraphs>
  <Slides>19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Urban</vt:lpstr>
      <vt:lpstr>Equation</vt:lpstr>
      <vt:lpstr>Introduction to Matlab</vt:lpstr>
      <vt:lpstr>Overview of Matlab</vt:lpstr>
      <vt:lpstr>Matlab vs. VBA vs.  “Traditional” Programming languages</vt:lpstr>
      <vt:lpstr>Programming…</vt:lpstr>
      <vt:lpstr>Will I use MATLAB in other classes??</vt:lpstr>
      <vt:lpstr>Matlab Environment</vt:lpstr>
      <vt:lpstr>Matlab Environment</vt:lpstr>
      <vt:lpstr>Matlab Command Window </vt:lpstr>
      <vt:lpstr>Matlab Command Window </vt:lpstr>
      <vt:lpstr>Workspace Window</vt:lpstr>
      <vt:lpstr>Semi-colon Notation</vt:lpstr>
      <vt:lpstr>Variable Types</vt:lpstr>
      <vt:lpstr>Basic Arithmetic Operators</vt:lpstr>
      <vt:lpstr>Built in functions</vt:lpstr>
      <vt:lpstr>Script Files</vt:lpstr>
      <vt:lpstr>Simple Input and Output</vt:lpstr>
      <vt:lpstr>In-class Exercises</vt:lpstr>
      <vt:lpstr>Solving simple problems with Matlab In-Class Exercise #1</vt:lpstr>
      <vt:lpstr>Solving simple problems with Matlab In-Class Exercise #2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Matlab</dc:title>
  <dc:creator>Karuna Koppula</dc:creator>
  <cp:lastModifiedBy>William Humphrey</cp:lastModifiedBy>
  <cp:revision>80</cp:revision>
  <dcterms:created xsi:type="dcterms:W3CDTF">2006-08-16T00:00:00Z</dcterms:created>
  <dcterms:modified xsi:type="dcterms:W3CDTF">2012-04-24T15:35:44Z</dcterms:modified>
</cp:coreProperties>
</file>