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2"/>
  </p:notesMasterIdLst>
  <p:sldIdLst>
    <p:sldId id="256" r:id="rId2"/>
    <p:sldId id="326" r:id="rId3"/>
    <p:sldId id="324" r:id="rId4"/>
    <p:sldId id="319" r:id="rId5"/>
    <p:sldId id="321" r:id="rId6"/>
    <p:sldId id="320" r:id="rId7"/>
    <p:sldId id="323" r:id="rId8"/>
    <p:sldId id="322" r:id="rId9"/>
    <p:sldId id="327" r:id="rId10"/>
    <p:sldId id="32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5" autoAdjust="0"/>
    <p:restoredTop sz="94660"/>
  </p:normalViewPr>
  <p:slideViewPr>
    <p:cSldViewPr>
      <p:cViewPr varScale="1">
        <p:scale>
          <a:sx n="55" d="100"/>
          <a:sy n="55" d="100"/>
        </p:scale>
        <p:origin x="-96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30BC0-84E5-4532-BE38-3AA53BE92850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27769-E540-472B-9419-89656CCB8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46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6A8F4-6AB4-4E8F-9DE6-D3466061AE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6A8F4-6AB4-4E8F-9DE6-D3466061AE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6A8F4-6AB4-4E8F-9DE6-D3466061AE7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6A8F4-6AB4-4E8F-9DE6-D3466061AE7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6A8F4-6AB4-4E8F-9DE6-D3466061AE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6A8F4-6AB4-4E8F-9DE6-D3466061AE7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</p:spPr>
        <p:txBody>
          <a:bodyPr/>
          <a:lstStyle/>
          <a:p>
            <a:fld id="{113B6902-D9E1-4E9E-B128-32F6C64E0414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97B2AD58-7203-4D47-A156-B90052F5C8C9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F304C308-0F0F-401F-8D55-582FE22B97D2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A3357-AA9E-48A6-BE96-2F3A0337B49F}" type="datetime1">
              <a:rPr lang="en-US" altLang="en-US" smtClean="0"/>
              <a:pPr>
                <a:defRPr/>
              </a:pPr>
              <a:t>5/2/2012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8016F-2AD3-4115-94D2-DA28A6EE65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C4F5D2CB-D768-4A69-9EF9-E326327593A5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870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870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914400"/>
          </a:xfrm>
        </p:spPr>
        <p:txBody>
          <a:bodyPr anchor="ctr">
            <a:normAutofit/>
          </a:bodyPr>
          <a:lstStyle>
            <a:lvl1pPr>
              <a:defRPr sz="36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19050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438400"/>
            <a:ext cx="4041648" cy="41563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438400"/>
            <a:ext cx="4041775" cy="41563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838EE262-4763-41AF-A3A9-606454315BE9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5064C5CD-9ADB-4154-8DBE-1226E0516146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1B5A8236-0CBF-42D7-BB3F-DDE854B19C44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1B0D106B-1EAA-476C-B17A-02FB4A7CDE2A}" type="datetime1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669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Plotting in Matlab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8 </a:t>
            </a:r>
          </a:p>
          <a:p>
            <a:r>
              <a:rPr lang="en-US" dirty="0" smtClean="0"/>
              <a:t>Day 30-31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In-Class Exercise #6: Multiple Plots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en-US" dirty="0" smtClean="0"/>
              <a:t>Plot the following four functions (note that some are in polar coordinates) on four subplots within a single figure window (use 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subplot(2,2,i)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x</a:t>
            </a:r>
            <a:r>
              <a:rPr lang="en-US" dirty="0" smtClean="0"/>
              <a:t> = cos</a:t>
            </a:r>
            <a:r>
              <a:rPr lang="en-US" baseline="30000" dirty="0" smtClean="0"/>
              <a:t>3</a:t>
            </a:r>
            <a:r>
              <a:rPr lang="en-US" dirty="0" smtClean="0"/>
              <a:t> t,  y = sin</a:t>
            </a:r>
            <a:r>
              <a:rPr lang="en-US" baseline="30000" dirty="0" smtClean="0"/>
              <a:t>3</a:t>
            </a:r>
            <a:r>
              <a:rPr lang="en-US" dirty="0" smtClean="0"/>
              <a:t> t</a:t>
            </a:r>
          </a:p>
          <a:p>
            <a:pPr lvl="1"/>
            <a:r>
              <a:rPr lang="en-US" dirty="0" smtClean="0"/>
              <a:t>r = 2 + 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</a:t>
            </a:r>
            <a:endParaRPr lang="en-US" b="1" dirty="0" smtClean="0">
              <a:sym typeface="Symbol"/>
            </a:endParaRP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 = 4 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 - 1 / </a:t>
            </a:r>
            <a:r>
              <a:rPr lang="en-US" dirty="0" err="1" smtClean="0">
                <a:sym typeface="Symbol"/>
              </a:rPr>
              <a:t>cos</a:t>
            </a:r>
            <a:r>
              <a:rPr lang="en-US" dirty="0" smtClean="0">
                <a:sym typeface="Symbol"/>
              </a:rPr>
              <a:t> </a:t>
            </a:r>
          </a:p>
          <a:p>
            <a:pPr lvl="1"/>
            <a:r>
              <a:rPr lang="en-US" dirty="0" smtClean="0">
                <a:sym typeface="Symbol"/>
              </a:rPr>
              <a:t>r = e</a:t>
            </a:r>
            <a:r>
              <a:rPr lang="en-US" baseline="30000" dirty="0" smtClean="0">
                <a:sym typeface="Symbol"/>
              </a:rPr>
              <a:t></a:t>
            </a:r>
            <a:r>
              <a:rPr lang="en-US" dirty="0" smtClean="0">
                <a:sym typeface="Symbol"/>
              </a:rPr>
              <a:t> </a:t>
            </a:r>
          </a:p>
          <a:p>
            <a:r>
              <a:rPr lang="en-US" dirty="0" smtClean="0">
                <a:sym typeface="Symbol"/>
              </a:rPr>
              <a:t>Use </a:t>
            </a:r>
            <a:r>
              <a:rPr lang="en-US" dirty="0" err="1" smtClean="0">
                <a:sym typeface="Symbol"/>
              </a:rPr>
              <a:t>Matlab</a:t>
            </a:r>
            <a:r>
              <a:rPr lang="en-US" dirty="0" smtClean="0">
                <a:sym typeface="Symbol"/>
              </a:rPr>
              <a:t> help to find how to make polar plots</a:t>
            </a:r>
            <a:endParaRPr lang="en-US" dirty="0" smtClean="0"/>
          </a:p>
          <a:p>
            <a:r>
              <a:rPr lang="en-US" dirty="0" smtClean="0"/>
              <a:t>Make sure all your plots are presentable: titles, axis labels, etc. Use enough points to make the plots appear relatively smooth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Plotting Data: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Syntax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610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Matlab has easy and powerful data plotting abilities!</a:t>
            </a:r>
          </a:p>
          <a:p>
            <a:r>
              <a:rPr lang="en-US" dirty="0" smtClean="0"/>
              <a:t>Sample plotting script to illustrate necessary syntax:</a:t>
            </a:r>
          </a:p>
          <a:p>
            <a:pPr marL="400050" indent="0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% “figure” creates a plot (Matlab can make more than one using ref# argument)</a:t>
            </a:r>
          </a:p>
          <a:p>
            <a:pPr marL="400050" indent="0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figure(1)</a:t>
            </a:r>
          </a:p>
          <a:p>
            <a:pPr marL="400050" indent="0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% “hold on” locks one plot as active to plot multiple graphs on same plot</a:t>
            </a:r>
          </a:p>
          <a:p>
            <a:pPr marL="400050" indent="0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hold on </a:t>
            </a:r>
          </a:p>
          <a:p>
            <a:pPr marL="400050" indent="0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% plot 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 where x &amp; y are arrays of same size containing x &amp; y values</a:t>
            </a:r>
          </a:p>
          <a:p>
            <a:pPr marL="400050" indent="0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plot(x,y,'LineWidth',4, '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LineStyle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', '-' , 'Color' , 'Red')</a:t>
            </a:r>
          </a:p>
          <a:p>
            <a:pPr marL="400050" indent="0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% additional optional arguments for plot control appearance</a:t>
            </a:r>
          </a:p>
          <a:p>
            <a:pPr marL="400050" indent="0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, title, legend, grid add corresponding elements to a plot</a:t>
            </a:r>
          </a:p>
          <a:p>
            <a:pPr marL="400050" indent="0">
              <a:buNone/>
            </a:pP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('x-axis name', '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FontSize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', 20, '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FontName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', 'Arial')</a:t>
            </a:r>
          </a:p>
          <a:p>
            <a:pPr marL="400050" indent="0">
              <a:buNone/>
            </a:pP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('y-axis name', '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FontSize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', 24, '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FontName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', 'Times New Roman')</a:t>
            </a:r>
          </a:p>
          <a:p>
            <a:pPr marL="400050" indent="0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title ( 'title for plot', '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FontSize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', 28, '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FontName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', 'Arial')</a:t>
            </a:r>
          </a:p>
          <a:p>
            <a:pPr marL="400050" indent="0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legend('legend1')</a:t>
            </a:r>
          </a:p>
          <a:p>
            <a:pPr marL="400050" indent="0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grid('on')</a:t>
            </a:r>
          </a:p>
          <a:p>
            <a:pPr marL="400050" indent="0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% hold off removes control lock from the current plot so another can be done</a:t>
            </a:r>
          </a:p>
          <a:p>
            <a:pPr marL="400050" indent="0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hold off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pPr>
              <a:defRPr/>
            </a:pPr>
            <a:fld id="{42D8016F-2AD3-4115-94D2-DA28A6EE65D7}" type="slidenum">
              <a:rPr lang="en-US" altLang="en-US" sz="1400" smtClean="0">
                <a:latin typeface="Arial" pitchFamily="34" charset="0"/>
                <a:cs typeface="Arial" pitchFamily="34" charset="0"/>
              </a:rPr>
              <a:pPr>
                <a:defRPr/>
              </a:pPr>
              <a:t>2</a:t>
            </a:fld>
            <a:endParaRPr lang="en-US" altLang="en-US" sz="1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In-Class Exercise #2: </a:t>
            </a:r>
            <a:br>
              <a:rPr lang="en-US" dirty="0" smtClean="0"/>
            </a:br>
            <a:r>
              <a:rPr lang="en-US" dirty="0" smtClean="0"/>
              <a:t>Array Math &amp;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a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script to create an array of x with values from 0 to 10 with a step size of 0.5. Calculate a corresponding array, y = 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Add code to your script above to plot </a:t>
            </a:r>
            <a:r>
              <a:rPr lang="en-US" sz="2400" dirty="0"/>
              <a:t>y vs. x </a:t>
            </a:r>
            <a:r>
              <a:rPr lang="en-US" sz="2400" dirty="0" smtClean="0"/>
              <a:t>using good graph technique (axis labels, title, etc.).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Note that the array-making shortcut and array mathematical operators eliminate the need for most of the For-Next loops we wrote in VBA!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In-Class Exercise #3 -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5029201"/>
          </a:xfrm>
        </p:spPr>
        <p:txBody>
          <a:bodyPr/>
          <a:lstStyle/>
          <a:p>
            <a:r>
              <a:rPr lang="en-US" dirty="0" smtClean="0"/>
              <a:t>Need to create X and Y 1D arrays of the same length, and to pass it to plot(X,Y) (see details typing in command window:  doc plot)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514600"/>
            <a:ext cx="8153400" cy="412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%This is a code illustrating simple plotting technique based on sin(x) and  </a:t>
            </a:r>
            <a:r>
              <a:rPr lang="en-US" sz="18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(x) ranging from 0 to 2*pi</a:t>
            </a:r>
          </a:p>
          <a:p>
            <a:r>
              <a:rPr lang="en-US" sz="18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clc</a:t>
            </a:r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; clear all; close all</a:t>
            </a:r>
          </a:p>
          <a:p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X=0:2*pi/40:2*pi;</a:t>
            </a:r>
          </a:p>
          <a:p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Y=sin(X);</a:t>
            </a:r>
          </a:p>
          <a:p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8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X,Y,'ro</a:t>
            </a:r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hold on</a:t>
            </a:r>
          </a:p>
          <a:p>
            <a:endParaRPr lang="en-US" sz="1800" dirty="0" smtClean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Y=</a:t>
            </a:r>
            <a:r>
              <a:rPr lang="en-US" sz="18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8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X,Y,'b</a:t>
            </a:r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+')</a:t>
            </a:r>
          </a:p>
          <a:p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legend('</a:t>
            </a:r>
            <a:r>
              <a:rPr lang="en-US" sz="18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sin','cos</a:t>
            </a:r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8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xlabel</a:t>
            </a:r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('X'); </a:t>
            </a:r>
            <a:r>
              <a:rPr lang="en-US" sz="18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ylabel</a:t>
            </a:r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('Y');</a:t>
            </a:r>
          </a:p>
          <a:p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title('sin(x) and </a:t>
            </a:r>
            <a:r>
              <a:rPr lang="en-US" sz="18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(x) on one graph')</a:t>
            </a:r>
          </a:p>
          <a:p>
            <a:r>
              <a:rPr lang="en-US" sz="18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grid on</a:t>
            </a:r>
            <a:endParaRPr lang="en-US" sz="1800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129892"/>
            <a:ext cx="3438525" cy="302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 String Codes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05000"/>
            <a:ext cx="4724400" cy="1752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To format a plot, use the syntax: </a:t>
            </a:r>
            <a:r>
              <a:rPr lang="en-US" sz="24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4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x,y,s</a:t>
            </a:r>
            <a:r>
              <a:rPr lang="en-US" sz="24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/>
              <a:t> where </a:t>
            </a:r>
            <a:r>
              <a:rPr lang="en-US" sz="24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 &amp; </a:t>
            </a:r>
            <a:r>
              <a:rPr lang="en-US" sz="24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smtClean="0"/>
              <a:t> are the arrays of data and </a:t>
            </a:r>
            <a:r>
              <a:rPr lang="en-US" sz="24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/>
              <a:t> is a string of text defining the format…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752600"/>
            <a:ext cx="3268980" cy="447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886200"/>
            <a:ext cx="1812608" cy="181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962400"/>
            <a:ext cx="1362075" cy="1571625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plot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LineWidth</a:t>
            </a:r>
            <a:r>
              <a:rPr lang="en-US" dirty="0" smtClean="0"/>
              <a:t>’, '</a:t>
            </a:r>
            <a:r>
              <a:rPr lang="en-US" dirty="0" err="1" smtClean="0"/>
              <a:t>MarkerSize</a:t>
            </a:r>
            <a:r>
              <a:rPr lang="en-US" dirty="0" smtClean="0"/>
              <a:t>‘, '</a:t>
            </a:r>
            <a:r>
              <a:rPr lang="en-US" dirty="0" err="1" smtClean="0"/>
              <a:t>MarkerFaceColor</a:t>
            </a:r>
            <a:r>
              <a:rPr lang="en-US" dirty="0" smtClean="0"/>
              <a:t>', title, </a:t>
            </a:r>
            <a:r>
              <a:rPr lang="en-US" dirty="0" err="1" smtClean="0"/>
              <a:t>xlabel</a:t>
            </a:r>
            <a:r>
              <a:rPr lang="en-US" dirty="0" smtClean="0"/>
              <a:t>, </a:t>
            </a:r>
            <a:r>
              <a:rPr lang="en-US" dirty="0" err="1" smtClean="0"/>
              <a:t>ylabel</a:t>
            </a:r>
            <a:r>
              <a:rPr lang="en-US" dirty="0" smtClean="0"/>
              <a:t>, legend, grid on , hold on, figure    - self explanatory, see examples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733800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 = -</a:t>
            </a:r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pi:pi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/10:pi;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y = tan(sin(x)) - sin(tan(x));</a:t>
            </a:r>
          </a:p>
          <a:p>
            <a:endParaRPr lang="en-US" dirty="0" smtClean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,'--rs','LineWidth',2,...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             '</a:t>
            </a:r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MarkerEdgeColor','k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',...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             '</a:t>
            </a:r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MarkerFaceColor','g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',...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             'MarkerSize',10)</a:t>
            </a:r>
            <a:endParaRPr lang="en-US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657600"/>
            <a:ext cx="2971800" cy="237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In-Class Exercise #4</a:t>
            </a:r>
            <a:br>
              <a:rPr lang="en-US" smtClean="0"/>
            </a:br>
            <a:r>
              <a:rPr lang="en-US" smtClean="0"/>
              <a:t>Plotting: Two Vertical (y)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907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close all; clear </a:t>
            </a:r>
            <a:r>
              <a:rPr lang="en-US" sz="20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all; </a:t>
            </a:r>
            <a:r>
              <a:rPr lang="en-US" sz="20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clc</a:t>
            </a:r>
            <a:endParaRPr lang="en-US" sz="2000" dirty="0" smtClean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 = [0:0.01:20];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y1 = 200*exp(-0.05*x).*sin(x);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y2 = 0.8*exp(-0.5*x).*sin(10*x);</a:t>
            </a:r>
          </a:p>
          <a:p>
            <a:pPr>
              <a:buNone/>
            </a:pPr>
            <a:endParaRPr lang="en-US" sz="2000" dirty="0" smtClean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plotyy</a:t>
            </a:r>
            <a:r>
              <a:rPr lang="en-US" sz="20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(x,y1,x,y2);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legend('Low </a:t>
            </a:r>
            <a:r>
              <a:rPr lang="en-US" sz="20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Frequency','High</a:t>
            </a:r>
            <a:r>
              <a:rPr lang="en-US" sz="20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frequency')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xlabel</a:t>
            </a:r>
            <a:r>
              <a:rPr lang="en-US" sz="20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('X');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grid on</a:t>
            </a:r>
          </a:p>
          <a:p>
            <a:pPr>
              <a:buNone/>
            </a:pPr>
            <a:endParaRPr lang="en-US" sz="2000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3110753" cy="278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In-Class Exercise #5</a:t>
            </a:r>
            <a:br>
              <a:rPr lang="en-US" dirty="0" smtClean="0"/>
            </a:br>
            <a:r>
              <a:rPr lang="en-US" dirty="0" smtClean="0"/>
              <a:t>Multiple plots. subplot(</a:t>
            </a:r>
            <a:r>
              <a:rPr lang="en-US" dirty="0" err="1" smtClean="0"/>
              <a:t>m,n,p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/>
          <a:lstStyle/>
          <a:p>
            <a:r>
              <a:rPr lang="en-US" dirty="0" smtClean="0"/>
              <a:t>subplot(</a:t>
            </a:r>
            <a:r>
              <a:rPr lang="en-US" dirty="0" err="1" smtClean="0"/>
              <a:t>m,n,p</a:t>
            </a:r>
            <a:r>
              <a:rPr lang="en-US" dirty="0" smtClean="0"/>
              <a:t>) - divides the current figure into </a:t>
            </a:r>
            <a:r>
              <a:rPr lang="en-US" dirty="0" smtClean="0"/>
              <a:t>rectangular </a:t>
            </a:r>
            <a:r>
              <a:rPr lang="en-US" dirty="0" smtClean="0"/>
              <a:t>panes that are numbered </a:t>
            </a:r>
            <a:r>
              <a:rPr lang="en-US" dirty="0" smtClean="0"/>
              <a:t>row-wise.</a:t>
            </a:r>
          </a:p>
          <a:p>
            <a:pPr lvl="1"/>
            <a:r>
              <a:rPr lang="en-US" dirty="0" smtClean="0"/>
              <a:t>n- </a:t>
            </a:r>
            <a:r>
              <a:rPr lang="en-US" dirty="0" smtClean="0"/>
              <a:t>number of horizontal lines, </a:t>
            </a:r>
          </a:p>
          <a:p>
            <a:pPr lvl="1"/>
            <a:r>
              <a:rPr lang="en-US" dirty="0" smtClean="0"/>
              <a:t>m- number of vertical lines, </a:t>
            </a:r>
            <a:endParaRPr lang="en-US" dirty="0" smtClean="0"/>
          </a:p>
          <a:p>
            <a:pPr lvl="1"/>
            <a:r>
              <a:rPr lang="en-US" dirty="0" smtClean="0"/>
              <a:t>p </a:t>
            </a:r>
            <a:r>
              <a:rPr lang="en-US" dirty="0" smtClean="0"/>
              <a:t>– number of current pane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657600"/>
            <a:ext cx="3364886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In-Class Exercise #5</a:t>
            </a:r>
            <a:br>
              <a:rPr lang="en-US" dirty="0" smtClean="0"/>
            </a:br>
            <a:r>
              <a:rPr lang="en-US" dirty="0" smtClean="0"/>
              <a:t>Multiple plots using subplot(</a:t>
            </a:r>
            <a:r>
              <a:rPr lang="en-US" dirty="0" err="1" smtClean="0"/>
              <a:t>m,n,p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=[2007:2011];  %note: increment defaults to 1 if omitted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=[0.9 1.4 1.7 1.3 1.8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dirty="0" smtClean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subplot(2,2,1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bar(</a:t>
            </a:r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year,pop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title('bar'); </a:t>
            </a:r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xlabel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('Year'); </a:t>
            </a:r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ylabel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('Population')</a:t>
            </a:r>
          </a:p>
          <a:p>
            <a:endParaRPr lang="en-US" dirty="0" smtClean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subplot(2,2,2);</a:t>
            </a:r>
          </a:p>
          <a:p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barh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year,pop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title('</a:t>
            </a:r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barh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'); </a:t>
            </a:r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xlabel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('Year'); </a:t>
            </a:r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ylabel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('Population')</a:t>
            </a:r>
          </a:p>
          <a:p>
            <a:endParaRPr lang="en-US" dirty="0" smtClean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subplot(2,2,3);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area(</a:t>
            </a:r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year,pop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title('area'); </a:t>
            </a:r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xlabel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('Year'); </a:t>
            </a:r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ylabel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('Population')</a:t>
            </a:r>
          </a:p>
          <a:p>
            <a:endParaRPr lang="en-US" dirty="0" smtClean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subplot(2,2,4);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plot(year,pop,'-rs','MarkerSize',10); 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('line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'); </a:t>
            </a:r>
            <a:r>
              <a:rPr lang="en-US" dirty="0" err="1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xlabel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('Year'); 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('Population'); grid on</a:t>
            </a:r>
            <a:endParaRPr lang="en-US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512</TotalTime>
  <Words>775</Words>
  <Application>Microsoft Office PowerPoint</Application>
  <PresentationFormat>On-screen Show (4:3)</PresentationFormat>
  <Paragraphs>104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Theme1</vt:lpstr>
      <vt:lpstr>Plotting in Matlab </vt:lpstr>
      <vt:lpstr>Plotting Data: Matlab Syntax</vt:lpstr>
      <vt:lpstr>In-Class Exercise #2:  Array Math &amp; Plotting</vt:lpstr>
      <vt:lpstr>In-Class Exercise #3 - Plotting</vt:lpstr>
      <vt:lpstr>Format String Codes</vt:lpstr>
      <vt:lpstr>Related plot functions</vt:lpstr>
      <vt:lpstr>In-Class Exercise #4 Plotting: Two Vertical (y) Axes</vt:lpstr>
      <vt:lpstr>In-Class Exercise #5 Multiple plots. subplot(m,n,p)</vt:lpstr>
      <vt:lpstr>In-Class Exercise #5 Multiple plots using subplot(m,n,p)</vt:lpstr>
      <vt:lpstr>In-Class Exercise #6: Multiple Plots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</dc:title>
  <dc:creator>Karuna Koppula</dc:creator>
  <cp:lastModifiedBy>Bill</cp:lastModifiedBy>
  <cp:revision>102</cp:revision>
  <dcterms:created xsi:type="dcterms:W3CDTF">2006-08-16T00:00:00Z</dcterms:created>
  <dcterms:modified xsi:type="dcterms:W3CDTF">2012-05-02T15:24:44Z</dcterms:modified>
</cp:coreProperties>
</file>