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7"/>
  </p:notesMasterIdLst>
  <p:sldIdLst>
    <p:sldId id="256" r:id="rId2"/>
    <p:sldId id="328" r:id="rId3"/>
    <p:sldId id="329" r:id="rId4"/>
    <p:sldId id="330" r:id="rId5"/>
    <p:sldId id="33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95" autoAdjust="0"/>
    <p:restoredTop sz="94660"/>
  </p:normalViewPr>
  <p:slideViewPr>
    <p:cSldViewPr>
      <p:cViewPr varScale="1">
        <p:scale>
          <a:sx n="100" d="100"/>
          <a:sy n="100" d="100"/>
        </p:scale>
        <p:origin x="-252"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430BC0-84E5-4532-BE38-3AA53BE92850}" type="datetimeFigureOut">
              <a:rPr lang="en-US" smtClean="0"/>
              <a:pPr/>
              <a:t>5/3/2012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227769-E540-472B-9419-89656CCB8A44}" type="slidenum">
              <a:rPr lang="en-US" smtClean="0"/>
              <a:pPr/>
              <a:t>‹#›</a:t>
            </a:fld>
            <a:endParaRPr lang="en-US"/>
          </a:p>
        </p:txBody>
      </p:sp>
    </p:spTree>
    <p:extLst>
      <p:ext uri="{BB962C8B-B14F-4D97-AF65-F5344CB8AC3E}">
        <p14:creationId xmlns:p14="http://schemas.microsoft.com/office/powerpoint/2010/main" val="53469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a:prstGeom prst="rect">
            <a:avLst/>
          </a:prstGeom>
        </p:spPr>
        <p:txBody>
          <a:bodyPr/>
          <a:lstStyle/>
          <a:p>
            <a:fld id="{113B6902-D9E1-4E9E-B128-32F6C64E0414}" type="datetime1">
              <a:rPr lang="en-US" smtClean="0"/>
              <a:pPr/>
              <a:t>5/3/2012</a:t>
            </a:fld>
            <a:endParaRPr lang="en-US"/>
          </a:p>
        </p:txBody>
      </p:sp>
      <p:sp>
        <p:nvSpPr>
          <p:cNvPr id="17" name="Footer Placeholder 16"/>
          <p:cNvSpPr>
            <a:spLocks noGrp="1"/>
          </p:cNvSpPr>
          <p:nvPr>
            <p:ph type="ftr" sz="quarter" idx="11"/>
          </p:nvPr>
        </p:nvSpPr>
        <p:spPr>
          <a:xfrm>
            <a:off x="5410200" y="4205288"/>
            <a:ext cx="1295400" cy="457200"/>
          </a:xfrm>
          <a:prstGeom prst="rect">
            <a:avLst/>
          </a:prstGeo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86536" y="612648"/>
            <a:ext cx="957264" cy="457200"/>
          </a:xfrm>
          <a:prstGeom prst="rect">
            <a:avLst/>
          </a:prstGeom>
        </p:spPr>
        <p:txBody>
          <a:bodyPr/>
          <a:lstStyle/>
          <a:p>
            <a:fld id="{97B2AD58-7203-4D47-A156-B90052F5C8C9}" type="datetime1">
              <a:rPr lang="en-US" smtClean="0"/>
              <a:pPr/>
              <a:t>5/3/2012</a:t>
            </a:fld>
            <a:endParaRPr lang="en-US"/>
          </a:p>
        </p:txBody>
      </p:sp>
      <p:sp>
        <p:nvSpPr>
          <p:cNvPr id="5" name="Footer Placeholder 4"/>
          <p:cNvSpPr>
            <a:spLocks noGrp="1"/>
          </p:cNvSpPr>
          <p:nvPr>
            <p:ph type="ftr" sz="quarter" idx="11"/>
          </p:nvPr>
        </p:nvSpPr>
        <p:spPr>
          <a:xfrm>
            <a:off x="5257800" y="612648"/>
            <a:ext cx="1325880" cy="4572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86536" y="612648"/>
            <a:ext cx="957264" cy="457200"/>
          </a:xfrm>
          <a:prstGeom prst="rect">
            <a:avLst/>
          </a:prstGeom>
        </p:spPr>
        <p:txBody>
          <a:bodyPr/>
          <a:lstStyle/>
          <a:p>
            <a:fld id="{F304C308-0F0F-401F-8D55-582FE22B97D2}" type="datetime1">
              <a:rPr lang="en-US" smtClean="0"/>
              <a:pPr/>
              <a:t>5/3/2012</a:t>
            </a:fld>
            <a:endParaRPr lang="en-US"/>
          </a:p>
        </p:txBody>
      </p:sp>
      <p:sp>
        <p:nvSpPr>
          <p:cNvPr id="5" name="Footer Placeholder 4"/>
          <p:cNvSpPr>
            <a:spLocks noGrp="1"/>
          </p:cNvSpPr>
          <p:nvPr>
            <p:ph type="ftr" sz="quarter" idx="11"/>
          </p:nvPr>
        </p:nvSpPr>
        <p:spPr>
          <a:xfrm>
            <a:off x="5257800" y="612648"/>
            <a:ext cx="1325880" cy="4572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586536" y="612648"/>
            <a:ext cx="957264" cy="457200"/>
          </a:xfrm>
          <a:prstGeom prst="rect">
            <a:avLst/>
          </a:prstGeom>
        </p:spPr>
        <p:txBody>
          <a:bodyPr/>
          <a:lstStyle/>
          <a:p>
            <a:fld id="{C4F5D2CB-D768-4A69-9EF9-E326327593A5}" type="datetime1">
              <a:rPr lang="en-US" smtClean="0"/>
              <a:pPr/>
              <a:t>5/3/2012</a:t>
            </a:fld>
            <a:endParaRPr lang="en-US"/>
          </a:p>
        </p:txBody>
      </p:sp>
      <p:sp>
        <p:nvSpPr>
          <p:cNvPr id="5" name="Footer Placeholder 4"/>
          <p:cNvSpPr>
            <a:spLocks noGrp="1"/>
          </p:cNvSpPr>
          <p:nvPr>
            <p:ph type="ftr" sz="quarter" idx="11"/>
          </p:nvPr>
        </p:nvSpPr>
        <p:spPr>
          <a:xfrm>
            <a:off x="5257800" y="612648"/>
            <a:ext cx="1325880" cy="4572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57200" y="1905000"/>
            <a:ext cx="4038600" cy="4870387"/>
          </a:xfrm>
        </p:spPr>
        <p:txBody>
          <a:bodyPr>
            <a:normAutofit/>
          </a:bodyPr>
          <a:lstStyle>
            <a:lvl1pPr>
              <a:defRPr sz="2400"/>
            </a:lvl1pPr>
            <a:lvl2pPr>
              <a:defRPr sz="2000"/>
            </a:lvl2pPr>
            <a:lvl3pPr>
              <a:defRPr sz="20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Content Placeholder 3"/>
          <p:cNvSpPr>
            <a:spLocks noGrp="1"/>
          </p:cNvSpPr>
          <p:nvPr>
            <p:ph sz="half" idx="2"/>
          </p:nvPr>
        </p:nvSpPr>
        <p:spPr>
          <a:xfrm>
            <a:off x="4648200" y="1905000"/>
            <a:ext cx="4038600" cy="4870387"/>
          </a:xfrm>
        </p:spPr>
        <p:txBody>
          <a:bodyPr>
            <a:normAutofit/>
          </a:bodyPr>
          <a:lstStyle>
            <a:lvl1pPr>
              <a:defRPr sz="2400"/>
            </a:lvl1pPr>
            <a:lvl2pPr>
              <a:defRPr sz="2000"/>
            </a:lvl2pPr>
            <a:lvl3pPr>
              <a:defRPr sz="20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382000" cy="914400"/>
          </a:xfrm>
        </p:spPr>
        <p:txBody>
          <a:bodyPr anchor="ctr">
            <a:normAutofit/>
          </a:bodyPr>
          <a:lstStyle>
            <a:lvl1pPr>
              <a:defRPr sz="3600" b="0" i="0" cap="none" baseline="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381000" y="190500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190500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438400"/>
            <a:ext cx="4041648" cy="4156319"/>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6" name="Content Placeholder 5"/>
          <p:cNvSpPr>
            <a:spLocks noGrp="1"/>
          </p:cNvSpPr>
          <p:nvPr>
            <p:ph sz="quarter" idx="4"/>
          </p:nvPr>
        </p:nvSpPr>
        <p:spPr>
          <a:xfrm>
            <a:off x="4718304" y="2438400"/>
            <a:ext cx="4041775" cy="4156319"/>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a:prstGeom prst="rect">
            <a:avLst/>
          </a:prstGeom>
        </p:spPr>
        <p:txBody>
          <a:bodyPr/>
          <a:lstStyle/>
          <a:p>
            <a:fld id="{838EE262-4763-41AF-A3A9-606454315BE9}" type="datetime1">
              <a:rPr lang="en-US" smtClean="0"/>
              <a:pPr/>
              <a:t>5/3/2012</a:t>
            </a:fld>
            <a:endParaRPr lang="en-US"/>
          </a:p>
        </p:txBody>
      </p:sp>
      <p:sp>
        <p:nvSpPr>
          <p:cNvPr id="4" name="Footer Placeholder 3"/>
          <p:cNvSpPr>
            <a:spLocks noGrp="1"/>
          </p:cNvSpPr>
          <p:nvPr>
            <p:ph type="ftr" sz="quarter" idx="11"/>
          </p:nvPr>
        </p:nvSpPr>
        <p:spPr>
          <a:xfrm>
            <a:off x="5257800" y="612648"/>
            <a:ext cx="1325880" cy="457200"/>
          </a:xfrm>
          <a:prstGeom prst="rect">
            <a:avLst/>
          </a:prstGeo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586536" y="612648"/>
            <a:ext cx="957264" cy="457200"/>
          </a:xfrm>
          <a:prstGeom prst="rect">
            <a:avLst/>
          </a:prstGeom>
        </p:spPr>
        <p:txBody>
          <a:bodyPr/>
          <a:lstStyle/>
          <a:p>
            <a:fld id="{5064C5CD-9ADB-4154-8DBE-1226E0516146}" type="datetime1">
              <a:rPr lang="en-US" smtClean="0"/>
              <a:pPr/>
              <a:t>5/3/2012</a:t>
            </a:fld>
            <a:endParaRPr lang="en-US"/>
          </a:p>
        </p:txBody>
      </p:sp>
      <p:sp>
        <p:nvSpPr>
          <p:cNvPr id="3" name="Footer Placeholder 2"/>
          <p:cNvSpPr>
            <a:spLocks noGrp="1"/>
          </p:cNvSpPr>
          <p:nvPr>
            <p:ph type="ftr" sz="quarter" idx="11"/>
          </p:nvPr>
        </p:nvSpPr>
        <p:spPr>
          <a:xfrm>
            <a:off x="5257800" y="612648"/>
            <a:ext cx="1325880" cy="457200"/>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586536" y="612648"/>
            <a:ext cx="957264" cy="457200"/>
          </a:xfrm>
          <a:prstGeom prst="rect">
            <a:avLst/>
          </a:prstGeom>
        </p:spPr>
        <p:txBody>
          <a:bodyPr/>
          <a:lstStyle/>
          <a:p>
            <a:fld id="{1B5A8236-0CBF-42D7-BB3F-DDE854B19C44}" type="datetime1">
              <a:rPr lang="en-US" smtClean="0"/>
              <a:pPr/>
              <a:t>5/3/2012</a:t>
            </a:fld>
            <a:endParaRPr lang="en-US"/>
          </a:p>
        </p:txBody>
      </p:sp>
      <p:sp>
        <p:nvSpPr>
          <p:cNvPr id="6" name="Footer Placeholder 5"/>
          <p:cNvSpPr>
            <a:spLocks noGrp="1"/>
          </p:cNvSpPr>
          <p:nvPr>
            <p:ph type="ftr" sz="quarter" idx="11"/>
          </p:nvPr>
        </p:nvSpPr>
        <p:spPr>
          <a:xfrm>
            <a:off x="5257800" y="612648"/>
            <a:ext cx="1325880" cy="45720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586536" y="612648"/>
            <a:ext cx="957264" cy="457200"/>
          </a:xfrm>
          <a:prstGeom prst="rect">
            <a:avLst/>
          </a:prstGeom>
        </p:spPr>
        <p:txBody>
          <a:bodyPr/>
          <a:lstStyle/>
          <a:p>
            <a:fld id="{1B0D106B-1EAA-476C-B17A-02FB4A7CDE2A}" type="datetime1">
              <a:rPr lang="en-US" smtClean="0"/>
              <a:pPr/>
              <a:t>5/3/2012</a:t>
            </a:fld>
            <a:endParaRPr lang="en-US"/>
          </a:p>
        </p:txBody>
      </p:sp>
      <p:sp>
        <p:nvSpPr>
          <p:cNvPr id="6" name="Footer Placeholder 5"/>
          <p:cNvSpPr>
            <a:spLocks noGrp="1"/>
          </p:cNvSpPr>
          <p:nvPr>
            <p:ph type="ftr" sz="quarter" idx="11"/>
          </p:nvPr>
        </p:nvSpPr>
        <p:spPr>
          <a:xfrm>
            <a:off x="5257800" y="612648"/>
            <a:ext cx="1325880" cy="45720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762000"/>
            <a:ext cx="8229600" cy="914400"/>
          </a:xfrm>
          <a:prstGeom prst="rect">
            <a:avLst/>
          </a:prstGeom>
        </p:spPr>
        <p:txBody>
          <a:bodyPr vert="horz" anchor="ctr">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57200" y="1905000"/>
            <a:ext cx="8229600" cy="4669536"/>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ftr="0" dt="0"/>
  <p:txStyles>
    <p:titleStyle>
      <a:lvl1pPr algn="l" rtl="0" eaLnBrk="1" latinLnBrk="0" hangingPunct="1">
        <a:spcBef>
          <a:spcPct val="0"/>
        </a:spcBef>
        <a:buNone/>
        <a:defRPr kumimoji="0" sz="36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Plotting in </a:t>
            </a:r>
            <a:r>
              <a:rPr lang="en-US" dirty="0" smtClean="0"/>
              <a:t>Matlab</a:t>
            </a:r>
            <a:r>
              <a:rPr lang="en-US" sz="3200" dirty="0" smtClean="0"/>
              <a:t> (cont.)</a:t>
            </a:r>
            <a:r>
              <a:rPr lang="en-US" dirty="0" smtClean="0"/>
              <a:t> </a:t>
            </a:r>
            <a:endParaRPr lang="en-US" dirty="0"/>
          </a:p>
        </p:txBody>
      </p:sp>
      <p:sp>
        <p:nvSpPr>
          <p:cNvPr id="3" name="Subtitle 2"/>
          <p:cNvSpPr>
            <a:spLocks noGrp="1"/>
          </p:cNvSpPr>
          <p:nvPr>
            <p:ph type="subTitle" idx="1"/>
          </p:nvPr>
        </p:nvSpPr>
        <p:spPr/>
        <p:txBody>
          <a:bodyPr/>
          <a:lstStyle/>
          <a:p>
            <a:r>
              <a:rPr lang="en-US" dirty="0" smtClean="0"/>
              <a:t>Week 8 </a:t>
            </a:r>
          </a:p>
          <a:p>
            <a:r>
              <a:rPr lang="en-US" dirty="0" smtClean="0"/>
              <a:t>Day </a:t>
            </a:r>
            <a:r>
              <a:rPr lang="en-US" dirty="0" smtClean="0"/>
              <a:t>32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In-Class Exercise #6: Multiple Plots</a:t>
            </a:r>
            <a:endParaRPr lang="en-US" sz="3200" dirty="0"/>
          </a:p>
        </p:txBody>
      </p:sp>
      <p:sp>
        <p:nvSpPr>
          <p:cNvPr id="3" name="Content Placeholder 2"/>
          <p:cNvSpPr>
            <a:spLocks noGrp="1"/>
          </p:cNvSpPr>
          <p:nvPr>
            <p:ph idx="1"/>
          </p:nvPr>
        </p:nvSpPr>
        <p:spPr>
          <a:xfrm>
            <a:off x="457200" y="1676400"/>
            <a:ext cx="8229600" cy="4898136"/>
          </a:xfrm>
        </p:spPr>
        <p:txBody>
          <a:bodyPr>
            <a:normAutofit/>
          </a:bodyPr>
          <a:lstStyle/>
          <a:p>
            <a:r>
              <a:rPr lang="en-US" dirty="0" smtClean="0"/>
              <a:t>Plot the following four functions (note that some are in polar coordinates) on four subplots within a single figure window (use </a:t>
            </a:r>
            <a:r>
              <a:rPr lang="en-US" dirty="0" smtClean="0">
                <a:solidFill>
                  <a:schemeClr val="accent5"/>
                </a:solidFill>
                <a:latin typeface="Courier New" pitchFamily="49" charset="0"/>
                <a:cs typeface="Courier New" pitchFamily="49" charset="0"/>
              </a:rPr>
              <a:t>subplot(2,2,i)</a:t>
            </a:r>
            <a:r>
              <a:rPr lang="en-US" dirty="0" smtClean="0"/>
              <a:t>)</a:t>
            </a:r>
          </a:p>
          <a:p>
            <a:pPr lvl="1"/>
            <a:r>
              <a:rPr lang="en-US" dirty="0" smtClean="0"/>
              <a:t>x = cos</a:t>
            </a:r>
            <a:r>
              <a:rPr lang="en-US" baseline="30000" dirty="0" smtClean="0"/>
              <a:t>3</a:t>
            </a:r>
            <a:r>
              <a:rPr lang="en-US" dirty="0" smtClean="0"/>
              <a:t> t,  y = sin</a:t>
            </a:r>
            <a:r>
              <a:rPr lang="en-US" baseline="30000" dirty="0" smtClean="0"/>
              <a:t>3</a:t>
            </a:r>
            <a:r>
              <a:rPr lang="en-US" dirty="0" smtClean="0"/>
              <a:t> t</a:t>
            </a:r>
          </a:p>
          <a:p>
            <a:pPr lvl="1"/>
            <a:r>
              <a:rPr lang="en-US" dirty="0" smtClean="0"/>
              <a:t>r = 2 + </a:t>
            </a:r>
            <a:r>
              <a:rPr lang="en-US" dirty="0" err="1" smtClean="0"/>
              <a:t>cos</a:t>
            </a:r>
            <a:r>
              <a:rPr lang="en-US" dirty="0" smtClean="0"/>
              <a:t> </a:t>
            </a:r>
            <a:r>
              <a:rPr lang="en-US" dirty="0" smtClean="0">
                <a:sym typeface="Symbol"/>
              </a:rPr>
              <a:t></a:t>
            </a:r>
            <a:endParaRPr lang="en-US" b="1" dirty="0" smtClean="0">
              <a:sym typeface="Symbol"/>
            </a:endParaRPr>
          </a:p>
          <a:p>
            <a:pPr lvl="1"/>
            <a:r>
              <a:rPr lang="en-US" dirty="0" smtClean="0"/>
              <a:t>r = 4 </a:t>
            </a:r>
            <a:r>
              <a:rPr lang="en-US" dirty="0" err="1" smtClean="0"/>
              <a:t>cos</a:t>
            </a:r>
            <a:r>
              <a:rPr lang="en-US" dirty="0" smtClean="0"/>
              <a:t> </a:t>
            </a:r>
            <a:r>
              <a:rPr lang="en-US" dirty="0" smtClean="0">
                <a:sym typeface="Symbol"/>
              </a:rPr>
              <a:t> - 1 / </a:t>
            </a:r>
            <a:r>
              <a:rPr lang="en-US" dirty="0" err="1" smtClean="0">
                <a:sym typeface="Symbol"/>
              </a:rPr>
              <a:t>cos</a:t>
            </a:r>
            <a:r>
              <a:rPr lang="en-US" dirty="0" smtClean="0">
                <a:sym typeface="Symbol"/>
              </a:rPr>
              <a:t> </a:t>
            </a:r>
          </a:p>
          <a:p>
            <a:pPr lvl="1"/>
            <a:r>
              <a:rPr lang="en-US" dirty="0" smtClean="0">
                <a:sym typeface="Symbol"/>
              </a:rPr>
              <a:t>r = e</a:t>
            </a:r>
            <a:r>
              <a:rPr lang="en-US" baseline="30000" dirty="0" smtClean="0">
                <a:sym typeface="Symbol"/>
              </a:rPr>
              <a:t></a:t>
            </a:r>
            <a:r>
              <a:rPr lang="en-US" dirty="0" smtClean="0">
                <a:sym typeface="Symbol"/>
              </a:rPr>
              <a:t> </a:t>
            </a:r>
          </a:p>
          <a:p>
            <a:r>
              <a:rPr lang="en-US" dirty="0" smtClean="0">
                <a:sym typeface="Symbol"/>
              </a:rPr>
              <a:t>Use </a:t>
            </a:r>
            <a:r>
              <a:rPr lang="en-US" dirty="0" err="1" smtClean="0">
                <a:sym typeface="Symbol"/>
              </a:rPr>
              <a:t>Matlab</a:t>
            </a:r>
            <a:r>
              <a:rPr lang="en-US" dirty="0" smtClean="0">
                <a:sym typeface="Symbol"/>
              </a:rPr>
              <a:t> help to find how to make polar plots</a:t>
            </a:r>
            <a:endParaRPr lang="en-US" dirty="0" smtClean="0"/>
          </a:p>
          <a:p>
            <a:r>
              <a:rPr lang="en-US" dirty="0" smtClean="0"/>
              <a:t>Make sure all your plots are presentable: titles, axis labels, etc. Use enough points to make the plots appear relatively smooth</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Exercise #7</a:t>
            </a:r>
            <a:endParaRPr lang="en-US" dirty="0"/>
          </a:p>
        </p:txBody>
      </p:sp>
      <p:sp>
        <p:nvSpPr>
          <p:cNvPr id="3" name="Content Placeholder 2"/>
          <p:cNvSpPr>
            <a:spLocks noGrp="1"/>
          </p:cNvSpPr>
          <p:nvPr>
            <p:ph idx="1"/>
          </p:nvPr>
        </p:nvSpPr>
        <p:spPr>
          <a:xfrm>
            <a:off x="457200" y="1905000"/>
            <a:ext cx="8382000" cy="4669536"/>
          </a:xfrm>
        </p:spPr>
        <p:txBody>
          <a:bodyPr>
            <a:normAutofit fontScale="92500"/>
          </a:bodyPr>
          <a:lstStyle/>
          <a:p>
            <a:r>
              <a:rPr lang="en-US" sz="2400" dirty="0" smtClean="0"/>
              <a:t>Use Matlab to show that the infinite series given converges to the value shown</a:t>
            </a:r>
          </a:p>
          <a:p>
            <a:endParaRPr lang="en-US" sz="2400" dirty="0"/>
          </a:p>
          <a:p>
            <a:endParaRPr lang="en-US" sz="2400" dirty="0" smtClean="0"/>
          </a:p>
          <a:p>
            <a:endParaRPr lang="en-US" sz="2400" dirty="0"/>
          </a:p>
          <a:p>
            <a:r>
              <a:rPr lang="en-US" sz="2400" dirty="0" smtClean="0"/>
              <a:t>Do this by computing the sum for 100, 1000 &amp; 5000 terms. </a:t>
            </a:r>
          </a:p>
          <a:p>
            <a:r>
              <a:rPr lang="en-US" sz="2400" i="1" dirty="0" smtClean="0"/>
              <a:t>Hint: </a:t>
            </a:r>
            <a:r>
              <a:rPr lang="en-US" sz="2400" dirty="0" smtClean="0"/>
              <a:t>Create an array, </a:t>
            </a:r>
            <a:r>
              <a:rPr lang="en-US" sz="2400" i="1" dirty="0" smtClean="0"/>
              <a:t>k</a:t>
            </a:r>
            <a:r>
              <a:rPr lang="en-US" sz="2400" dirty="0" smtClean="0"/>
              <a:t>, to contain the term index parameter (e.g. </a:t>
            </a:r>
            <a:r>
              <a:rPr lang="en-US" sz="2000" b="1" dirty="0" smtClean="0">
                <a:solidFill>
                  <a:schemeClr val="accent5"/>
                </a:solidFill>
                <a:latin typeface="Courier New" pitchFamily="49" charset="0"/>
                <a:cs typeface="Courier New" pitchFamily="49" charset="0"/>
              </a:rPr>
              <a:t>k=[0:1:100];</a:t>
            </a:r>
            <a:r>
              <a:rPr lang="en-US" sz="2400" dirty="0" smtClean="0">
                <a:solidFill>
                  <a:schemeClr val="accent5"/>
                </a:solidFill>
              </a:rPr>
              <a:t> </a:t>
            </a:r>
            <a:r>
              <a:rPr lang="en-US" sz="2400" dirty="0" smtClean="0"/>
              <a:t>for the first case), then use it to create another array where each element is the term within the summation. The </a:t>
            </a:r>
            <a:r>
              <a:rPr lang="en-US" sz="2000" b="1" dirty="0" smtClean="0">
                <a:solidFill>
                  <a:schemeClr val="accent5"/>
                </a:solidFill>
                <a:latin typeface="Courier New" pitchFamily="49" charset="0"/>
                <a:cs typeface="Courier New" pitchFamily="49" charset="0"/>
              </a:rPr>
              <a:t>sum(x)</a:t>
            </a:r>
            <a:r>
              <a:rPr lang="en-US" sz="2400" dirty="0" smtClean="0"/>
              <a:t> function can be used to find the final result for each case. If you want to be ‘elegant’ about it, ask the user for the number of terms to evaluate and simply run your code three times (rather than hard-code all three calculations).</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mc:AlternateContent xmlns:mc="http://schemas.openxmlformats.org/markup-compatibility/2006">
        <mc:Choice xmlns:a14="http://schemas.microsoft.com/office/drawing/2010/main" Requires="a14">
          <p:sp>
            <p:nvSpPr>
              <p:cNvPr id="5" name="TextBox 4"/>
              <p:cNvSpPr txBox="1"/>
              <p:nvPr/>
            </p:nvSpPr>
            <p:spPr>
              <a:xfrm>
                <a:off x="3124200" y="2743200"/>
                <a:ext cx="2787173" cy="93185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nary>
                        <m:naryPr>
                          <m:chr m:val="∑"/>
                          <m:ctrlPr>
                            <a:rPr lang="en-US" sz="2000" i="1" smtClean="0">
                              <a:latin typeface="Cambria Math"/>
                            </a:rPr>
                          </m:ctrlPr>
                        </m:naryPr>
                        <m:sub>
                          <m:r>
                            <m:rPr>
                              <m:brk m:alnAt="23"/>
                            </m:rPr>
                            <a:rPr lang="en-US" sz="2000" b="0" i="1" smtClean="0">
                              <a:latin typeface="Cambria Math"/>
                            </a:rPr>
                            <m:t>𝑘</m:t>
                          </m:r>
                          <m:r>
                            <a:rPr lang="en-US" sz="2000" b="0" i="1" smtClean="0">
                              <a:latin typeface="Cambria Math"/>
                            </a:rPr>
                            <m:t>=0</m:t>
                          </m:r>
                        </m:sub>
                        <m:sup>
                          <m:r>
                            <a:rPr lang="en-US" sz="2000" i="1" smtClean="0">
                              <a:latin typeface="Cambria Math"/>
                              <a:ea typeface="Cambria Math"/>
                            </a:rPr>
                            <m:t>∞</m:t>
                          </m:r>
                        </m:sup>
                        <m:e>
                          <m:sSup>
                            <m:sSupPr>
                              <m:ctrlPr>
                                <a:rPr lang="en-US" sz="2000" i="1" smtClean="0">
                                  <a:latin typeface="Cambria Math"/>
                                </a:rPr>
                              </m:ctrlPr>
                            </m:sSupPr>
                            <m:e>
                              <m:d>
                                <m:dPr>
                                  <m:ctrlPr>
                                    <a:rPr lang="en-US" sz="2000" i="1">
                                      <a:latin typeface="Cambria Math"/>
                                    </a:rPr>
                                  </m:ctrlPr>
                                </m:dPr>
                                <m:e>
                                  <m:r>
                                    <a:rPr lang="en-US" sz="2000" i="1">
                                      <a:latin typeface="Cambria Math"/>
                                    </a:rPr>
                                    <m:t>−1</m:t>
                                  </m:r>
                                </m:e>
                              </m:d>
                            </m:e>
                            <m:sup>
                              <m:r>
                                <a:rPr lang="en-US" sz="2000" b="0" i="1" smtClean="0">
                                  <a:latin typeface="Cambria Math"/>
                                </a:rPr>
                                <m:t>𝑛</m:t>
                              </m:r>
                            </m:sup>
                          </m:sSup>
                          <m:f>
                            <m:fPr>
                              <m:ctrlPr>
                                <a:rPr lang="en-US" sz="2000" i="1" smtClean="0">
                                  <a:latin typeface="Cambria Math"/>
                                </a:rPr>
                              </m:ctrlPr>
                            </m:fPr>
                            <m:num>
                              <m:r>
                                <a:rPr lang="en-US" sz="2000" b="0" i="1" smtClean="0">
                                  <a:latin typeface="Cambria Math"/>
                                </a:rPr>
                                <m:t>1</m:t>
                              </m:r>
                            </m:num>
                            <m:den>
                              <m:d>
                                <m:dPr>
                                  <m:ctrlPr>
                                    <a:rPr lang="en-US" sz="2000" i="1" smtClean="0">
                                      <a:latin typeface="Cambria Math"/>
                                    </a:rPr>
                                  </m:ctrlPr>
                                </m:dPr>
                                <m:e>
                                  <m:r>
                                    <a:rPr lang="en-US" sz="2000" b="0" i="1" smtClean="0">
                                      <a:latin typeface="Cambria Math"/>
                                    </a:rPr>
                                    <m:t>2</m:t>
                                  </m:r>
                                  <m:r>
                                    <a:rPr lang="en-US" sz="2000" b="0" i="1" smtClean="0">
                                      <a:latin typeface="Cambria Math"/>
                                    </a:rPr>
                                    <m:t>𝑛</m:t>
                                  </m:r>
                                  <m:r>
                                    <a:rPr lang="en-US" sz="2000" b="0" i="1" smtClean="0">
                                      <a:latin typeface="Cambria Math"/>
                                    </a:rPr>
                                    <m:t>+1</m:t>
                                  </m:r>
                                </m:e>
                              </m:d>
                            </m:den>
                          </m:f>
                        </m:e>
                      </m:nary>
                      <m:r>
                        <a:rPr lang="en-US" sz="2000" i="1">
                          <a:latin typeface="Cambria Math"/>
                          <a:ea typeface="Cambria Math"/>
                        </a:rPr>
                        <m:t>≅</m:t>
                      </m:r>
                      <m:f>
                        <m:fPr>
                          <m:ctrlPr>
                            <a:rPr lang="en-US" sz="2000" i="1" smtClean="0">
                              <a:latin typeface="Cambria Math"/>
                              <a:ea typeface="Cambria Math"/>
                            </a:rPr>
                          </m:ctrlPr>
                        </m:fPr>
                        <m:num>
                          <m:r>
                            <a:rPr lang="en-US" sz="2000" i="1" smtClean="0">
                              <a:latin typeface="Cambria Math"/>
                              <a:ea typeface="Cambria Math"/>
                            </a:rPr>
                            <m:t>𝜋</m:t>
                          </m:r>
                        </m:num>
                        <m:den>
                          <m:r>
                            <a:rPr lang="en-US" sz="2000" b="0" i="1" smtClean="0">
                              <a:latin typeface="Cambria Math"/>
                              <a:ea typeface="Cambria Math"/>
                            </a:rPr>
                            <m:t>4</m:t>
                          </m:r>
                        </m:den>
                      </m:f>
                    </m:oMath>
                  </m:oMathPara>
                </a14:m>
                <a:endParaRPr lang="en-US" sz="2000" dirty="0"/>
              </a:p>
            </p:txBody>
          </p:sp>
        </mc:Choice>
        <mc:Fallback>
          <p:sp>
            <p:nvSpPr>
              <p:cNvPr id="5" name="TextBox 4"/>
              <p:cNvSpPr txBox="1">
                <a:spLocks noRot="1" noChangeAspect="1" noMove="1" noResize="1" noEditPoints="1" noAdjustHandles="1" noChangeArrowheads="1" noChangeShapeType="1" noTextEdit="1"/>
              </p:cNvSpPr>
              <p:nvPr/>
            </p:nvSpPr>
            <p:spPr>
              <a:xfrm>
                <a:off x="3124200" y="2743200"/>
                <a:ext cx="2787173" cy="931858"/>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14568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Exercise #8</a:t>
            </a:r>
            <a:endParaRPr lang="en-US" dirty="0"/>
          </a:p>
        </p:txBody>
      </p:sp>
      <p:sp>
        <p:nvSpPr>
          <p:cNvPr id="3" name="Content Placeholder 2"/>
          <p:cNvSpPr>
            <a:spLocks noGrp="1"/>
          </p:cNvSpPr>
          <p:nvPr>
            <p:ph idx="1"/>
          </p:nvPr>
        </p:nvSpPr>
        <p:spPr>
          <a:xfrm>
            <a:off x="457200" y="1905000"/>
            <a:ext cx="4953000" cy="4669536"/>
          </a:xfrm>
        </p:spPr>
        <p:txBody>
          <a:bodyPr>
            <a:normAutofit/>
          </a:bodyPr>
          <a:lstStyle/>
          <a:p>
            <a:r>
              <a:rPr lang="en-US" sz="2000" dirty="0" smtClean="0"/>
              <a:t>Consider the three geometrical shapes shown:</a:t>
            </a:r>
          </a:p>
          <a:p>
            <a:r>
              <a:rPr lang="en-US" sz="2000" dirty="0" smtClean="0"/>
              <a:t>For 10 uniformly distributed values of </a:t>
            </a:r>
            <a:r>
              <a:rPr lang="en-US" sz="2000" i="1" dirty="0" smtClean="0"/>
              <a:t>a</a:t>
            </a:r>
            <a:r>
              <a:rPr lang="en-US" sz="2000" dirty="0" smtClean="0"/>
              <a:t> between 1 and 2, compute and plot the area of each shape vs. </a:t>
            </a:r>
            <a:r>
              <a:rPr lang="en-US" sz="2000" i="1" dirty="0" smtClean="0"/>
              <a:t>a</a:t>
            </a:r>
            <a:r>
              <a:rPr lang="en-US" sz="2000" dirty="0" smtClean="0"/>
              <a:t>.</a:t>
            </a:r>
          </a:p>
          <a:p>
            <a:r>
              <a:rPr lang="en-US" sz="2000" dirty="0" smtClean="0"/>
              <a:t>Make sure your graph has all of the required elements to make it presentable (title, axis labels, legend, etc.)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Rectangle 4"/>
          <p:cNvSpPr/>
          <p:nvPr/>
        </p:nvSpPr>
        <p:spPr>
          <a:xfrm>
            <a:off x="5943600" y="1600200"/>
            <a:ext cx="1143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5940552" y="2971800"/>
            <a:ext cx="11430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940552" y="28575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083552" y="2857500"/>
            <a:ext cx="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361209" y="2787134"/>
            <a:ext cx="316112" cy="369332"/>
          </a:xfrm>
          <a:prstGeom prst="rect">
            <a:avLst/>
          </a:prstGeom>
          <a:solidFill>
            <a:schemeClr val="bg1"/>
          </a:solidFill>
        </p:spPr>
        <p:txBody>
          <a:bodyPr wrap="none" rtlCol="0">
            <a:spAutoFit/>
          </a:bodyPr>
          <a:lstStyle/>
          <a:p>
            <a:r>
              <a:rPr lang="en-US" i="1" dirty="0" smtClean="0"/>
              <a:t>a</a:t>
            </a:r>
            <a:endParaRPr lang="en-US" i="1" dirty="0"/>
          </a:p>
        </p:txBody>
      </p:sp>
      <p:sp>
        <p:nvSpPr>
          <p:cNvPr id="13" name="Oval 12"/>
          <p:cNvSpPr/>
          <p:nvPr/>
        </p:nvSpPr>
        <p:spPr>
          <a:xfrm>
            <a:off x="5943600" y="3200400"/>
            <a:ext cx="11430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5940552" y="4648200"/>
            <a:ext cx="11430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940552" y="45339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83552" y="4533900"/>
            <a:ext cx="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361209" y="4463534"/>
            <a:ext cx="316112" cy="369332"/>
          </a:xfrm>
          <a:prstGeom prst="rect">
            <a:avLst/>
          </a:prstGeom>
          <a:solidFill>
            <a:schemeClr val="bg1"/>
          </a:solidFill>
        </p:spPr>
        <p:txBody>
          <a:bodyPr wrap="none" rtlCol="0">
            <a:spAutoFit/>
          </a:bodyPr>
          <a:lstStyle/>
          <a:p>
            <a:r>
              <a:rPr lang="en-US" i="1" dirty="0" smtClean="0"/>
              <a:t>a</a:t>
            </a:r>
            <a:endParaRPr lang="en-US" i="1" dirty="0"/>
          </a:p>
        </p:txBody>
      </p:sp>
      <p:sp>
        <p:nvSpPr>
          <p:cNvPr id="19" name="Isosceles Triangle 18"/>
          <p:cNvSpPr/>
          <p:nvPr/>
        </p:nvSpPr>
        <p:spPr>
          <a:xfrm flipV="1">
            <a:off x="5940552" y="4953000"/>
            <a:ext cx="1149096" cy="990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1" name="TextBox 20"/>
              <p:cNvSpPr txBox="1"/>
              <p:nvPr/>
            </p:nvSpPr>
            <p:spPr>
              <a:xfrm>
                <a:off x="7312152" y="1987034"/>
                <a:ext cx="1023998"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𝐴</m:t>
                          </m:r>
                        </m:e>
                        <m:sub>
                          <m:r>
                            <a:rPr lang="en-US" b="0" i="1" smtClean="0">
                              <a:latin typeface="Cambria Math"/>
                            </a:rPr>
                            <m:t>𝑠</m:t>
                          </m:r>
                        </m:sub>
                      </m:sSub>
                      <m:r>
                        <a:rPr lang="en-US" b="0" i="1" smtClean="0">
                          <a:latin typeface="Cambria Math"/>
                        </a:rPr>
                        <m:t>=</m:t>
                      </m:r>
                      <m:sSup>
                        <m:sSupPr>
                          <m:ctrlPr>
                            <a:rPr lang="en-US" b="0" i="1" smtClean="0">
                              <a:latin typeface="Cambria Math"/>
                            </a:rPr>
                          </m:ctrlPr>
                        </m:sSupPr>
                        <m:e>
                          <m:r>
                            <a:rPr lang="en-US" b="0" i="1" smtClean="0">
                              <a:latin typeface="Cambria Math"/>
                            </a:rPr>
                            <m:t>𝑎</m:t>
                          </m:r>
                        </m:e>
                        <m:sup>
                          <m:r>
                            <a:rPr lang="en-US" b="0" i="1" smtClean="0">
                              <a:latin typeface="Cambria Math"/>
                            </a:rPr>
                            <m:t>2</m:t>
                          </m:r>
                        </m:sup>
                      </m:sSup>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7312152" y="1987034"/>
                <a:ext cx="1023998" cy="36933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7312152" y="3490413"/>
                <a:ext cx="1208728" cy="5629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𝐴</m:t>
                          </m:r>
                        </m:e>
                        <m:sub>
                          <m:r>
                            <a:rPr lang="en-US" b="0" i="1" smtClean="0">
                              <a:latin typeface="Cambria Math"/>
                            </a:rPr>
                            <m:t>𝑐</m:t>
                          </m:r>
                        </m:sub>
                      </m:sSub>
                      <m:r>
                        <a:rPr lang="en-US" b="0" i="1" smtClean="0">
                          <a:latin typeface="Cambria Math"/>
                        </a:rPr>
                        <m:t>=</m:t>
                      </m:r>
                      <m:sSup>
                        <m:sSupPr>
                          <m:ctrlPr>
                            <a:rPr lang="en-US" b="0" i="1" smtClean="0">
                              <a:latin typeface="Cambria Math"/>
                            </a:rPr>
                          </m:ctrlPr>
                        </m:sSupPr>
                        <m:e>
                          <m:f>
                            <m:fPr>
                              <m:ctrlPr>
                                <a:rPr lang="en-US" b="0" i="1" smtClean="0">
                                  <a:latin typeface="Cambria Math"/>
                                </a:rPr>
                              </m:ctrlPr>
                            </m:fPr>
                            <m:num>
                              <m:r>
                                <a:rPr lang="en-US" b="0" i="1" smtClean="0">
                                  <a:latin typeface="Cambria Math"/>
                                  <a:ea typeface="Cambria Math"/>
                                </a:rPr>
                                <m:t>𝜋</m:t>
                              </m:r>
                            </m:num>
                            <m:den>
                              <m:r>
                                <a:rPr lang="en-US" b="0" i="1" smtClean="0">
                                  <a:latin typeface="Cambria Math"/>
                                </a:rPr>
                                <m:t>4</m:t>
                              </m:r>
                            </m:den>
                          </m:f>
                          <m:r>
                            <a:rPr lang="en-US" b="0" i="1" smtClean="0">
                              <a:latin typeface="Cambria Math"/>
                            </a:rPr>
                            <m:t>𝑎</m:t>
                          </m:r>
                        </m:e>
                        <m:sup>
                          <m:r>
                            <a:rPr lang="en-US" b="0" i="1" smtClean="0">
                              <a:latin typeface="Cambria Math"/>
                            </a:rPr>
                            <m:t>2</m:t>
                          </m:r>
                        </m:sup>
                      </m:sSup>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7312152" y="3490413"/>
                <a:ext cx="1208728" cy="562975"/>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7312152" y="5111670"/>
                <a:ext cx="1335302" cy="67326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𝐴</m:t>
                          </m:r>
                        </m:e>
                        <m:sub>
                          <m:r>
                            <a:rPr lang="en-US" b="0" i="1" smtClean="0">
                              <a:latin typeface="Cambria Math"/>
                            </a:rPr>
                            <m:t>𝑡</m:t>
                          </m:r>
                        </m:sub>
                      </m:sSub>
                      <m:r>
                        <a:rPr lang="en-US" b="0" i="1" smtClean="0">
                          <a:latin typeface="Cambria Math"/>
                        </a:rPr>
                        <m:t>=</m:t>
                      </m:r>
                      <m:sSup>
                        <m:sSupPr>
                          <m:ctrlPr>
                            <a:rPr lang="en-US" b="0" i="1" smtClean="0">
                              <a:latin typeface="Cambria Math"/>
                            </a:rPr>
                          </m:ctrlPr>
                        </m:sSupPr>
                        <m:e>
                          <m:f>
                            <m:fPr>
                              <m:ctrlPr>
                                <a:rPr lang="en-US" b="0" i="1" smtClean="0">
                                  <a:latin typeface="Cambria Math"/>
                                </a:rPr>
                              </m:ctrlPr>
                            </m:fPr>
                            <m:num>
                              <m:rad>
                                <m:radPr>
                                  <m:degHide m:val="on"/>
                                  <m:ctrlPr>
                                    <a:rPr lang="en-US" b="0" i="1" smtClean="0">
                                      <a:latin typeface="Cambria Math"/>
                                    </a:rPr>
                                  </m:ctrlPr>
                                </m:radPr>
                                <m:deg/>
                                <m:e>
                                  <m:r>
                                    <a:rPr lang="en-US" b="0" i="1" smtClean="0">
                                      <a:latin typeface="Cambria Math"/>
                                    </a:rPr>
                                    <m:t>3</m:t>
                                  </m:r>
                                </m:e>
                              </m:rad>
                            </m:num>
                            <m:den>
                              <m:r>
                                <a:rPr lang="en-US" b="0" i="1" smtClean="0">
                                  <a:latin typeface="Cambria Math"/>
                                </a:rPr>
                                <m:t>4</m:t>
                              </m:r>
                            </m:den>
                          </m:f>
                          <m:r>
                            <a:rPr lang="en-US" b="0" i="1" smtClean="0">
                              <a:latin typeface="Cambria Math"/>
                            </a:rPr>
                            <m:t>𝑎</m:t>
                          </m:r>
                        </m:e>
                        <m:sup>
                          <m:r>
                            <a:rPr lang="en-US" b="0" i="1" smtClean="0">
                              <a:latin typeface="Cambria Math"/>
                            </a:rPr>
                            <m:t>2</m:t>
                          </m:r>
                        </m:sup>
                      </m:sSup>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7312152" y="5111670"/>
                <a:ext cx="1335302" cy="673261"/>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14052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Exercises Submission</a:t>
            </a:r>
            <a:endParaRPr lang="en-US" dirty="0"/>
          </a:p>
        </p:txBody>
      </p:sp>
      <p:sp>
        <p:nvSpPr>
          <p:cNvPr id="3" name="Content Placeholder 2"/>
          <p:cNvSpPr>
            <a:spLocks noGrp="1"/>
          </p:cNvSpPr>
          <p:nvPr>
            <p:ph idx="1"/>
          </p:nvPr>
        </p:nvSpPr>
        <p:spPr/>
        <p:txBody>
          <a:bodyPr/>
          <a:lstStyle/>
          <a:p>
            <a:r>
              <a:rPr lang="en-US" dirty="0" smtClean="0"/>
              <a:t>For all Matlab in-class exercises this week:</a:t>
            </a:r>
          </a:p>
          <a:p>
            <a:pPr lvl="1"/>
            <a:r>
              <a:rPr lang="en-US" dirty="0" smtClean="0"/>
              <a:t>Paste your Matlab code and any plots created into a Word document</a:t>
            </a:r>
          </a:p>
          <a:p>
            <a:pPr lvl="1"/>
            <a:r>
              <a:rPr lang="en-US" dirty="0" smtClean="0"/>
              <a:t>Submit the Word document to the Dropbox</a:t>
            </a:r>
          </a:p>
          <a:p>
            <a:pPr lvl="2"/>
            <a:r>
              <a:rPr lang="en-US" sz="2000" dirty="0" smtClean="0"/>
              <a:t>No special formatting or problem statements are required, </a:t>
            </a:r>
            <a:br>
              <a:rPr lang="en-US" sz="2000" dirty="0" smtClean="0"/>
            </a:br>
            <a:r>
              <a:rPr lang="en-US" sz="2000" dirty="0" smtClean="0"/>
              <a:t>just the exercise number</a:t>
            </a:r>
          </a:p>
          <a:p>
            <a:pPr lvl="1"/>
            <a:r>
              <a:rPr lang="en-US" dirty="0" smtClean="0"/>
              <a:t>Submit the script file (.m) to the Dropbox, too</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703260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542</TotalTime>
  <Words>399</Words>
  <Application>Microsoft Office PowerPoint</Application>
  <PresentationFormat>On-screen Show (4:3)</PresentationFormat>
  <Paragraphs>39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Theme1</vt:lpstr>
      <vt:lpstr>Plotting in Matlab (cont.) </vt:lpstr>
      <vt:lpstr>In-Class Exercise #6: Multiple Plots</vt:lpstr>
      <vt:lpstr>In-Class Exercise #7</vt:lpstr>
      <vt:lpstr>In-Class Exercise #8</vt:lpstr>
      <vt:lpstr>In-Class Exercises Submission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Matlab</dc:title>
  <dc:creator>Karuna Koppula</dc:creator>
  <cp:lastModifiedBy>William Humphrey</cp:lastModifiedBy>
  <cp:revision>105</cp:revision>
  <dcterms:created xsi:type="dcterms:W3CDTF">2006-08-16T00:00:00Z</dcterms:created>
  <dcterms:modified xsi:type="dcterms:W3CDTF">2012-05-03T15:42:49Z</dcterms:modified>
</cp:coreProperties>
</file>