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9"/>
  </p:notesMasterIdLst>
  <p:handoutMasterIdLst>
    <p:handoutMasterId r:id="rId30"/>
  </p:handoutMasterIdLst>
  <p:sldIdLst>
    <p:sldId id="256" r:id="rId5"/>
    <p:sldId id="283" r:id="rId6"/>
    <p:sldId id="327" r:id="rId7"/>
    <p:sldId id="328" r:id="rId8"/>
    <p:sldId id="329" r:id="rId9"/>
    <p:sldId id="295" r:id="rId10"/>
    <p:sldId id="330" r:id="rId11"/>
    <p:sldId id="298" r:id="rId12"/>
    <p:sldId id="299" r:id="rId13"/>
    <p:sldId id="315" r:id="rId14"/>
    <p:sldId id="331" r:id="rId15"/>
    <p:sldId id="300" r:id="rId16"/>
    <p:sldId id="323" r:id="rId17"/>
    <p:sldId id="324" r:id="rId18"/>
    <p:sldId id="325" r:id="rId19"/>
    <p:sldId id="316" r:id="rId20"/>
    <p:sldId id="318" r:id="rId21"/>
    <p:sldId id="309" r:id="rId22"/>
    <p:sldId id="310" r:id="rId23"/>
    <p:sldId id="332" r:id="rId24"/>
    <p:sldId id="313" r:id="rId25"/>
    <p:sldId id="320" r:id="rId26"/>
    <p:sldId id="321" r:id="rId27"/>
    <p:sldId id="319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5">
          <p15:clr>
            <a:srgbClr val="A4A3A4"/>
          </p15:clr>
        </p15:guide>
        <p15:guide id="2" orient="horz" pos="4235">
          <p15:clr>
            <a:srgbClr val="A4A3A4"/>
          </p15:clr>
        </p15:guide>
        <p15:guide id="3" orient="horz" pos="865">
          <p15:clr>
            <a:srgbClr val="A4A3A4"/>
          </p15:clr>
        </p15:guide>
        <p15:guide id="4" orient="horz" pos="795">
          <p15:clr>
            <a:srgbClr val="A4A3A4"/>
          </p15:clr>
        </p15:guide>
        <p15:guide id="5" orient="horz" pos="187">
          <p15:clr>
            <a:srgbClr val="A4A3A4"/>
          </p15:clr>
        </p15:guide>
        <p15:guide id="6" orient="horz" pos="4057">
          <p15:clr>
            <a:srgbClr val="A4A3A4"/>
          </p15:clr>
        </p15:guide>
        <p15:guide id="7" orient="horz" pos="1099">
          <p15:clr>
            <a:srgbClr val="A4A3A4"/>
          </p15:clr>
        </p15:guide>
        <p15:guide id="8" orient="horz" pos="1585">
          <p15:clr>
            <a:srgbClr val="A4A3A4"/>
          </p15:clr>
        </p15:guide>
        <p15:guide id="9" pos="240">
          <p15:clr>
            <a:srgbClr val="A4A3A4"/>
          </p15:clr>
        </p15:guide>
        <p15:guide id="10" pos="404">
          <p15:clr>
            <a:srgbClr val="A4A3A4"/>
          </p15:clr>
        </p15:guide>
        <p15:guide id="11" pos="5516">
          <p15:clr>
            <a:srgbClr val="A4A3A4"/>
          </p15:clr>
        </p15:guide>
        <p15:guide id="12" pos="2880">
          <p15:clr>
            <a:srgbClr val="A4A3A4"/>
          </p15:clr>
        </p15:guide>
        <p15:guide id="13" pos="2825">
          <p15:clr>
            <a:srgbClr val="A4A3A4"/>
          </p15:clr>
        </p15:guide>
        <p15:guide id="14" pos="2939">
          <p15:clr>
            <a:srgbClr val="A4A3A4"/>
          </p15:clr>
        </p15:guide>
        <p15:guide id="15" pos="37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8"/>
    <a:srgbClr val="DC1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2" autoAdjust="0"/>
    <p:restoredTop sz="91742" autoAdjust="0"/>
  </p:normalViewPr>
  <p:slideViewPr>
    <p:cSldViewPr snapToGrid="0" snapToObjects="1">
      <p:cViewPr varScale="1">
        <p:scale>
          <a:sx n="105" d="100"/>
          <a:sy n="105" d="100"/>
        </p:scale>
        <p:origin x="1098" y="102"/>
      </p:cViewPr>
      <p:guideLst>
        <p:guide orient="horz" pos="3835"/>
        <p:guide orient="horz" pos="4235"/>
        <p:guide orient="horz" pos="865"/>
        <p:guide orient="horz" pos="795"/>
        <p:guide orient="horz" pos="187"/>
        <p:guide orient="horz" pos="4057"/>
        <p:guide orient="horz" pos="1099"/>
        <p:guide orient="horz" pos="1585"/>
        <p:guide pos="240"/>
        <p:guide pos="404"/>
        <p:guide pos="5516"/>
        <p:guide pos="2880"/>
        <p:guide pos="2825"/>
        <p:guide pos="2939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caboyc\Documents\Project%20SMART\Final%20Presentation\final_presentation_spreadshee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caboyc\Documents\Project%20SMART\Final%20Presentation\final_presentation_spreadshe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caboyc\Documents\Project%20SMART\Final%20Presentation\final_presentation_spreadsheet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caboyc\AppData\Local\Microsoft\Windows\Temporary%20Internet%20Files\Content.IE5\Q29GAT09\Merge%20of%20zip_code_concessions%20and%20cb_2014_us_zcta510_500k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caboyc\AppData\Local\Microsoft\Windows\Temporary%20Internet%20Files\Content.IE5\Q29GAT09\Merge%20of%20zip_code_concessions%20and%20cb_2014_us_zcta510_500k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caboyc\AppData\Local\Microsoft\Windows\Temporary%20Internet%20Files\Content.IE5\Q29GAT09\Merge%20of%20zip_code_concessions%20and%20cb_2014_us_zcta510_500k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747678"/>
              </a:solidFill>
            </c:spPr>
            <c:extLst>
              <c:ext xmlns:c16="http://schemas.microsoft.com/office/drawing/2014/chart" uri="{C3380CC4-5D6E-409C-BE32-E72D297353CC}">
                <c16:uniqueId val="{00000001-36C2-4827-B0D1-E10BC409FD10}"/>
              </c:ext>
            </c:extLst>
          </c:dPt>
          <c:dPt>
            <c:idx val="1"/>
            <c:invertIfNegative val="0"/>
            <c:bubble3D val="0"/>
            <c:spPr>
              <a:solidFill>
                <a:srgbClr val="DC1E32"/>
              </a:solidFill>
            </c:spPr>
            <c:extLst>
              <c:ext xmlns:c16="http://schemas.microsoft.com/office/drawing/2014/chart" uri="{C3380CC4-5D6E-409C-BE32-E72D297353CC}">
                <c16:uniqueId val="{00000003-36C2-4827-B0D1-E10BC409FD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sz="1200" b="1"/>
                      <a:t>22.6%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C2-4827-B0D1-E10BC409FD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200" b="1"/>
                      <a:t>22.3%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C2-4827-B0D1-E10BC409FD1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Debunks!$A$2:$A$3</c:f>
              <c:strCache>
                <c:ptCount val="2"/>
                <c:pt idx="0">
                  <c:v>High Competition</c:v>
                </c:pt>
                <c:pt idx="1">
                  <c:v>Low Competition</c:v>
                </c:pt>
              </c:strCache>
            </c:strRef>
          </c:cat>
          <c:val>
            <c:numRef>
              <c:f>Debunks!$B$2:$B$3</c:f>
              <c:numCache>
                <c:formatCode>0.0%</c:formatCode>
                <c:ptCount val="2"/>
                <c:pt idx="0">
                  <c:v>0.22600000000000001</c:v>
                </c:pt>
                <c:pt idx="1">
                  <c:v>0.223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C2-4827-B0D1-E10BC409F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4246936"/>
        <c:axId val="424247328"/>
      </c:barChart>
      <c:catAx>
        <c:axId val="424246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24247328"/>
        <c:crosses val="autoZero"/>
        <c:auto val="1"/>
        <c:lblAlgn val="ctr"/>
        <c:lblOffset val="100"/>
        <c:noMultiLvlLbl val="0"/>
      </c:catAx>
      <c:valAx>
        <c:axId val="424247328"/>
        <c:scaling>
          <c:orientation val="minMax"/>
          <c:max val="0.5"/>
          <c:min val="0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424246936"/>
        <c:crosses val="autoZero"/>
        <c:crossBetween val="between"/>
        <c:majorUnit val="0.1"/>
        <c:minorUnit val="5.000000000000001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East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'State Jurisdiction'!$B$32</c:f>
              <c:strCache>
                <c:ptCount val="1"/>
                <c:pt idx="0">
                  <c:v>% of Clients</c:v>
                </c:pt>
              </c:strCache>
            </c:strRef>
          </c:tx>
          <c:spPr>
            <a:solidFill>
              <a:srgbClr val="4D4F5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'State Jurisdiction'!$A$33:$A$41</c:f>
              <c:strCache>
                <c:ptCount val="9"/>
                <c:pt idx="0">
                  <c:v>NJ_PA</c:v>
                </c:pt>
                <c:pt idx="1">
                  <c:v>NJ_NY</c:v>
                </c:pt>
                <c:pt idx="2">
                  <c:v>CT</c:v>
                </c:pt>
                <c:pt idx="3">
                  <c:v>NY</c:v>
                </c:pt>
                <c:pt idx="4">
                  <c:v>MD</c:v>
                </c:pt>
                <c:pt idx="5">
                  <c:v>PA</c:v>
                </c:pt>
                <c:pt idx="6">
                  <c:v>VA</c:v>
                </c:pt>
                <c:pt idx="7">
                  <c:v>NJ</c:v>
                </c:pt>
                <c:pt idx="8">
                  <c:v>MA</c:v>
                </c:pt>
              </c:strCache>
            </c:strRef>
          </c:cat>
          <c:val>
            <c:numRef>
              <c:f>'State Jurisdiction'!$B$33:$B$41</c:f>
              <c:numCache>
                <c:formatCode>0.0%</c:formatCode>
                <c:ptCount val="9"/>
                <c:pt idx="0">
                  <c:v>0.69699999999999995</c:v>
                </c:pt>
                <c:pt idx="1">
                  <c:v>0.68100000000000005</c:v>
                </c:pt>
                <c:pt idx="2">
                  <c:v>0.59199999999999997</c:v>
                </c:pt>
                <c:pt idx="3">
                  <c:v>0.58799999999999997</c:v>
                </c:pt>
                <c:pt idx="4">
                  <c:v>0.58399999999999996</c:v>
                </c:pt>
                <c:pt idx="5">
                  <c:v>0.58199999999999996</c:v>
                </c:pt>
                <c:pt idx="6">
                  <c:v>0.57499999999999996</c:v>
                </c:pt>
                <c:pt idx="7">
                  <c:v>0.55800000000000005</c:v>
                </c:pt>
                <c:pt idx="8">
                  <c:v>0.55100000000000005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64-4F7B-9ECA-078F02C44A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3895952"/>
        <c:axId val="593896344"/>
      </c:barChart>
      <c:catAx>
        <c:axId val="5938959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93896344"/>
        <c:crosses val="autoZero"/>
        <c:auto val="1"/>
        <c:lblAlgn val="ctr"/>
        <c:lblOffset val="100"/>
        <c:noMultiLvlLbl val="0"/>
      </c:catAx>
      <c:valAx>
        <c:axId val="593896344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59389595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Midwest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8.7618370061997131E-2"/>
          <c:y val="0.22162162648240538"/>
          <c:w val="0.8303677511789227"/>
          <c:h val="0.62840372399938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'State Jurisdiction'!$B$21</c:f>
              <c:strCache>
                <c:ptCount val="1"/>
                <c:pt idx="0">
                  <c:v>% of Clients</c:v>
                </c:pt>
              </c:strCache>
            </c:strRef>
          </c:tx>
          <c:spPr>
            <a:solidFill>
              <a:srgbClr val="F89B2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'State Jurisdiction'!$A$22:$A$29</c:f>
              <c:strCache>
                <c:ptCount val="8"/>
                <c:pt idx="0">
                  <c:v>MO</c:v>
                </c:pt>
                <c:pt idx="1">
                  <c:v>WI</c:v>
                </c:pt>
                <c:pt idx="2">
                  <c:v>MI</c:v>
                </c:pt>
                <c:pt idx="3">
                  <c:v>MN</c:v>
                </c:pt>
                <c:pt idx="4">
                  <c:v>OH</c:v>
                </c:pt>
                <c:pt idx="5">
                  <c:v>TX</c:v>
                </c:pt>
                <c:pt idx="6">
                  <c:v>IL</c:v>
                </c:pt>
                <c:pt idx="7">
                  <c:v>IN</c:v>
                </c:pt>
              </c:strCache>
            </c:strRef>
          </c:cat>
          <c:val>
            <c:numRef>
              <c:f>'State Jurisdiction'!$B$22:$B$29</c:f>
              <c:numCache>
                <c:formatCode>0.0%</c:formatCode>
                <c:ptCount val="8"/>
                <c:pt idx="0">
                  <c:v>0.56699999999999995</c:v>
                </c:pt>
                <c:pt idx="1">
                  <c:v>0.55700000000000005</c:v>
                </c:pt>
                <c:pt idx="2">
                  <c:v>0.55300000000000005</c:v>
                </c:pt>
                <c:pt idx="3">
                  <c:v>0.54200000000000004</c:v>
                </c:pt>
                <c:pt idx="4">
                  <c:v>0.53300000000000003</c:v>
                </c:pt>
                <c:pt idx="5">
                  <c:v>0.52400000000000002</c:v>
                </c:pt>
                <c:pt idx="6">
                  <c:v>0.51400000000000001</c:v>
                </c:pt>
                <c:pt idx="7">
                  <c:v>0.49399999999999999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8-4B9C-B0E4-7714C0C65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3897128"/>
        <c:axId val="593897520"/>
      </c:barChart>
      <c:catAx>
        <c:axId val="59389712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93897520"/>
        <c:crosses val="autoZero"/>
        <c:auto val="1"/>
        <c:lblAlgn val="ctr"/>
        <c:lblOffset val="100"/>
        <c:noMultiLvlLbl val="0"/>
      </c:catAx>
      <c:valAx>
        <c:axId val="593897520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593897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South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083671363665582"/>
          <c:y val="0.21078203007741766"/>
          <c:w val="0.80981369800428749"/>
          <c:h val="0.679878588326227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'State Jurisdiction'!$B$12</c:f>
              <c:strCache>
                <c:ptCount val="1"/>
                <c:pt idx="0">
                  <c:v>% of Clients</c:v>
                </c:pt>
              </c:strCache>
            </c:strRef>
          </c:tx>
          <c:spPr>
            <a:solidFill>
              <a:srgbClr val="747678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'State Jurisdiction'!$A$13:$A$18</c:f>
              <c:strCache>
                <c:ptCount val="6"/>
                <c:pt idx="0">
                  <c:v>TX</c:v>
                </c:pt>
                <c:pt idx="1">
                  <c:v>GA</c:v>
                </c:pt>
                <c:pt idx="2">
                  <c:v>NC</c:v>
                </c:pt>
                <c:pt idx="3">
                  <c:v>TN</c:v>
                </c:pt>
                <c:pt idx="4">
                  <c:v>FL</c:v>
                </c:pt>
                <c:pt idx="5">
                  <c:v>SC</c:v>
                </c:pt>
              </c:strCache>
            </c:strRef>
          </c:cat>
          <c:val>
            <c:numRef>
              <c:f>'State Jurisdiction'!$B$13:$B$18</c:f>
              <c:numCache>
                <c:formatCode>0.0%</c:formatCode>
                <c:ptCount val="6"/>
                <c:pt idx="0">
                  <c:v>0.59199999999999997</c:v>
                </c:pt>
                <c:pt idx="1">
                  <c:v>0.53</c:v>
                </c:pt>
                <c:pt idx="2">
                  <c:v>0.51100000000000001</c:v>
                </c:pt>
                <c:pt idx="3">
                  <c:v>0.50900000000000001</c:v>
                </c:pt>
                <c:pt idx="4">
                  <c:v>0.50700000000000001</c:v>
                </c:pt>
                <c:pt idx="5">
                  <c:v>0.505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70-4507-9451-C5036B11B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3898304"/>
        <c:axId val="593898696"/>
      </c:barChart>
      <c:catAx>
        <c:axId val="59389830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93898696"/>
        <c:crosses val="autoZero"/>
        <c:auto val="1"/>
        <c:lblAlgn val="ctr"/>
        <c:lblOffset val="100"/>
        <c:noMultiLvlLbl val="0"/>
      </c:catAx>
      <c:valAx>
        <c:axId val="593898696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5938983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West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'State Jurisdiction'!$B$2</c:f>
              <c:strCache>
                <c:ptCount val="1"/>
                <c:pt idx="0">
                  <c:v>% of Clients</c:v>
                </c:pt>
              </c:strCache>
            </c:strRef>
          </c:tx>
          <c:spPr>
            <a:solidFill>
              <a:srgbClr val="DC1E3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'State Jurisdiction'!$A$3:$A$9</c:f>
              <c:strCache>
                <c:ptCount val="7"/>
                <c:pt idx="0">
                  <c:v>AZ</c:v>
                </c:pt>
                <c:pt idx="1">
                  <c:v>WA</c:v>
                </c:pt>
                <c:pt idx="2">
                  <c:v>NV</c:v>
                </c:pt>
                <c:pt idx="3">
                  <c:v>OR</c:v>
                </c:pt>
                <c:pt idx="4">
                  <c:v>UT</c:v>
                </c:pt>
                <c:pt idx="5">
                  <c:v>CO</c:v>
                </c:pt>
                <c:pt idx="6">
                  <c:v>CA</c:v>
                </c:pt>
              </c:strCache>
            </c:strRef>
          </c:cat>
          <c:val>
            <c:numRef>
              <c:f>'State Jurisdiction'!$B$3:$B$9</c:f>
              <c:numCache>
                <c:formatCode>0.0%</c:formatCode>
                <c:ptCount val="7"/>
                <c:pt idx="0">
                  <c:v>0.53400000000000003</c:v>
                </c:pt>
                <c:pt idx="1">
                  <c:v>0.52900000000000003</c:v>
                </c:pt>
                <c:pt idx="2">
                  <c:v>0.51900000000000002</c:v>
                </c:pt>
                <c:pt idx="3">
                  <c:v>0.51100000000000001</c:v>
                </c:pt>
                <c:pt idx="4">
                  <c:v>0.50900000000000001</c:v>
                </c:pt>
                <c:pt idx="5">
                  <c:v>0.50800000000000001</c:v>
                </c:pt>
                <c:pt idx="6">
                  <c:v>0.48599999999999999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97-4C20-91A0-0C5EB68A9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3899480"/>
        <c:axId val="593899872"/>
      </c:barChart>
      <c:catAx>
        <c:axId val="59389948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93899872"/>
        <c:crosses val="autoZero"/>
        <c:auto val="1"/>
        <c:lblAlgn val="ctr"/>
        <c:lblOffset val="100"/>
        <c:noMultiLvlLbl val="0"/>
      </c:catAx>
      <c:valAx>
        <c:axId val="593899872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5938994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Sales Division</a:t>
            </a:r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'[final_presentation_spreadsheet.xlsx]Sales Division'!$B$1</c:f>
              <c:strCache>
                <c:ptCount val="1"/>
                <c:pt idx="0">
                  <c:v>Count (%) of Distinct Clients</c:v>
                </c:pt>
              </c:strCache>
            </c:strRef>
          </c:tx>
          <c:spPr>
            <a:solidFill>
              <a:srgbClr val="4D4F5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DC1E32"/>
              </a:solidFill>
            </c:spPr>
            <c:extLst>
              <c:ext xmlns:c16="http://schemas.microsoft.com/office/drawing/2014/chart" uri="{C3380CC4-5D6E-409C-BE32-E72D297353CC}">
                <c16:uniqueId val="{00000001-C656-47B3-92DE-887C0CD3ED62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'[final_presentation_spreadsheet.xlsx]Sales Division'!$A$2:$A$9</c:f>
              <c:strCache>
                <c:ptCount val="8"/>
                <c:pt idx="0">
                  <c:v>Telesales</c:v>
                </c:pt>
                <c:pt idx="1">
                  <c:v>MidAtlantic</c:v>
                </c:pt>
                <c:pt idx="2">
                  <c:v>NorthEast</c:v>
                </c:pt>
                <c:pt idx="3">
                  <c:v>Midsouth</c:v>
                </c:pt>
                <c:pt idx="4">
                  <c:v>MidAmerica</c:v>
                </c:pt>
                <c:pt idx="5">
                  <c:v>West</c:v>
                </c:pt>
                <c:pt idx="6">
                  <c:v>Southeast</c:v>
                </c:pt>
                <c:pt idx="7">
                  <c:v>So. California</c:v>
                </c:pt>
              </c:strCache>
            </c:strRef>
          </c:cat>
          <c:val>
            <c:numRef>
              <c:f>'[final_presentation_spreadsheet.xlsx]Sales Division'!$B$2:$B$9</c:f>
              <c:numCache>
                <c:formatCode>0.0%</c:formatCode>
                <c:ptCount val="8"/>
                <c:pt idx="0">
                  <c:v>0.31585728099999999</c:v>
                </c:pt>
                <c:pt idx="1">
                  <c:v>0.289479033</c:v>
                </c:pt>
                <c:pt idx="2">
                  <c:v>0.28707500200000002</c:v>
                </c:pt>
                <c:pt idx="3">
                  <c:v>0.28634090000000001</c:v>
                </c:pt>
                <c:pt idx="4">
                  <c:v>0.27002756700000002</c:v>
                </c:pt>
                <c:pt idx="5">
                  <c:v>0.26915974100000001</c:v>
                </c:pt>
                <c:pt idx="6">
                  <c:v>0.25813408900000001</c:v>
                </c:pt>
                <c:pt idx="7">
                  <c:v>0.248935872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56-47B3-92DE-887C0CD3E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4248112"/>
        <c:axId val="424248504"/>
        <c:axId val="0"/>
      </c:bar3DChart>
      <c:catAx>
        <c:axId val="4242481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24248504"/>
        <c:crosses val="autoZero"/>
        <c:auto val="1"/>
        <c:lblAlgn val="ctr"/>
        <c:lblOffset val="100"/>
        <c:noMultiLvlLbl val="0"/>
      </c:catAx>
      <c:valAx>
        <c:axId val="4242485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concession clients</a:t>
                </a:r>
              </a:p>
            </c:rich>
          </c:tx>
          <c:layout>
            <c:manualLayout>
              <c:xMode val="edge"/>
              <c:yMode val="edge"/>
              <c:x val="2.6942102825382126E-2"/>
              <c:y val="0.34005077234198183"/>
            </c:manualLayout>
          </c:layout>
          <c:overlay val="0"/>
        </c:title>
        <c:numFmt formatCode="0.0%" sourceLinked="1"/>
        <c:majorTickMark val="out"/>
        <c:minorTickMark val="none"/>
        <c:tickLblPos val="nextTo"/>
        <c:crossAx val="4242481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rgbClr val="747678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DC1E32"/>
              </a:solidFill>
            </c:spPr>
            <c:extLst>
              <c:ext xmlns:c16="http://schemas.microsoft.com/office/drawing/2014/chart" uri="{C3380CC4-5D6E-409C-BE32-E72D297353CC}">
                <c16:uniqueId val="{00000001-7BA4-4FC4-9C06-774D1603EFE3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'# of Deductions'!$A$12:$A$16</c:f>
              <c:strCache>
                <c:ptCount val="5"/>
                <c:pt idx="0">
                  <c:v>Loan ~ NY PDI Tax</c:v>
                </c:pt>
                <c:pt idx="1">
                  <c:v>Employee Contribution ~ NY PDI Tax</c:v>
                </c:pt>
                <c:pt idx="2">
                  <c:v>GARN_WA1 ~ Medical Post Tax</c:v>
                </c:pt>
                <c:pt idx="3">
                  <c:v>Child Support ~ Loan</c:v>
                </c:pt>
                <c:pt idx="4">
                  <c:v>Average</c:v>
                </c:pt>
              </c:strCache>
            </c:strRef>
          </c:cat>
          <c:val>
            <c:numRef>
              <c:f>'# of Deductions'!$B$12:$B$16</c:f>
              <c:numCache>
                <c:formatCode>0.0%</c:formatCode>
                <c:ptCount val="5"/>
                <c:pt idx="0">
                  <c:v>0.77500000000000002</c:v>
                </c:pt>
                <c:pt idx="1">
                  <c:v>0.69699999999999995</c:v>
                </c:pt>
                <c:pt idx="2">
                  <c:v>0.69199999999999995</c:v>
                </c:pt>
                <c:pt idx="3">
                  <c:v>0.68700000000000006</c:v>
                </c:pt>
                <c:pt idx="4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A4-4FC4-9C06-774D1603E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4249288"/>
        <c:axId val="424249680"/>
        <c:axId val="0"/>
      </c:bar3DChart>
      <c:catAx>
        <c:axId val="42424928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424249680"/>
        <c:crosses val="autoZero"/>
        <c:auto val="1"/>
        <c:lblAlgn val="ctr"/>
        <c:lblOffset val="100"/>
        <c:noMultiLvlLbl val="0"/>
      </c:catAx>
      <c:valAx>
        <c:axId val="424249680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4242492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# of Deductions</a:t>
            </a:r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'# of Deductions'!$B$1</c:f>
              <c:strCache>
                <c:ptCount val="1"/>
                <c:pt idx="0">
                  <c:v>Concession Count</c:v>
                </c:pt>
              </c:strCache>
            </c:strRef>
          </c:tx>
          <c:spPr>
            <a:solidFill>
              <a:srgbClr val="747678"/>
            </a:solidFill>
          </c:spPr>
          <c:invertIfNegative val="0"/>
          <c:dPt>
            <c:idx val="6"/>
            <c:invertIfNegative val="0"/>
            <c:bubble3D val="0"/>
            <c:spPr>
              <a:solidFill>
                <a:srgbClr val="DC1E32"/>
              </a:solidFill>
            </c:spPr>
            <c:extLst>
              <c:ext xmlns:c16="http://schemas.microsoft.com/office/drawing/2014/chart" uri="{C3380CC4-5D6E-409C-BE32-E72D297353CC}">
                <c16:uniqueId val="{00000001-9EE9-41EF-818E-41B62DCC10DA}"/>
              </c:ext>
            </c:extLst>
          </c:dPt>
          <c:cat>
            <c:strRef>
              <c:f>'# of Deductions'!$A$2:$A$8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5-6</c:v>
                </c:pt>
                <c:pt idx="5">
                  <c:v>6-10</c:v>
                </c:pt>
                <c:pt idx="6">
                  <c:v>&gt;10</c:v>
                </c:pt>
              </c:strCache>
            </c:strRef>
          </c:cat>
          <c:val>
            <c:numRef>
              <c:f>'# of Deductions'!$B$2:$B$8</c:f>
              <c:numCache>
                <c:formatCode>0.0%</c:formatCode>
                <c:ptCount val="7"/>
                <c:pt idx="0">
                  <c:v>5.8999999999999997E-2</c:v>
                </c:pt>
                <c:pt idx="1">
                  <c:v>7.0999999999999994E-2</c:v>
                </c:pt>
                <c:pt idx="2">
                  <c:v>7.5999999999999998E-2</c:v>
                </c:pt>
                <c:pt idx="3">
                  <c:v>0.08</c:v>
                </c:pt>
                <c:pt idx="4">
                  <c:v>8.2000000000000003E-2</c:v>
                </c:pt>
                <c:pt idx="5">
                  <c:v>9.0999999999999998E-2</c:v>
                </c:pt>
                <c:pt idx="6">
                  <c:v>0.115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E9-41EF-818E-41B62DCC1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3125872"/>
        <c:axId val="593126264"/>
        <c:axId val="0"/>
      </c:bar3DChart>
      <c:catAx>
        <c:axId val="593125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93126264"/>
        <c:crosses val="autoZero"/>
        <c:auto val="1"/>
        <c:lblAlgn val="ctr"/>
        <c:lblOffset val="100"/>
        <c:noMultiLvlLbl val="0"/>
      </c:catAx>
      <c:valAx>
        <c:axId val="593126264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593125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663611045174757E-2"/>
          <c:y val="3.3467458705899379E-2"/>
          <c:w val="0.86325843164896654"/>
          <c:h val="0.894389684835719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'[final_presentation_spreadsheet.xlsx]Client Tenure'!$I$172</c:f>
              <c:strCache>
                <c:ptCount val="1"/>
                <c:pt idx="0">
                  <c:v>Concession (%Count)</c:v>
                </c:pt>
              </c:strCache>
            </c:strRef>
          </c:tx>
          <c:spPr>
            <a:solidFill>
              <a:srgbClr val="DC1E32"/>
            </a:solidFill>
          </c:spPr>
          <c:invertIfNegative val="0"/>
          <c:cat>
            <c:strRef>
              <c:f>'[final_presentation_spreadsheet.xlsx]Client Tenure'!$H$173:$H$178</c:f>
              <c:strCache>
                <c:ptCount val="6"/>
                <c:pt idx="0">
                  <c:v>0-6 months</c:v>
                </c:pt>
                <c:pt idx="1">
                  <c:v>7-12 months</c:v>
                </c:pt>
                <c:pt idx="2">
                  <c:v>1-2 years</c:v>
                </c:pt>
                <c:pt idx="3">
                  <c:v>2-3 years</c:v>
                </c:pt>
                <c:pt idx="4">
                  <c:v>3-5 years</c:v>
                </c:pt>
                <c:pt idx="5">
                  <c:v>&gt;5 years</c:v>
                </c:pt>
              </c:strCache>
            </c:strRef>
          </c:cat>
          <c:val>
            <c:numRef>
              <c:f>'[final_presentation_spreadsheet.xlsx]Client Tenure'!$I$173:$I$178</c:f>
              <c:numCache>
                <c:formatCode>0.00%</c:formatCode>
                <c:ptCount val="6"/>
                <c:pt idx="0">
                  <c:v>0.102491972</c:v>
                </c:pt>
                <c:pt idx="1">
                  <c:v>7.2082517999999998E-2</c:v>
                </c:pt>
                <c:pt idx="2">
                  <c:v>6.4156457E-2</c:v>
                </c:pt>
                <c:pt idx="3">
                  <c:v>5.8015839999999999E-2</c:v>
                </c:pt>
                <c:pt idx="4">
                  <c:v>4.7927619999999997E-2</c:v>
                </c:pt>
                <c:pt idx="5">
                  <c:v>3.7336477999999999E-2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93-4ACB-9081-3E47CED6C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3127048"/>
        <c:axId val="593127440"/>
      </c:barChart>
      <c:lineChart>
        <c:grouping val="standard"/>
        <c:varyColors val="0"/>
        <c:ser>
          <c:idx val="1"/>
          <c:order val="1"/>
          <c:tx>
            <c:strRef>
              <c:f>'[final_presentation_spreadsheet.xlsx]Client Tenure'!$J$172</c:f>
              <c:strCache>
                <c:ptCount val="1"/>
                <c:pt idx="0">
                  <c:v>Normalized YoY amount</c:v>
                </c:pt>
              </c:strCache>
            </c:strRef>
          </c:tx>
          <c:spPr>
            <a:ln w="57150">
              <a:solidFill>
                <a:srgbClr val="747678"/>
              </a:solidFill>
            </a:ln>
          </c:spPr>
          <c:marker>
            <c:symbol val="none"/>
          </c:marker>
          <c:cat>
            <c:strRef>
              <c:f>'[final_presentation_spreadsheet.xlsx]Client Tenure'!$H$173:$H$178</c:f>
              <c:strCache>
                <c:ptCount val="6"/>
                <c:pt idx="0">
                  <c:v>0-6 months</c:v>
                </c:pt>
                <c:pt idx="1">
                  <c:v>7-12 months</c:v>
                </c:pt>
                <c:pt idx="2">
                  <c:v>1-2 years</c:v>
                </c:pt>
                <c:pt idx="3">
                  <c:v>2-3 years</c:v>
                </c:pt>
                <c:pt idx="4">
                  <c:v>3-5 years</c:v>
                </c:pt>
                <c:pt idx="5">
                  <c:v>&gt;5 years</c:v>
                </c:pt>
              </c:strCache>
            </c:strRef>
          </c:cat>
          <c:val>
            <c:numRef>
              <c:f>'[final_presentation_spreadsheet.xlsx]Client Tenure'!$J$173:$J$178</c:f>
              <c:numCache>
                <c:formatCode>\$0,,\M</c:formatCode>
                <c:ptCount val="6"/>
                <c:pt idx="0">
                  <c:v>17790247.1134478</c:v>
                </c:pt>
                <c:pt idx="1">
                  <c:v>8007723.7757829633</c:v>
                </c:pt>
                <c:pt idx="2">
                  <c:v>10805940.862513717</c:v>
                </c:pt>
                <c:pt idx="3">
                  <c:v>7031885.1441620784</c:v>
                </c:pt>
                <c:pt idx="4">
                  <c:v>6828299.0073214266</c:v>
                </c:pt>
                <c:pt idx="5">
                  <c:v>8178644.5162972556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93-4ACB-9081-3E47CED6C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3128224"/>
        <c:axId val="593127832"/>
      </c:lineChart>
      <c:catAx>
        <c:axId val="593127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93127440"/>
        <c:crosses val="autoZero"/>
        <c:auto val="1"/>
        <c:lblAlgn val="ctr"/>
        <c:lblOffset val="100"/>
        <c:noMultiLvlLbl val="0"/>
      </c:catAx>
      <c:valAx>
        <c:axId val="59312744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593127048"/>
        <c:crosses val="autoZero"/>
        <c:crossBetween val="between"/>
      </c:valAx>
      <c:valAx>
        <c:axId val="593127832"/>
        <c:scaling>
          <c:orientation val="minMax"/>
        </c:scaling>
        <c:delete val="0"/>
        <c:axPos val="r"/>
        <c:numFmt formatCode="\$0,,\M" sourceLinked="1"/>
        <c:majorTickMark val="out"/>
        <c:minorTickMark val="none"/>
        <c:tickLblPos val="nextTo"/>
        <c:crossAx val="593128224"/>
        <c:crosses val="max"/>
        <c:crossBetween val="between"/>
      </c:valAx>
      <c:catAx>
        <c:axId val="593128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312783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Average # of Clients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DC1E32"/>
              </a:solidFill>
            </c:spPr>
            <c:extLst>
              <c:ext xmlns:c16="http://schemas.microsoft.com/office/drawing/2014/chart" uri="{C3380CC4-5D6E-409C-BE32-E72D297353CC}">
                <c16:uniqueId val="{00000001-7D1C-4D62-840D-FD14E2429E1C}"/>
              </c:ext>
            </c:extLst>
          </c:dPt>
          <c:dPt>
            <c:idx val="1"/>
            <c:invertIfNegative val="0"/>
            <c:bubble3D val="0"/>
            <c:spPr>
              <a:solidFill>
                <a:srgbClr val="747678"/>
              </a:solidFill>
            </c:spPr>
            <c:extLst>
              <c:ext xmlns:c16="http://schemas.microsoft.com/office/drawing/2014/chart" uri="{C3380CC4-5D6E-409C-BE32-E72D297353CC}">
                <c16:uniqueId val="{00000003-7D1C-4D62-840D-FD14E2429E1C}"/>
              </c:ext>
            </c:extLst>
          </c:dPt>
          <c:dLbls>
            <c:dLbl>
              <c:idx val="0"/>
              <c:layout>
                <c:manualLayout>
                  <c:x val="2.5000000000000001E-2"/>
                  <c:y val="-4.6296296296296294E-3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125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D1C-4D62-840D-FD14E2429E1C}"/>
                </c:ext>
              </c:extLst>
            </c:dLbl>
            <c:dLbl>
              <c:idx val="1"/>
              <c:layout>
                <c:manualLayout>
                  <c:x val="3.6111111111111108E-2"/>
                  <c:y val="-2.7777777777777776E-2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122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1C-4D62-840D-FD14E2429E1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Sheet1!$E$1:$F$1</c:f>
              <c:strCache>
                <c:ptCount val="2"/>
                <c:pt idx="0">
                  <c:v>Top 10% of Zip Codes</c:v>
                </c:pt>
                <c:pt idx="1">
                  <c:v>Average of All Zip Codes</c:v>
                </c:pt>
              </c:strCache>
            </c:strRef>
          </c:cat>
          <c:val>
            <c:numRef>
              <c:f>Sheet1!$E$3:$F$3</c:f>
              <c:numCache>
                <c:formatCode>0</c:formatCode>
                <c:ptCount val="2"/>
                <c:pt idx="0">
                  <c:v>124.66824644549763</c:v>
                </c:pt>
                <c:pt idx="1">
                  <c:v>121.56472758903629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1C-4D62-840D-FD14E2429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3129008"/>
        <c:axId val="593129400"/>
        <c:axId val="0"/>
      </c:bar3DChart>
      <c:catAx>
        <c:axId val="59312900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93129400"/>
        <c:crosses val="autoZero"/>
        <c:auto val="0"/>
        <c:lblAlgn val="ctr"/>
        <c:lblOffset val="100"/>
        <c:noMultiLvlLbl val="0"/>
      </c:catAx>
      <c:valAx>
        <c:axId val="593129400"/>
        <c:scaling>
          <c:orientation val="minMax"/>
          <c:max val="125"/>
          <c:min val="0"/>
        </c:scaling>
        <c:delete val="1"/>
        <c:axPos val="b"/>
        <c:numFmt formatCode="0" sourceLinked="1"/>
        <c:majorTickMark val="out"/>
        <c:minorTickMark val="none"/>
        <c:tickLblPos val="nextTo"/>
        <c:crossAx val="593129008"/>
        <c:crosses val="autoZero"/>
        <c:crossBetween val="between"/>
        <c:majorUnit val="10"/>
        <c:minorUnit val="10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Average $ of Concessions</a:t>
            </a:r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Average $ of Concessions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DC1E32"/>
              </a:solidFill>
            </c:spPr>
            <c:extLst>
              <c:ext xmlns:c16="http://schemas.microsoft.com/office/drawing/2014/chart" uri="{C3380CC4-5D6E-409C-BE32-E72D297353CC}">
                <c16:uniqueId val="{00000001-DAE6-484E-BEDC-98C2D01DDFB2}"/>
              </c:ext>
            </c:extLst>
          </c:dPt>
          <c:dPt>
            <c:idx val="1"/>
            <c:invertIfNegative val="0"/>
            <c:bubble3D val="0"/>
            <c:spPr>
              <a:solidFill>
                <a:srgbClr val="747678"/>
              </a:solidFill>
            </c:spPr>
            <c:extLst>
              <c:ext xmlns:c16="http://schemas.microsoft.com/office/drawing/2014/chart" uri="{C3380CC4-5D6E-409C-BE32-E72D297353CC}">
                <c16:uniqueId val="{00000003-DAE6-484E-BEDC-98C2D01DDFB2}"/>
              </c:ext>
            </c:extLst>
          </c:dPt>
          <c:dLbls>
            <c:dLbl>
              <c:idx val="0"/>
              <c:layout>
                <c:manualLayout>
                  <c:x val="4.4444444444444543E-2"/>
                  <c:y val="-1.3888888888888888E-2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$25,240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E6-484E-BEDC-98C2D01DDFB2}"/>
                </c:ext>
              </c:extLst>
            </c:dLbl>
            <c:dLbl>
              <c:idx val="1"/>
              <c:layout>
                <c:manualLayout>
                  <c:x val="4.1666666666666664E-2"/>
                  <c:y val="-4.6296296296296294E-3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$15,649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E6-484E-BEDC-98C2D01DDFB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Sheet1!$E$1:$F$1</c:f>
              <c:strCache>
                <c:ptCount val="2"/>
                <c:pt idx="0">
                  <c:v>Top 10% of Zip Codes</c:v>
                </c:pt>
                <c:pt idx="1">
                  <c:v>Average of All Zip Codes</c:v>
                </c:pt>
              </c:strCache>
            </c:strRef>
          </c:cat>
          <c:val>
            <c:numRef>
              <c:f>Sheet1!$E$4:$F$4</c:f>
              <c:numCache>
                <c:formatCode>"$"#,##0</c:formatCode>
                <c:ptCount val="2"/>
                <c:pt idx="0">
                  <c:v>25240.240379146922</c:v>
                </c:pt>
                <c:pt idx="1">
                  <c:v>15648.532466977105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E6-484E-BEDC-98C2D01DD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3130184"/>
        <c:axId val="593130576"/>
        <c:axId val="0"/>
      </c:bar3DChart>
      <c:catAx>
        <c:axId val="5931301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93130576"/>
        <c:crosses val="autoZero"/>
        <c:auto val="1"/>
        <c:lblAlgn val="ctr"/>
        <c:lblOffset val="100"/>
        <c:noMultiLvlLbl val="0"/>
      </c:catAx>
      <c:valAx>
        <c:axId val="593130576"/>
        <c:scaling>
          <c:orientation val="minMax"/>
        </c:scaling>
        <c:delete val="1"/>
        <c:axPos val="b"/>
        <c:numFmt formatCode="&quot;$&quot;#,##0" sourceLinked="1"/>
        <c:majorTickMark val="out"/>
        <c:minorTickMark val="none"/>
        <c:tickLblPos val="nextTo"/>
        <c:crossAx val="5931301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% of Distinct Clients Receiving Concessions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DC1E32"/>
              </a:solidFill>
            </c:spPr>
            <c:extLst>
              <c:ext xmlns:c16="http://schemas.microsoft.com/office/drawing/2014/chart" uri="{C3380CC4-5D6E-409C-BE32-E72D297353CC}">
                <c16:uniqueId val="{00000001-EB5C-4F14-A63B-94BEF07DEF1E}"/>
              </c:ext>
            </c:extLst>
          </c:dPt>
          <c:dPt>
            <c:idx val="1"/>
            <c:invertIfNegative val="0"/>
            <c:bubble3D val="0"/>
            <c:spPr>
              <a:solidFill>
                <a:srgbClr val="747678"/>
              </a:solidFill>
            </c:spPr>
            <c:extLst>
              <c:ext xmlns:c16="http://schemas.microsoft.com/office/drawing/2014/chart" uri="{C3380CC4-5D6E-409C-BE32-E72D297353CC}">
                <c16:uniqueId val="{00000003-EB5C-4F14-A63B-94BEF07DEF1E}"/>
              </c:ext>
            </c:extLst>
          </c:dPt>
          <c:dLbls>
            <c:dLbl>
              <c:idx val="0"/>
              <c:layout>
                <c:manualLayout>
                  <c:x val="7.874015748031496E-3"/>
                  <c:y val="-1.8099547511312219E-2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51.8%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5C-4F14-A63B-94BEF07DEF1E}"/>
                </c:ext>
              </c:extLst>
            </c:dLbl>
            <c:dLbl>
              <c:idx val="1"/>
              <c:layout>
                <c:manualLayout>
                  <c:x val="1.3123359580052493E-2"/>
                  <c:y val="-6.0331825037707393E-3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38.1%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5C-4F14-A63B-94BEF07DEF1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Sheet1!$E$1:$F$1</c:f>
              <c:strCache>
                <c:ptCount val="2"/>
                <c:pt idx="0">
                  <c:v>Top 10% of Zip Codes</c:v>
                </c:pt>
                <c:pt idx="1">
                  <c:v>Average of All Zip Codes</c:v>
                </c:pt>
              </c:strCache>
            </c:strRef>
          </c:cat>
          <c:val>
            <c:numRef>
              <c:f>Sheet1!$E$2:$F$2</c:f>
              <c:numCache>
                <c:formatCode>0.0%</c:formatCode>
                <c:ptCount val="2"/>
                <c:pt idx="0">
                  <c:v>0.51816635071090056</c:v>
                </c:pt>
                <c:pt idx="1">
                  <c:v>0.38082120774614575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5C-4F14-A63B-94BEF07DE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3131360"/>
        <c:axId val="593131752"/>
        <c:axId val="0"/>
      </c:bar3DChart>
      <c:catAx>
        <c:axId val="5931313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93131752"/>
        <c:crosses val="autoZero"/>
        <c:auto val="1"/>
        <c:lblAlgn val="ctr"/>
        <c:lblOffset val="100"/>
        <c:noMultiLvlLbl val="0"/>
      </c:catAx>
      <c:valAx>
        <c:axId val="593131752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5931313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baseline="0">
                <a:latin typeface="Arial" panose="020B0604020202020204" pitchFamily="34" charset="0"/>
                <a:cs typeface="Arial" panose="020B0604020202020204" pitchFamily="34" charset="0"/>
              </a:rPr>
              <a:t> of State Jurisdictions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'# of State Jurisdiction'!$B$1</c:f>
              <c:strCache>
                <c:ptCount val="1"/>
                <c:pt idx="0">
                  <c:v>% of Clients Claiming Concessions</c:v>
                </c:pt>
              </c:strCache>
            </c:strRef>
          </c:tx>
          <c:spPr>
            <a:solidFill>
              <a:srgbClr val="DC1E3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747678"/>
              </a:solidFill>
            </c:spPr>
            <c:extLst>
              <c:ext xmlns:c16="http://schemas.microsoft.com/office/drawing/2014/chart" uri="{C3380CC4-5D6E-409C-BE32-E72D297353CC}">
                <c16:uniqueId val="{00000001-F2BD-4BE9-A66E-BFAD14BEDC6E}"/>
              </c:ext>
            </c:extLst>
          </c:dPt>
          <c:dPt>
            <c:idx val="1"/>
            <c:invertIfNegative val="0"/>
            <c:bubble3D val="0"/>
            <c:spPr>
              <a:solidFill>
                <a:srgbClr val="747678"/>
              </a:solidFill>
            </c:spPr>
            <c:extLst>
              <c:ext xmlns:c16="http://schemas.microsoft.com/office/drawing/2014/chart" uri="{C3380CC4-5D6E-409C-BE32-E72D297353CC}">
                <c16:uniqueId val="{00000003-F2BD-4BE9-A66E-BFAD14BEDC6E}"/>
              </c:ext>
            </c:extLst>
          </c:dPt>
          <c:dPt>
            <c:idx val="2"/>
            <c:invertIfNegative val="0"/>
            <c:bubble3D val="0"/>
            <c:spPr>
              <a:solidFill>
                <a:srgbClr val="747678"/>
              </a:solidFill>
            </c:spPr>
            <c:extLst>
              <c:ext xmlns:c16="http://schemas.microsoft.com/office/drawing/2014/chart" uri="{C3380CC4-5D6E-409C-BE32-E72D297353CC}">
                <c16:uniqueId val="{00000005-F2BD-4BE9-A66E-BFAD14BEDC6E}"/>
              </c:ext>
            </c:extLst>
          </c:dPt>
          <c:dPt>
            <c:idx val="3"/>
            <c:invertIfNegative val="0"/>
            <c:bubble3D val="0"/>
            <c:spPr>
              <a:solidFill>
                <a:srgbClr val="747678"/>
              </a:solidFill>
            </c:spPr>
            <c:extLst>
              <c:ext xmlns:c16="http://schemas.microsoft.com/office/drawing/2014/chart" uri="{C3380CC4-5D6E-409C-BE32-E72D297353CC}">
                <c16:uniqueId val="{00000007-F2BD-4BE9-A66E-BFAD14BEDC6E}"/>
              </c:ext>
            </c:extLst>
          </c:dPt>
          <c:cat>
            <c:strRef>
              <c:f>'# of State Jurisdiction'!$A$2:$A$6</c:f>
              <c:strCache>
                <c:ptCount val="5"/>
                <c:pt idx="0">
                  <c:v>No Change in last 28 months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More than 3</c:v>
                </c:pt>
              </c:strCache>
            </c:strRef>
          </c:cat>
          <c:val>
            <c:numRef>
              <c:f>'# of State Jurisdiction'!$B$2:$B$6</c:f>
              <c:numCache>
                <c:formatCode>0.00%</c:formatCode>
                <c:ptCount val="5"/>
                <c:pt idx="0">
                  <c:v>5.0999999999999997E-2</c:v>
                </c:pt>
                <c:pt idx="1">
                  <c:v>7.3999999999999996E-2</c:v>
                </c:pt>
                <c:pt idx="2">
                  <c:v>0.10199999999999999</c:v>
                </c:pt>
                <c:pt idx="3">
                  <c:v>0.11600000000000001</c:v>
                </c:pt>
                <c:pt idx="4">
                  <c:v>0.151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BD-4BE9-A66E-BFAD14BED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3132536"/>
        <c:axId val="593132928"/>
        <c:axId val="0"/>
      </c:bar3DChart>
      <c:catAx>
        <c:axId val="593132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# of State Jurisdictions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93132928"/>
        <c:crosses val="autoZero"/>
        <c:auto val="1"/>
        <c:lblAlgn val="ctr"/>
        <c:lblOffset val="100"/>
        <c:noMultiLvlLbl val="0"/>
      </c:catAx>
      <c:valAx>
        <c:axId val="5931329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% of Clients</a:t>
                </a:r>
                <a:r>
                  <a:rPr lang="en-US" sz="9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Receiving Concessions</a:t>
                </a:r>
                <a:endParaRPr lang="en-US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1.9200259877221737E-2"/>
              <c:y val="0.23617543999893414"/>
            </c:manualLayout>
          </c:layout>
          <c:overlay val="0"/>
        </c:title>
        <c:numFmt formatCode="0.00%" sourceLinked="1"/>
        <c:majorTickMark val="out"/>
        <c:minorTickMark val="none"/>
        <c:tickLblPos val="nextTo"/>
        <c:crossAx val="593132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0.20616</cdr:x>
      <cdr:y>0.07208</cdr:y>
    </cdr:from>
    <cdr:to>
      <cdr:x>0.43688</cdr:x>
      <cdr:y>0.11632</cdr:y>
    </cdr:to>
    <cdr:sp macro="" textlink="">
      <cdr:nvSpPr>
        <cdr:cNvPr id="2" name="TextBox 1"/>
        <cdr:cNvSpPr txBox="1"/>
      </cdr:nvSpPr>
      <cdr:spPr bwMode="auto">
        <a:xfrm xmlns:a="http://schemas.openxmlformats.org/drawingml/2006/main">
          <a:off x="1706595" y="300889"/>
          <a:ext cx="1909948" cy="18466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>
            <a:spcBef>
              <a:spcPct val="50000"/>
            </a:spcBef>
          </a:pPr>
          <a:r>
            <a: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rPr>
            <a:t>Client Concession Rate</a:t>
          </a:r>
        </a:p>
      </cdr:txBody>
    </cdr:sp>
  </cdr:relSizeAnchor>
  <cdr:relSizeAnchor xmlns:cdr="http://schemas.openxmlformats.org/drawingml/2006/chartDrawing">
    <cdr:from>
      <cdr:x>0.23389</cdr:x>
      <cdr:y>0.13925</cdr:y>
    </cdr:from>
    <cdr:to>
      <cdr:x>0.38738</cdr:x>
      <cdr:y>0.1997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1936184" y="581241"/>
          <a:ext cx="1270660" cy="25235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F0C16AB-2509-4C03-A5F4-AABEA8F3DD70}" type="datetimeFigureOut">
              <a:rPr lang="en-US"/>
              <a:pPr>
                <a:defRPr/>
              </a:pPr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A7FD3F6-3620-4451-BB1C-EEEC217F3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9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4D1868E-600B-4FFC-9E21-742BE3D6A08F}" type="datetimeFigureOut">
              <a:rPr lang="en-US"/>
              <a:pPr>
                <a:defRPr/>
              </a:pPr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B3868C-3306-4CDD-9FF9-1869F43E8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0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SMART meaning</a:t>
            </a:r>
          </a:p>
          <a:p>
            <a:r>
              <a:rPr lang="en-US" dirty="0"/>
              <a:t>SBS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8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</a:t>
            </a:r>
            <a:r>
              <a:rPr lang="en-US" baseline="0" dirty="0"/>
              <a:t> of the top ten % of concession receiving Zip Codes reside in the greater NYC and Washington DC areas.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</a:t>
            </a:r>
            <a:r>
              <a:rPr lang="en-US" baseline="0" dirty="0"/>
              <a:t> sales regions, not service regions</a:t>
            </a:r>
          </a:p>
          <a:p>
            <a:r>
              <a:rPr lang="en-US" baseline="0" dirty="0"/>
              <a:t>What the %’s represent</a:t>
            </a:r>
          </a:p>
          <a:p>
            <a:r>
              <a:rPr lang="en-US" baseline="0" dirty="0"/>
              <a:t>Consider flipping largest to smallest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6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next step opportunities with chosen</a:t>
            </a:r>
            <a:r>
              <a:rPr lang="en-US" baseline="0" dirty="0"/>
              <a:t> campaigns.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0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formatting on dollars</a:t>
            </a:r>
          </a:p>
          <a:p>
            <a:r>
              <a:rPr lang="en-US" dirty="0"/>
              <a:t>5-10% is not realistic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0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formatting on dollars</a:t>
            </a:r>
          </a:p>
          <a:p>
            <a:r>
              <a:rPr lang="en-US" dirty="0"/>
              <a:t>5-10% is not realistic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on Jurisdiction</a:t>
            </a:r>
            <a:r>
              <a:rPr lang="en-US" baseline="0" dirty="0"/>
              <a:t> Complexity</a:t>
            </a:r>
          </a:p>
          <a:p>
            <a:r>
              <a:rPr lang="en-US" baseline="0" dirty="0"/>
              <a:t>Semi-intelligent routing – Complex Jurisdictions get routed to more tenured associates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Understand causes of concession and leading indicators of churn so we can proactively reduce churn and concessions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045FF-F54D-4D0A-A311-3362F62115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Timeframe of data needs</a:t>
            </a:r>
            <a:r>
              <a:rPr lang="en-US" baseline="0" dirty="0"/>
              <a:t> to be mentioned (Jan 2013 – April 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1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talk about each individual one.</a:t>
            </a:r>
          </a:p>
          <a:p>
            <a:r>
              <a:rPr lang="en-US" dirty="0"/>
              <a:t>Additional hypotheses for Churn that are not represented here.</a:t>
            </a:r>
          </a:p>
          <a:p>
            <a:r>
              <a:rPr lang="en-US" dirty="0"/>
              <a:t>Strikethrough some w/ animation</a:t>
            </a:r>
            <a:r>
              <a:rPr lang="en-US" baseline="0" dirty="0"/>
              <a:t> – These did not prove out during the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5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5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adding in Client Zip</a:t>
            </a:r>
          </a:p>
          <a:p>
            <a:r>
              <a:rPr lang="en-US" dirty="0"/>
              <a:t>Double check</a:t>
            </a:r>
            <a:r>
              <a:rPr lang="en-US" baseline="0" dirty="0"/>
              <a:t> time period</a:t>
            </a:r>
          </a:p>
          <a:p>
            <a:r>
              <a:rPr lang="en-US" baseline="0" dirty="0"/>
              <a:t>Break down Concession vs Revenue Leakage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volume data (if</a:t>
            </a:r>
            <a:r>
              <a:rPr lang="en-US" baseline="0" dirty="0"/>
              <a:t> asked)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bars vs line</a:t>
            </a:r>
          </a:p>
          <a:p>
            <a:r>
              <a:rPr lang="en-US" baseline="0" dirty="0"/>
              <a:t>Change line title to “Total $ amount YoY”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adding another slide with zoomed in on East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ADP_PPT_Exhibits_simple-26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FB427-3867-4954-9FA1-EA440CE750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ADP_PPT_Exhibits_simple-3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6275" y="508000"/>
            <a:ext cx="8478838" cy="635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4"/>
          <p:cNvGrpSpPr>
            <a:grpSpLocks/>
          </p:cNvGrpSpPr>
          <p:nvPr userDrawn="1"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6" name="Picture 15" descr="footer 200 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6" descr="ADP logo jpg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10" descr="ADP_PPT_Exhibits_simple-26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5638800" cy="482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09A0-9B56-4507-9FC1-7809226E2E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-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ADP_PPT_Exhibits_simple-26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4103688" cy="48260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8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652962" y="1266098"/>
            <a:ext cx="4103688" cy="48260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8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F91DA-3583-4CDC-B0DD-7780118312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-columns Exhib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ADP_PPT_Exhibits_simple-26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6" y="1744663"/>
            <a:ext cx="3657601" cy="2941637"/>
          </a:xfrm>
        </p:spPr>
        <p:txBody>
          <a:bodyPr lIns="137160" tIns="45720" rIns="182880" bIns="4572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="1">
                <a:solidFill>
                  <a:schemeClr val="bg1"/>
                </a:solidFill>
              </a:defRPr>
            </a:lvl1pPr>
            <a:lvl2pPr marL="0" indent="0">
              <a:spcBef>
                <a:spcPts val="600"/>
              </a:spcBef>
              <a:buFontTx/>
              <a:buNone/>
              <a:defRPr sz="2000">
                <a:solidFill>
                  <a:schemeClr val="bg1"/>
                </a:solidFill>
              </a:defRPr>
            </a:lvl2pPr>
            <a:lvl3pPr marL="231775" indent="-2286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8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4665662" y="1747932"/>
            <a:ext cx="3657601" cy="2941637"/>
          </a:xfrm>
        </p:spPr>
        <p:txBody>
          <a:bodyPr lIns="137160" tIns="45720" rIns="182880" bIns="4572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="1">
                <a:solidFill>
                  <a:schemeClr val="bg1"/>
                </a:solidFill>
              </a:defRPr>
            </a:lvl1pPr>
            <a:lvl2pPr marL="0" indent="0">
              <a:spcBef>
                <a:spcPts val="600"/>
              </a:spcBef>
              <a:buFontTx/>
              <a:buNone/>
              <a:defRPr sz="2000">
                <a:solidFill>
                  <a:schemeClr val="bg1"/>
                </a:solidFill>
              </a:defRPr>
            </a:lvl2pPr>
            <a:lvl3pPr marL="231775" indent="-2286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8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B609-33F1-4D65-9B0E-694B2CBF8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DP_PPT_Exhibits_simple-26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C6862-0EC3-4395-961D-5A2B9B5241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751C7-65EE-4872-87CE-9868CA04B7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Content, Corn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DP_PPT_Exhibits_simple-33.png"/>
          <p:cNvPicPr>
            <a:picLocks noChangeAspect="1"/>
          </p:cNvPicPr>
          <p:nvPr userDrawn="1"/>
        </p:nvPicPr>
        <p:blipFill>
          <a:blip r:embed="rId2"/>
          <a:srcRect l="32802" t="29979"/>
          <a:stretch>
            <a:fillRect/>
          </a:stretch>
        </p:blipFill>
        <p:spPr bwMode="auto">
          <a:xfrm>
            <a:off x="3005138" y="2055813"/>
            <a:ext cx="6145212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6" name="Picture 10" descr="footer 200 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4" descr="ADP logo jpg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5524743" cy="482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7C0E-5ABD-473E-9676-8E3739FF58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96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2-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ADP_PPT_Exhibits_simple-26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4103688" cy="48260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8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652962" y="1266098"/>
            <a:ext cx="4103688" cy="48260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8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F91DA-3583-4CDC-B0DD-7780118312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89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Content, Corn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DP_PPT_Exhibits_simple-33.png"/>
          <p:cNvPicPr>
            <a:picLocks noChangeAspect="1"/>
          </p:cNvPicPr>
          <p:nvPr userDrawn="1"/>
        </p:nvPicPr>
        <p:blipFill>
          <a:blip r:embed="rId2"/>
          <a:srcRect l="32802" t="29979"/>
          <a:stretch>
            <a:fillRect/>
          </a:stretch>
        </p:blipFill>
        <p:spPr bwMode="auto">
          <a:xfrm>
            <a:off x="3005138" y="2055813"/>
            <a:ext cx="6145212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6" name="Picture 10" descr="footer 200 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4" descr="ADP logo jpg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5524743" cy="482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7C0E-5ABD-473E-9676-8E3739FF58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63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2-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ADP_PPT_Exhibits_simple-26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4103688" cy="48260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8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652962" y="1266098"/>
            <a:ext cx="4103688" cy="48260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8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F91DA-3583-4CDC-B0DD-7780118312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9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Corn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DP_PPT_Exhibits_simple-33.png"/>
          <p:cNvPicPr>
            <a:picLocks noChangeAspect="1"/>
          </p:cNvPicPr>
          <p:nvPr userDrawn="1"/>
        </p:nvPicPr>
        <p:blipFill>
          <a:blip r:embed="rId2"/>
          <a:srcRect l="32802" t="29979"/>
          <a:stretch>
            <a:fillRect/>
          </a:stretch>
        </p:blipFill>
        <p:spPr bwMode="auto">
          <a:xfrm>
            <a:off x="3005138" y="2055813"/>
            <a:ext cx="6145212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6" name="Picture 10" descr="footer 200 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4" descr="ADP logo jpg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5524743" cy="482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7C0E-5ABD-473E-9676-8E3739FF58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ADP_PPT_Exhibits_simple-27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ADP_capline_rgb.jpg"/>
          <p:cNvPicPr>
            <a:picLocks noChangeAspect="1"/>
          </p:cNvPicPr>
          <p:nvPr userDrawn="1"/>
        </p:nvPicPr>
        <p:blipFill>
          <a:blip r:embed="rId3"/>
          <a:srcRect r="4834"/>
          <a:stretch>
            <a:fillRect/>
          </a:stretch>
        </p:blipFill>
        <p:spPr bwMode="auto">
          <a:xfrm>
            <a:off x="295275" y="6196013"/>
            <a:ext cx="21574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54" y="1297565"/>
            <a:ext cx="4186146" cy="123014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854" y="2615181"/>
            <a:ext cx="4186146" cy="81838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 descr="ADP_logo_tag_sm_rgb_USonly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5" y="56816"/>
            <a:ext cx="3409742" cy="1280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DP_PPT_Exhibits_simple-1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2700" y="-9525"/>
            <a:ext cx="9169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DP_capline_rgb.jpg"/>
          <p:cNvPicPr>
            <a:picLocks noChangeAspect="1"/>
          </p:cNvPicPr>
          <p:nvPr userDrawn="1"/>
        </p:nvPicPr>
        <p:blipFill>
          <a:blip r:embed="rId3"/>
          <a:srcRect r="4834"/>
          <a:stretch>
            <a:fillRect/>
          </a:stretch>
        </p:blipFill>
        <p:spPr bwMode="auto">
          <a:xfrm>
            <a:off x="295275" y="6196013"/>
            <a:ext cx="21574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54" y="1297565"/>
            <a:ext cx="5633946" cy="123014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854" y="2615181"/>
            <a:ext cx="5633946" cy="82295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ADP_logo_tag_sm_rgb_USonly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5" y="56816"/>
            <a:ext cx="3409742" cy="1280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mag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dp_art_device_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9841"/>
            <a:ext cx="9429750" cy="7334250"/>
          </a:xfrm>
          <a:prstGeom prst="rect">
            <a:avLst/>
          </a:prstGeom>
        </p:spPr>
      </p:pic>
      <p:pic>
        <p:nvPicPr>
          <p:cNvPr id="7" name="Picture 6" descr="ADP_logo_tag_sm_rev_USonly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7" y="67082"/>
            <a:ext cx="3450336" cy="1295400"/>
          </a:xfrm>
          <a:prstGeom prst="rect">
            <a:avLst/>
          </a:prstGeom>
        </p:spPr>
      </p:pic>
      <p:pic>
        <p:nvPicPr>
          <p:cNvPr id="5" name="Picture 7" descr="ADP_capline_rgb.jpg"/>
          <p:cNvPicPr>
            <a:picLocks noChangeAspect="1"/>
          </p:cNvPicPr>
          <p:nvPr userDrawn="1"/>
        </p:nvPicPr>
        <p:blipFill>
          <a:blip r:embed="rId4"/>
          <a:srcRect r="4834"/>
          <a:stretch>
            <a:fillRect/>
          </a:stretch>
        </p:blipFill>
        <p:spPr bwMode="auto">
          <a:xfrm>
            <a:off x="295275" y="6196013"/>
            <a:ext cx="21574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53" y="1297565"/>
            <a:ext cx="5519889" cy="123014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853" y="2615181"/>
            <a:ext cx="5519889" cy="73956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DP_PPT_Exhibits_simple-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5" name="Picture 10" descr="footer 200 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ADP logo jpg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54" y="606244"/>
            <a:ext cx="5094722" cy="123014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DFEF6-5FEA-41E3-8C52-69E1B18411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DP_PPT_Exhibits_simple-3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5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6" name="Picture 11" descr="footer 200 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5" descr="ADP logo jpg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54" y="606244"/>
            <a:ext cx="5094722" cy="123014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1955285"/>
            <a:ext cx="5099050" cy="137286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40AD4-66F9-4714-A4E4-BA1BC46E30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ADP_PPT_Exhibits_simple-36.png"/>
          <p:cNvPicPr>
            <a:picLocks noChangeAspect="1"/>
          </p:cNvPicPr>
          <p:nvPr userDrawn="1"/>
        </p:nvPicPr>
        <p:blipFill>
          <a:blip r:embed="rId2"/>
          <a:srcRect l="44736" r="426"/>
          <a:stretch>
            <a:fillRect/>
          </a:stretch>
        </p:blipFill>
        <p:spPr bwMode="auto">
          <a:xfrm>
            <a:off x="4129088" y="0"/>
            <a:ext cx="50149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6" name="Picture 11" descr="footer 200 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5" descr="ADP logo jpg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54" y="606244"/>
            <a:ext cx="5094722" cy="123014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1955285"/>
            <a:ext cx="5099050" cy="141992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AD0C2-D8AE-466C-88F2-06BC4E91D1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DP_PPT_Exhibits_simple-36.png"/>
          <p:cNvPicPr>
            <a:picLocks noChangeAspect="1"/>
          </p:cNvPicPr>
          <p:nvPr userDrawn="1"/>
        </p:nvPicPr>
        <p:blipFill>
          <a:blip r:embed="rId2"/>
          <a:srcRect l="44736" r="426"/>
          <a:stretch>
            <a:fillRect/>
          </a:stretch>
        </p:blipFill>
        <p:spPr bwMode="auto">
          <a:xfrm>
            <a:off x="4129088" y="0"/>
            <a:ext cx="50149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6" name="Picture 14" descr="footer 200 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5" descr="ADP logo jpg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10" descr="ADP_PPT_Exhibits_simple-26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5638800" cy="482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5F6E2-95E2-498C-B339-39BE3C67F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8"/>
          <p:cNvGrpSpPr>
            <a:grpSpLocks/>
          </p:cNvGrpSpPr>
          <p:nvPr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1031" name="Picture 11" descr="footer 200 red.png"/>
            <p:cNvPicPr>
              <a:picLocks noChangeAspect="1"/>
            </p:cNvPicPr>
            <p:nvPr userDrawn="1"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12" descr="ADP logo jpg.jpg"/>
            <p:cNvPicPr>
              <a:picLocks noChangeAspect="1"/>
            </p:cNvPicPr>
            <p:nvPr userDrawn="1"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175"/>
            <a:ext cx="744061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62063"/>
            <a:ext cx="837565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1350" y="6464300"/>
            <a:ext cx="5378450" cy="2809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ct val="50000"/>
              </a:spcBef>
              <a:spcAft>
                <a:spcPts val="0"/>
              </a:spcAft>
              <a:defRPr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75" y="6383338"/>
            <a:ext cx="293688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D5DE5A7-2B05-4F54-87A4-09902DF2E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86" r:id="rId14"/>
    <p:sldLayoutId id="2147483717" r:id="rId15"/>
    <p:sldLayoutId id="2147483718" r:id="rId16"/>
    <p:sldLayoutId id="2147483750" r:id="rId17"/>
    <p:sldLayoutId id="2147483751" r:id="rId1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20000"/>
        </a:lnSpc>
        <a:spcBef>
          <a:spcPts val="14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27013" indent="-227013" algn="l" rtl="0" eaLnBrk="1" fontAlgn="base" hangingPunct="1">
        <a:lnSpc>
          <a:spcPct val="120000"/>
        </a:lnSpc>
        <a:spcBef>
          <a:spcPts val="14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60375" indent="-228600" algn="l" rtl="0" eaLnBrk="1" fontAlgn="base" hangingPunct="1">
        <a:lnSpc>
          <a:spcPct val="120000"/>
        </a:lnSpc>
        <a:spcBef>
          <a:spcPts val="1400"/>
        </a:spcBef>
        <a:spcAft>
          <a:spcPct val="0"/>
        </a:spcAft>
        <a:buClr>
          <a:schemeClr val="tx2"/>
        </a:buClr>
        <a:buFont typeface="BentonSansF Book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687388" indent="-231775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7013" algn="l" rtl="0" eaLnBrk="1" fontAlgn="base" hangingPunct="1">
        <a:lnSpc>
          <a:spcPct val="120000"/>
        </a:lnSpc>
        <a:spcBef>
          <a:spcPts val="1000"/>
        </a:spcBef>
        <a:spcAft>
          <a:spcPct val="0"/>
        </a:spcAft>
        <a:buClr>
          <a:schemeClr val="tx2"/>
        </a:buClr>
        <a:buFont typeface="BentonSansF Book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ctrTitle"/>
          </p:nvPr>
        </p:nvSpPr>
        <p:spPr>
          <a:xfrm>
            <a:off x="385762" y="1296988"/>
            <a:ext cx="6453949" cy="1230312"/>
          </a:xfrm>
        </p:spPr>
        <p:txBody>
          <a:bodyPr>
            <a:normAutofit/>
          </a:bodyPr>
          <a:lstStyle/>
          <a:p>
            <a:r>
              <a:rPr lang="en-US" dirty="0"/>
              <a:t>Concession Analysis</a:t>
            </a:r>
            <a:br>
              <a:rPr lang="en-US" dirty="0"/>
            </a:br>
            <a:r>
              <a:rPr lang="en-US" sz="1800" b="0" dirty="0"/>
              <a:t>Analyzing the key drives behind service concessions</a:t>
            </a:r>
            <a:endParaRPr lang="en-US" sz="1800" dirty="0"/>
          </a:p>
        </p:txBody>
      </p:sp>
      <p:sp>
        <p:nvSpPr>
          <p:cNvPr id="18434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Cory </a:t>
            </a:r>
            <a:r>
              <a:rPr lang="en-US" dirty="0" err="1"/>
              <a:t>McAboy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>
          <a:xfrm>
            <a:off x="381000" y="3175"/>
            <a:ext cx="7944293" cy="904875"/>
          </a:xfrm>
        </p:spPr>
        <p:txBody>
          <a:bodyPr/>
          <a:lstStyle/>
          <a:p>
            <a:r>
              <a:rPr lang="en-US" sz="2000" dirty="0"/>
              <a:t>Surprisingly, competitive locations and client start dates were not significant drives in concessions.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269693"/>
              </p:ext>
            </p:extLst>
          </p:nvPr>
        </p:nvGraphicFramePr>
        <p:xfrm>
          <a:off x="641350" y="2417885"/>
          <a:ext cx="3782297" cy="328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972358" y="2008084"/>
            <a:ext cx="32173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% of Clients Claiming Concessions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36237" y="1083732"/>
            <a:ext cx="34895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Competition is not a factor for concessions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157" y="2866292"/>
            <a:ext cx="3671266" cy="311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auto">
          <a:xfrm>
            <a:off x="5035756" y="1061671"/>
            <a:ext cx="3558667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Client Start date is not a factor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Hot Starts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Last week of Fiscal Month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Last 2 days of Fiscal Month</a:t>
            </a:r>
          </a:p>
          <a:p>
            <a:pPr>
              <a:spcBef>
                <a:spcPct val="50000"/>
              </a:spcBef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69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150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Background Information</a:t>
            </a:r>
          </a:p>
          <a:p>
            <a:pPr lvl="1"/>
            <a:r>
              <a:rPr lang="en-US" dirty="0"/>
              <a:t>Project Overview</a:t>
            </a:r>
          </a:p>
          <a:p>
            <a:pPr lvl="1"/>
            <a:r>
              <a:rPr lang="en-US" dirty="0"/>
              <a:t>Concession Overview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Top Root Causes for Concessions</a:t>
            </a:r>
          </a:p>
          <a:p>
            <a:pPr lvl="1"/>
            <a:r>
              <a:rPr lang="en-US" dirty="0"/>
              <a:t>So What?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D97C0E-5ABD-473E-9676-8E3739FF586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Concessions are mostly caused by the number of payroll jurisdictions (Fed, State, Local) customers were responsible for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039959"/>
              </p:ext>
            </p:extLst>
          </p:nvPr>
        </p:nvGraphicFramePr>
        <p:xfrm>
          <a:off x="242775" y="1194992"/>
          <a:ext cx="8509339" cy="4941731"/>
        </p:xfrm>
        <a:graphic>
          <a:graphicData uri="http://schemas.openxmlformats.org/drawingml/2006/table">
            <a:tbl>
              <a:tblPr firstRow="1" bandRow="1"/>
              <a:tblGrid>
                <a:gridCol w="1640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6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9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3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011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 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Possible</a:t>
                      </a:r>
                      <a:r>
                        <a:rPr lang="en-US" sz="1100" b="1" baseline="0" dirty="0">
                          <a:solidFill>
                            <a:schemeClr val="bg1"/>
                          </a:solidFill>
                        </a:rPr>
                        <a:t> Explanation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Concession</a:t>
                      </a:r>
                      <a:r>
                        <a:rPr lang="en-US" sz="1100" b="1" baseline="0" dirty="0">
                          <a:solidFill>
                            <a:schemeClr val="bg1"/>
                          </a:solidFill>
                        </a:rPr>
                        <a:t> Impact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Revenue</a:t>
                      </a:r>
                      <a:r>
                        <a:rPr lang="en-US" sz="1100" b="1" baseline="0" dirty="0">
                          <a:solidFill>
                            <a:schemeClr val="bg1"/>
                          </a:solidFill>
                        </a:rPr>
                        <a:t> Leakage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651"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State Jurisdiction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72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cs typeface="Arial"/>
                        </a:rPr>
                        <a:t>Adds</a:t>
                      </a:r>
                      <a:r>
                        <a:rPr lang="en-US" sz="1600" b="1" baseline="0" dirty="0">
                          <a:cs typeface="Arial"/>
                        </a:rPr>
                        <a:t> complexity to the implementation process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cs typeface="Arial"/>
                        </a:rPr>
                        <a:t>$12.8M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/>
                        <a:t>$4.8M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 State</a:t>
                      </a:r>
                      <a:endParaRPr lang="en-US" sz="1200" dirty="0"/>
                    </a:p>
                    <a:p>
                      <a:pPr rtl="0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72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/>
                        <a:t>Complex jurisdictions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/>
                        <a:t>$6.6M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/>
                        <a:t>$5.2M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616"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Client Zip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72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cs typeface="Arial"/>
                        </a:rPr>
                        <a:t>Complex jurisdictions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/>
                        <a:t>$8.3M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/>
                        <a:t>$2.8M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279"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Client Tenure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72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/>
                        <a:t>Client</a:t>
                      </a:r>
                      <a:r>
                        <a:rPr lang="en-US" sz="1600" b="1" baseline="0" dirty="0"/>
                        <a:t> learning curve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/>
                        <a:t>$2.3M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/>
                        <a:t>$4.2M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2279"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Sales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 Division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72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/>
                        <a:t>Culture, complexity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/>
                        <a:t>$6.1M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/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2279"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Type of Deduction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72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/>
                        <a:t>Individual Associate Behavior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/>
                        <a:t>$2.9M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/>
                        <a:t>$1.2M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9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Telesales has the highest concession rate out of all sales divisions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369521"/>
              </p:ext>
            </p:extLst>
          </p:nvPr>
        </p:nvGraphicFramePr>
        <p:xfrm>
          <a:off x="664387" y="1427836"/>
          <a:ext cx="7673347" cy="4303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3689498" y="5902335"/>
            <a:ext cx="45720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*Telesales makes up ~$2.5M of concessions over 28 months or ~$1M YoY</a:t>
            </a:r>
          </a:p>
        </p:txBody>
      </p:sp>
    </p:spTree>
    <p:extLst>
      <p:ext uri="{BB962C8B-B14F-4D97-AF65-F5344CB8AC3E}">
        <p14:creationId xmlns:p14="http://schemas.microsoft.com/office/powerpoint/2010/main" val="62384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more payroll deductions a client has, the more concessions they receive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167617" y="3755122"/>
            <a:ext cx="4657111" cy="520589"/>
          </a:xfrm>
        </p:spPr>
        <p:txBody>
          <a:bodyPr rtlCol="0">
            <a:noAutofit/>
          </a:bodyPr>
          <a:lstStyle/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dirty="0"/>
              <a:t>Top “Concession Causing” Deductions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340889"/>
              </p:ext>
            </p:extLst>
          </p:nvPr>
        </p:nvGraphicFramePr>
        <p:xfrm>
          <a:off x="641350" y="4139345"/>
          <a:ext cx="8212504" cy="2032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449780"/>
              </p:ext>
            </p:extLst>
          </p:nvPr>
        </p:nvGraphicFramePr>
        <p:xfrm>
          <a:off x="712178" y="1132375"/>
          <a:ext cx="7570176" cy="24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8195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 appear to claim less concessions as they age, but survivorship bias could also play a role.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262063"/>
            <a:ext cx="7440613" cy="502942"/>
          </a:xfrm>
        </p:spPr>
        <p:txBody>
          <a:bodyPr/>
          <a:lstStyle/>
          <a:p>
            <a:r>
              <a:rPr lang="en-US" sz="1800" dirty="0">
                <a:solidFill>
                  <a:srgbClr val="DC1E32"/>
                </a:solidFill>
              </a:rPr>
              <a:t>% of Clients Claiming Concessions </a:t>
            </a:r>
            <a:r>
              <a:rPr lang="en-US" sz="1800" dirty="0"/>
              <a:t>&amp;</a:t>
            </a:r>
            <a:r>
              <a:rPr lang="en-US" sz="1800" dirty="0">
                <a:solidFill>
                  <a:srgbClr val="747678"/>
                </a:solidFill>
              </a:rPr>
              <a:t>Total $ Concessions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8" name="Chart 7" title="% of Clients Claiming Concessions % Total $ Concession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48413"/>
              </p:ext>
            </p:extLst>
          </p:nvPr>
        </p:nvGraphicFramePr>
        <p:xfrm>
          <a:off x="478465" y="1913860"/>
          <a:ext cx="8278185" cy="4174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198918" y="2365752"/>
            <a:ext cx="24700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Concession $ Amount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40433" y="2766951"/>
            <a:ext cx="1448790" cy="0"/>
          </a:xfrm>
          <a:prstGeom prst="line">
            <a:avLst/>
          </a:prstGeom>
          <a:ln w="57150">
            <a:solidFill>
              <a:srgbClr val="747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19800" y="2214749"/>
            <a:ext cx="2090057" cy="694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004951" y="2126121"/>
            <a:ext cx="2090057" cy="694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811979" y="6088064"/>
            <a:ext cx="14725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/>
                <a:cs typeface="Arial"/>
              </a:rPr>
              <a:t>Client Tenure</a:t>
            </a:r>
          </a:p>
        </p:txBody>
      </p:sp>
      <p:sp>
        <p:nvSpPr>
          <p:cNvPr id="16" name="TextBox 15"/>
          <p:cNvSpPr txBox="1"/>
          <p:nvPr/>
        </p:nvSpPr>
        <p:spPr bwMode="auto">
          <a:xfrm rot="16200000">
            <a:off x="-990674" y="3764132"/>
            <a:ext cx="258872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/>
                <a:cs typeface="Arial"/>
              </a:rPr>
              <a:t>% of Clients Claiming Concessions</a:t>
            </a:r>
          </a:p>
        </p:txBody>
      </p:sp>
    </p:spTree>
    <p:extLst>
      <p:ext uri="{BB962C8B-B14F-4D97-AF65-F5344CB8AC3E}">
        <p14:creationId xmlns:p14="http://schemas.microsoft.com/office/powerpoint/2010/main" val="16766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Concessions are very popular for northeastern states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63" name="Picture 3" descr="Inline 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75694"/>
            <a:ext cx="8542140" cy="397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385763" y="1230923"/>
            <a:ext cx="75448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Colors represent the % of clients claiming concessions</a:t>
            </a:r>
          </a:p>
        </p:txBody>
      </p:sp>
    </p:spTree>
    <p:extLst>
      <p:ext uri="{BB962C8B-B14F-4D97-AF65-F5344CB8AC3E}">
        <p14:creationId xmlns:p14="http://schemas.microsoft.com/office/powerpoint/2010/main" val="381548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10% of zip codes receive much higher concessions than the average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550890"/>
              </p:ext>
            </p:extLst>
          </p:nvPr>
        </p:nvGraphicFramePr>
        <p:xfrm>
          <a:off x="4299439" y="2977661"/>
          <a:ext cx="3886200" cy="1356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648018"/>
              </p:ext>
            </p:extLst>
          </p:nvPr>
        </p:nvGraphicFramePr>
        <p:xfrm>
          <a:off x="4299439" y="4466492"/>
          <a:ext cx="3930162" cy="1591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94677"/>
              </p:ext>
            </p:extLst>
          </p:nvPr>
        </p:nvGraphicFramePr>
        <p:xfrm>
          <a:off x="4299439" y="1081452"/>
          <a:ext cx="3886200" cy="1679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97" y="4230100"/>
            <a:ext cx="3049536" cy="21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97" y="1351450"/>
            <a:ext cx="3067385" cy="240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843797" y="3824654"/>
            <a:ext cx="21104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Greater NYC Area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843797" y="1055076"/>
            <a:ext cx="21104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Greater DC Area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504252" y="6244838"/>
            <a:ext cx="185844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*Minimum 50 clients in zip code</a:t>
            </a:r>
          </a:p>
        </p:txBody>
      </p:sp>
    </p:spTree>
    <p:extLst>
      <p:ext uri="{BB962C8B-B14F-4D97-AF65-F5344CB8AC3E}">
        <p14:creationId xmlns:p14="http://schemas.microsoft.com/office/powerpoint/2010/main" val="110149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The more jurisdictions a customer is responsible for, the more concessions he or she is likely to claim.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285783"/>
              </p:ext>
            </p:extLst>
          </p:nvPr>
        </p:nvGraphicFramePr>
        <p:xfrm>
          <a:off x="470101" y="1262062"/>
          <a:ext cx="7351512" cy="4532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6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Customers doing business in both NY/NJ and NJ/PA exhibit a very high percent in concessions relative to its peers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385763" y="1079108"/>
            <a:ext cx="5908159" cy="520589"/>
          </a:xfrm>
        </p:spPr>
        <p:txBody>
          <a:bodyPr rtlCol="0">
            <a:noAutofit/>
          </a:bodyPr>
          <a:lstStyle/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rgbClr val="747678"/>
                </a:solidFill>
              </a:rPr>
              <a:t>Jurisdictions by % of clients receiving concessions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136045"/>
              </p:ext>
            </p:extLst>
          </p:nvPr>
        </p:nvGraphicFramePr>
        <p:xfrm>
          <a:off x="4455043" y="1599697"/>
          <a:ext cx="4078915" cy="2144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643159"/>
              </p:ext>
            </p:extLst>
          </p:nvPr>
        </p:nvGraphicFramePr>
        <p:xfrm>
          <a:off x="347662" y="3840607"/>
          <a:ext cx="4281488" cy="222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707858"/>
              </p:ext>
            </p:extLst>
          </p:nvPr>
        </p:nvGraphicFramePr>
        <p:xfrm>
          <a:off x="4621287" y="3840607"/>
          <a:ext cx="4395122" cy="2090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003086"/>
              </p:ext>
            </p:extLst>
          </p:nvPr>
        </p:nvGraphicFramePr>
        <p:xfrm>
          <a:off x="238496" y="1599697"/>
          <a:ext cx="4074043" cy="2144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3861043" y="5898590"/>
            <a:ext cx="334864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*Minimum 500 clients in Jurisdiction</a:t>
            </a:r>
          </a:p>
          <a:p>
            <a:pPr>
              <a:spcBef>
                <a:spcPct val="50000"/>
              </a:spcBef>
            </a:pP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*Minimum $500,000 Concession $ amount in Jurisdiction</a:t>
            </a:r>
          </a:p>
        </p:txBody>
      </p:sp>
    </p:spTree>
    <p:extLst>
      <p:ext uri="{BB962C8B-B14F-4D97-AF65-F5344CB8AC3E}">
        <p14:creationId xmlns:p14="http://schemas.microsoft.com/office/powerpoint/2010/main" val="427741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150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Background Information</a:t>
            </a:r>
          </a:p>
          <a:p>
            <a:pPr lvl="1"/>
            <a:r>
              <a:rPr lang="en-US" dirty="0"/>
              <a:t>Project Overview</a:t>
            </a:r>
          </a:p>
          <a:p>
            <a:pPr lvl="1"/>
            <a:r>
              <a:rPr lang="en-US" dirty="0"/>
              <a:t>Concession Overview</a:t>
            </a:r>
          </a:p>
          <a:p>
            <a:pPr lvl="1"/>
            <a:r>
              <a:rPr lang="en-US" dirty="0"/>
              <a:t>Top Root Causes for Concessions</a:t>
            </a:r>
          </a:p>
          <a:p>
            <a:pPr lvl="1"/>
            <a:r>
              <a:rPr lang="en-US" dirty="0"/>
              <a:t>So What?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D97C0E-5ABD-473E-9676-8E3739FF586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7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150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Background Information</a:t>
            </a:r>
          </a:p>
          <a:p>
            <a:pPr lvl="1"/>
            <a:r>
              <a:rPr lang="en-US" dirty="0"/>
              <a:t>Project Overview</a:t>
            </a:r>
          </a:p>
          <a:p>
            <a:pPr lvl="1"/>
            <a:r>
              <a:rPr lang="en-US" dirty="0"/>
              <a:t>Concession Overview</a:t>
            </a:r>
          </a:p>
          <a:p>
            <a:pPr lvl="1"/>
            <a:r>
              <a:rPr lang="en-US" dirty="0"/>
              <a:t>Top Root Causes for Concessions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So What?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D97C0E-5ABD-473E-9676-8E3739FF586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6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Going forward, the first plan of action should be geared towards improving the state and local jurisdiction process.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69228" y="1232958"/>
            <a:ext cx="6006876" cy="520589"/>
          </a:xfrm>
        </p:spPr>
        <p:txBody>
          <a:bodyPr rtlCol="0">
            <a:noAutofit/>
          </a:bodyPr>
          <a:lstStyle/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dirty="0"/>
              <a:t>There is potential for improvement, but how?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51622"/>
              </p:ext>
            </p:extLst>
          </p:nvPr>
        </p:nvGraphicFramePr>
        <p:xfrm>
          <a:off x="385763" y="1861075"/>
          <a:ext cx="8461354" cy="390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9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4390">
                <a:tc>
                  <a:txBody>
                    <a:bodyPr/>
                    <a:lstStyle/>
                    <a:p>
                      <a:r>
                        <a:rPr lang="en-US" dirty="0"/>
                        <a:t>Potential Business Campaign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of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39">
                <a:tc>
                  <a:txBody>
                    <a:bodyPr/>
                    <a:lstStyle/>
                    <a:p>
                      <a:r>
                        <a:rPr lang="en-US" dirty="0"/>
                        <a:t>Intelligent Implementation 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615">
                <a:tc>
                  <a:txBody>
                    <a:bodyPr/>
                    <a:lstStyle/>
                    <a:p>
                      <a:r>
                        <a:rPr lang="en-US" dirty="0"/>
                        <a:t>Knowledge Management</a:t>
                      </a:r>
                      <a:r>
                        <a:rPr lang="en-US" baseline="0" dirty="0"/>
                        <a:t> 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694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r>
                        <a:rPr lang="en-US" baseline="0" dirty="0"/>
                        <a:t> &amp; Local </a:t>
                      </a:r>
                      <a:r>
                        <a:rPr lang="en-US" dirty="0"/>
                        <a:t>Jurisdiction Audit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26">
                <a:tc>
                  <a:txBody>
                    <a:bodyPr/>
                    <a:lstStyle/>
                    <a:p>
                      <a:r>
                        <a:rPr lang="en-US" dirty="0"/>
                        <a:t>State &amp; Local Jurisdiction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135">
                <a:tc>
                  <a:txBody>
                    <a:bodyPr/>
                    <a:lstStyle/>
                    <a:p>
                      <a:r>
                        <a:rPr lang="en-US" dirty="0"/>
                        <a:t>Increased Sales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135">
                <a:tc>
                  <a:txBody>
                    <a:bodyPr/>
                    <a:lstStyle/>
                    <a:p>
                      <a:r>
                        <a:rPr lang="en-US" dirty="0"/>
                        <a:t>Intelligent Service</a:t>
                      </a:r>
                      <a:r>
                        <a:rPr lang="en-US" baseline="0" dirty="0"/>
                        <a:t> Call Routing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694">
                <a:tc>
                  <a:txBody>
                    <a:bodyPr/>
                    <a:lstStyle/>
                    <a:p>
                      <a:r>
                        <a:rPr lang="en-US" dirty="0"/>
                        <a:t>Implementation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694">
                <a:tc>
                  <a:txBody>
                    <a:bodyPr/>
                    <a:lstStyle/>
                    <a:p>
                      <a:r>
                        <a:rPr lang="en-US" dirty="0"/>
                        <a:t>Concession Safety for Low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705101"/>
            <a:ext cx="8169234" cy="439387"/>
          </a:xfrm>
          <a:prstGeom prst="roundRect">
            <a:avLst/>
          </a:prstGeom>
          <a:noFill/>
          <a:ln>
            <a:solidFill>
              <a:srgbClr val="DC1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785988" y="5948198"/>
            <a:ext cx="276424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^Can not know benefit until CRM data is analyzed</a:t>
            </a:r>
          </a:p>
        </p:txBody>
      </p:sp>
    </p:spTree>
    <p:extLst>
      <p:ext uri="{BB962C8B-B14F-4D97-AF65-F5344CB8AC3E}">
        <p14:creationId xmlns:p14="http://schemas.microsoft.com/office/powerpoint/2010/main" val="309458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6" y="4420685"/>
            <a:ext cx="739933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automating the jurisdiction process, the client can save an estimated 2M just in the first year.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85763" y="1275988"/>
            <a:ext cx="3937881" cy="2666620"/>
          </a:xfrm>
        </p:spPr>
        <p:txBody>
          <a:bodyPr rtlCol="0">
            <a:noAutofit/>
          </a:bodyPr>
          <a:lstStyle/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u="sng" dirty="0"/>
              <a:t>Example</a:t>
            </a: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b="0" dirty="0"/>
              <a:t>Investment in Jurisdiction Automation</a:t>
            </a: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u="sng" dirty="0"/>
              <a:t>Benefits</a:t>
            </a: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b="0" dirty="0"/>
              <a:t>Lower Concession Rates</a:t>
            </a: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b="0" dirty="0"/>
              <a:t>Lower Implementation/Support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81000" y="3935355"/>
            <a:ext cx="4425724" cy="49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Font typeface="Arial" charset="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28600"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BentonSansF Book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1775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7013" algn="l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BentonSansF Book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u="sng" dirty="0"/>
              <a:t>Sensitivity Analysis – Year 1</a:t>
            </a:r>
          </a:p>
          <a:p>
            <a:pPr marL="0" lvl="1" indent="0" defTabSz="91440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57021" y="4541147"/>
            <a:ext cx="238694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5552" y="4860548"/>
            <a:ext cx="0" cy="617517"/>
          </a:xfrm>
          <a:prstGeom prst="straightConnector1">
            <a:avLst/>
          </a:prstGeom>
          <a:ln w="38100">
            <a:solidFill>
              <a:srgbClr val="DC1E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44" y="1181464"/>
            <a:ext cx="35242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6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29" y="3013960"/>
            <a:ext cx="3687030" cy="29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 great, How do I get started?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85763" y="1275988"/>
            <a:ext cx="3937881" cy="3357558"/>
          </a:xfrm>
        </p:spPr>
        <p:txBody>
          <a:bodyPr rtlCol="0">
            <a:noAutofit/>
          </a:bodyPr>
          <a:lstStyle/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u="sng" dirty="0"/>
              <a:t>Next Steps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b="0" dirty="0"/>
              <a:t>Appoint Project Champions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sz="1800" b="0" dirty="0"/>
              <a:t>RUN Dev Lead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sz="1800" b="0" dirty="0"/>
              <a:t>Julia Sobieski or Jurisdiction SME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sz="1800" b="0" dirty="0"/>
              <a:t>Tech Arch Representative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b="0" dirty="0"/>
              <a:t>Define Feature Requirements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b="0" dirty="0"/>
              <a:t>Build Project Timeline</a:t>
            </a:r>
            <a:endParaRPr lang="en-US" sz="1800" dirty="0"/>
          </a:p>
          <a:p>
            <a:pPr marL="0" lvl="1" indent="0" fontAlgn="auto">
              <a:spcAft>
                <a:spcPts val="0"/>
              </a:spcAft>
              <a:buNone/>
              <a:defRPr/>
            </a:pPr>
            <a:endParaRPr lang="en-US" sz="1800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4701713" y="1323983"/>
            <a:ext cx="3937881" cy="230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Font typeface="Arial" charset="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28600"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BentonSansF Book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1775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7013" algn="l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BentonSansF Book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u="sng" dirty="0"/>
              <a:t>Risks</a:t>
            </a:r>
          </a:p>
          <a:p>
            <a:pPr lvl="1" defTabSz="914400" fontAlgn="auto">
              <a:spcAft>
                <a:spcPts val="0"/>
              </a:spcAft>
              <a:defRPr/>
            </a:pPr>
            <a:r>
              <a:rPr lang="en-US" sz="1800" b="0" dirty="0"/>
              <a:t>Errors in Automation</a:t>
            </a:r>
          </a:p>
          <a:p>
            <a:pPr lvl="1" defTabSz="914400" fontAlgn="auto">
              <a:spcAft>
                <a:spcPts val="0"/>
              </a:spcAft>
              <a:defRPr/>
            </a:pPr>
            <a:r>
              <a:rPr lang="en-US" sz="1800" b="0" dirty="0"/>
              <a:t>Learning Curve</a:t>
            </a:r>
          </a:p>
          <a:p>
            <a:pPr marL="0" lvl="1" indent="0" defTabSz="91440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0" dirty="0"/>
          </a:p>
          <a:p>
            <a:pPr marL="0" lvl="1" indent="0" defTabSz="91440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u="sng" dirty="0"/>
          </a:p>
          <a:p>
            <a:pPr marL="0" lvl="1" indent="0" defTabSz="91440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82751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D97C0E-5ABD-473E-9676-8E3739FF586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7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150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Background Information</a:t>
            </a:r>
          </a:p>
          <a:p>
            <a:pPr lvl="1"/>
            <a:r>
              <a:rPr lang="en-US" dirty="0"/>
              <a:t>Project Overview</a:t>
            </a:r>
          </a:p>
          <a:p>
            <a:pPr lvl="1"/>
            <a:r>
              <a:rPr lang="en-US" dirty="0"/>
              <a:t>Concession Overview</a:t>
            </a:r>
          </a:p>
          <a:p>
            <a:pPr lvl="1"/>
            <a:r>
              <a:rPr lang="en-US" dirty="0"/>
              <a:t>Top Root Causes for Concessions</a:t>
            </a:r>
          </a:p>
          <a:p>
            <a:pPr lvl="1"/>
            <a:r>
              <a:rPr lang="en-US" dirty="0"/>
              <a:t>So What?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D97C0E-5ABD-473E-9676-8E3739FF586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8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D60F-FD53-447D-BB74-328D9612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B3EA-DFDB-4674-87D1-D49575F8E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62062"/>
            <a:ext cx="6083808" cy="4928425"/>
          </a:xfrm>
        </p:spPr>
        <p:txBody>
          <a:bodyPr/>
          <a:lstStyle/>
          <a:p>
            <a:r>
              <a:rPr lang="en-US" sz="2000" u="sng" dirty="0"/>
              <a:t>Client Profile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The client is a large service call center (500+ EE’s) that serves a human resources software company (Payroll, Time, HR, </a:t>
            </a:r>
            <a:r>
              <a:rPr lang="en-US" sz="1600" b="0" dirty="0" err="1"/>
              <a:t>etc</a:t>
            </a:r>
            <a:r>
              <a:rPr lang="en-US" sz="1600" b="0" dirty="0"/>
              <a:t>) whose primary differentiation strategy centers around superior service.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b="0" dirty="0"/>
          </a:p>
          <a:p>
            <a:r>
              <a:rPr lang="en-US" sz="2000" u="sng" dirty="0"/>
              <a:t>Problem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The company spends ~60M year over year on “concessions.” Concessions are free handouts that are given to the client to help build goodwill and thus prevent churn. Examples include 1 month free payroll, free bundled upgrades, and discounts on future purchases.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b="0" dirty="0"/>
          </a:p>
          <a:p>
            <a:r>
              <a:rPr lang="en-US" sz="2000" u="sng" dirty="0"/>
              <a:t>Goal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Find the root cause behind concessions and provide a recommended action to lower concessions and increase client satisfaction.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C8D66-ABF3-49E5-877B-840C77BF9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D97C0E-5ABD-473E-9676-8E3739FF586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2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150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Background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Project Overview</a:t>
            </a:r>
          </a:p>
          <a:p>
            <a:pPr lvl="1"/>
            <a:r>
              <a:rPr lang="en-US" dirty="0"/>
              <a:t>Concession Overview</a:t>
            </a:r>
          </a:p>
          <a:p>
            <a:pPr lvl="1"/>
            <a:r>
              <a:rPr lang="en-US" dirty="0"/>
              <a:t>Top Root Causes for Concessions</a:t>
            </a:r>
          </a:p>
          <a:p>
            <a:pPr lvl="1"/>
            <a:r>
              <a:rPr lang="en-US" dirty="0"/>
              <a:t>So What?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D97C0E-5ABD-473E-9676-8E3739FF586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was launched to reduce client concessions and churn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4C6862-0EC3-4395-961D-5A2B9B52410E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69673"/>
              </p:ext>
            </p:extLst>
          </p:nvPr>
        </p:nvGraphicFramePr>
        <p:xfrm>
          <a:off x="230738" y="1089925"/>
          <a:ext cx="8725255" cy="500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0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297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Project Goal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Reduce Client Churn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Reduce Client Concessions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Proactive Model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976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Key Facts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Total Concession Opportunity: </a:t>
                      </a:r>
                      <a:r>
                        <a:rPr lang="en-US" sz="1200" b="1" baseline="0" dirty="0"/>
                        <a:t>~$60M YoY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Total Churn Opportunity: </a:t>
                      </a:r>
                      <a:r>
                        <a:rPr lang="en-US" sz="1200" b="1" baseline="0" dirty="0"/>
                        <a:t>~$160M YoY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~46M rows of data</a:t>
                      </a:r>
                      <a:endParaRPr lang="en-US" sz="1200" b="1" baseline="0" dirty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aseline="0" dirty="0"/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297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Challenges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Data is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only 28 Months old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32 Different Sources of Data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CRM data issues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1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Strategy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Gather hypotheses from interviews with key players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Use data to find valid hypotheses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Build business cases around root causes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91" y="1206573"/>
            <a:ext cx="22764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88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150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Background Information</a:t>
            </a:r>
          </a:p>
          <a:p>
            <a:pPr lvl="1"/>
            <a:r>
              <a:rPr lang="en-US" dirty="0"/>
              <a:t>Project Overview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Concession Overview</a:t>
            </a:r>
          </a:p>
          <a:p>
            <a:pPr lvl="1"/>
            <a:r>
              <a:rPr lang="en-US" dirty="0"/>
              <a:t>Top Root Causes for Concessions</a:t>
            </a:r>
          </a:p>
          <a:p>
            <a:pPr lvl="1"/>
            <a:r>
              <a:rPr lang="en-US" dirty="0"/>
              <a:t>So What?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D97C0E-5ABD-473E-9676-8E3739FF586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5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3"/>
          <p:cNvSpPr>
            <a:spLocks noGrp="1"/>
          </p:cNvSpPr>
          <p:nvPr>
            <p:ph type="title"/>
          </p:nvPr>
        </p:nvSpPr>
        <p:spPr>
          <a:xfrm>
            <a:off x="381000" y="3175"/>
            <a:ext cx="7729728" cy="904875"/>
          </a:xfrm>
        </p:spPr>
        <p:txBody>
          <a:bodyPr/>
          <a:lstStyle/>
          <a:p>
            <a:r>
              <a:rPr lang="en-US" sz="2000" dirty="0"/>
              <a:t>Concessions can be broken down into six different categories with Goodwill and Error payrolls being the most significant.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62063"/>
            <a:ext cx="3632030" cy="2519917"/>
          </a:xfrm>
        </p:spPr>
        <p:txBody>
          <a:bodyPr rtlCol="0">
            <a:normAutofit/>
          </a:bodyPr>
          <a:lstStyle/>
          <a:p>
            <a:pPr lvl="1" fontAlgn="auto">
              <a:spcAft>
                <a:spcPts val="0"/>
              </a:spcAft>
              <a:defRPr/>
            </a:pPr>
            <a:r>
              <a:rPr lang="en-US" dirty="0"/>
              <a:t>Concession Types</a:t>
            </a:r>
          </a:p>
          <a:p>
            <a:pPr lvl="2" fontAlgn="auto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BentonSansF Book" pitchFamily="50" charset="0"/>
              <a:buChar char="–"/>
              <a:defRPr/>
            </a:pPr>
            <a:r>
              <a:rPr lang="en-US" sz="1400" b="1" dirty="0"/>
              <a:t>Goodwill Payroll </a:t>
            </a:r>
            <a:r>
              <a:rPr lang="en-US" sz="1400" dirty="0"/>
              <a:t>– </a:t>
            </a:r>
            <a:r>
              <a:rPr lang="en-US" sz="1200" dirty="0"/>
              <a:t>Free payroll given due to client initiated error.</a:t>
            </a:r>
            <a:endParaRPr lang="en-US" sz="1100" dirty="0"/>
          </a:p>
          <a:p>
            <a:pPr lvl="2" fontAlgn="auto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BentonSansF Book" pitchFamily="50" charset="0"/>
              <a:buChar char="–"/>
              <a:defRPr/>
            </a:pPr>
            <a:r>
              <a:rPr lang="en-US" sz="1400" b="1" dirty="0"/>
              <a:t>Error Payroll </a:t>
            </a:r>
            <a:r>
              <a:rPr lang="en-US" sz="1400" dirty="0"/>
              <a:t>– </a:t>
            </a:r>
            <a:r>
              <a:rPr lang="en-US" sz="1200" dirty="0"/>
              <a:t>Free payroll given due to company initiated error.</a:t>
            </a:r>
          </a:p>
          <a:p>
            <a:pPr lvl="2" fontAlgn="auto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BentonSansF Book" pitchFamily="50" charset="0"/>
              <a:buChar char="–"/>
              <a:defRPr/>
            </a:pPr>
            <a:r>
              <a:rPr lang="en-US" sz="1400" b="1" dirty="0"/>
              <a:t>Service Credits – </a:t>
            </a:r>
            <a:r>
              <a:rPr lang="en-US" sz="1200" dirty="0"/>
              <a:t>Refunds</a:t>
            </a:r>
            <a:endParaRPr lang="en-US" sz="1400" dirty="0"/>
          </a:p>
          <a:p>
            <a:pPr lvl="2" fontAlgn="auto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BentonSansF Book" pitchFamily="50" charset="0"/>
              <a:buChar char="–"/>
              <a:defRPr/>
            </a:pPr>
            <a:r>
              <a:rPr lang="en-US" sz="1400" b="1" dirty="0"/>
              <a:t>Discount rate changes </a:t>
            </a:r>
            <a:r>
              <a:rPr lang="en-US" sz="1400" dirty="0"/>
              <a:t>- </a:t>
            </a:r>
            <a:r>
              <a:rPr lang="en-US" sz="1200" dirty="0"/>
              <a:t>% Discount given on customer’s monthly bill.</a:t>
            </a:r>
          </a:p>
          <a:p>
            <a:pPr lvl="3" fontAlgn="auto">
              <a:spcAft>
                <a:spcPts val="0"/>
              </a:spcAft>
              <a:buFont typeface="BentonSansF Book" pitchFamily="50" charset="0"/>
              <a:buChar char="–"/>
              <a:defRPr/>
            </a:pPr>
            <a:endParaRPr lang="en-US" sz="1600" dirty="0"/>
          </a:p>
        </p:txBody>
      </p:sp>
      <p:sp>
        <p:nvSpPr>
          <p:cNvPr id="12" name="Content Placeholder 4"/>
          <p:cNvSpPr>
            <a:spLocks noGrp="1"/>
          </p:cNvSpPr>
          <p:nvPr>
            <p:ph idx="12"/>
          </p:nvPr>
        </p:nvSpPr>
        <p:spPr>
          <a:xfrm>
            <a:off x="5460519" y="1080222"/>
            <a:ext cx="2650209" cy="503680"/>
          </a:xfrm>
        </p:spPr>
        <p:txBody>
          <a:bodyPr rtlCol="0">
            <a:noAutofit/>
          </a:bodyPr>
          <a:lstStyle/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2400" dirty="0"/>
              <a:t>Total ~$60M YoY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74F91DA-3583-4CDC-B0DD-77801183121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85763" y="3838808"/>
            <a:ext cx="3752088" cy="2455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286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BentonSansF Book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1775" algn="l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7013" algn="l" rtl="0" eaLnBrk="1" fontAlgn="base" hangingPunct="1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BentonSansF Book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00" fontAlgn="auto">
              <a:spcAft>
                <a:spcPts val="0"/>
              </a:spcAft>
              <a:defRPr/>
            </a:pPr>
            <a:r>
              <a:rPr lang="en-US" dirty="0"/>
              <a:t>Revenue Leakages</a:t>
            </a:r>
          </a:p>
          <a:p>
            <a:pPr lvl="2" defTabSz="914400" fontAlgn="auto">
              <a:spcBef>
                <a:spcPts val="300"/>
              </a:spcBef>
              <a:spcAft>
                <a:spcPts val="0"/>
              </a:spcAft>
              <a:buFont typeface="BentonSansF Book" pitchFamily="50" charset="0"/>
              <a:buChar char="–"/>
              <a:defRPr/>
            </a:pPr>
            <a:r>
              <a:rPr lang="en-US" sz="1400" b="1" dirty="0"/>
              <a:t>Frequency changes </a:t>
            </a:r>
            <a:r>
              <a:rPr lang="en-US" sz="1400" dirty="0"/>
              <a:t>– </a:t>
            </a:r>
            <a:r>
              <a:rPr lang="en-US" sz="1200" dirty="0"/>
              <a:t>Customers pay based on payroll frequency. Customers can lower cost by choosing a decreasing payroll frequency.</a:t>
            </a:r>
          </a:p>
          <a:p>
            <a:pPr lvl="2" defTabSz="914400" fontAlgn="auto">
              <a:spcBef>
                <a:spcPts val="300"/>
              </a:spcBef>
              <a:spcAft>
                <a:spcPts val="0"/>
              </a:spcAft>
              <a:buFont typeface="BentonSansF Book" pitchFamily="50" charset="0"/>
              <a:buChar char="–"/>
              <a:defRPr/>
            </a:pPr>
            <a:r>
              <a:rPr lang="en-US" sz="1400" b="1" dirty="0"/>
              <a:t>Bundle downgrades</a:t>
            </a:r>
            <a:r>
              <a:rPr lang="en-US" sz="1400" dirty="0"/>
              <a:t> – </a:t>
            </a:r>
            <a:r>
              <a:rPr lang="en-US" sz="1200" dirty="0"/>
              <a:t>Downgrade to a smaller bundle</a:t>
            </a:r>
            <a:endParaRPr lang="en-US" sz="1300" dirty="0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030" y="1583902"/>
            <a:ext cx="4966956" cy="424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1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>
          <a:xfrm>
            <a:off x="381000" y="3175"/>
            <a:ext cx="7944293" cy="904875"/>
          </a:xfrm>
        </p:spPr>
        <p:txBody>
          <a:bodyPr/>
          <a:lstStyle/>
          <a:p>
            <a:r>
              <a:rPr lang="en-US" sz="2000" dirty="0"/>
              <a:t>Over 50 Interviews with stakeholders led to 38 Hypotheses that could be tested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142950"/>
              </p:ext>
            </p:extLst>
          </p:nvPr>
        </p:nvGraphicFramePr>
        <p:xfrm>
          <a:off x="381000" y="1262061"/>
          <a:ext cx="8305800" cy="4841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3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6162">
                <a:tc>
                  <a:txBody>
                    <a:bodyPr/>
                    <a:lstStyle/>
                    <a:p>
                      <a:r>
                        <a:rPr lang="en-US" dirty="0"/>
                        <a:t>Client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62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  <a:r>
                        <a:rPr lang="en-US" sz="1200" baseline="0" dirty="0"/>
                        <a:t> Zip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Sales Associate</a:t>
                      </a:r>
                      <a:r>
                        <a:rPr lang="en-US" sz="1200" b="1" baseline="0" dirty="0"/>
                        <a:t> Tenure/Office/Division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Hot Starts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of &amp; Types of 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62">
                <a:tc>
                  <a:txBody>
                    <a:bodyPr/>
                    <a:lstStyle/>
                    <a:p>
                      <a:r>
                        <a:rPr lang="en-US" sz="1200" dirty="0"/>
                        <a:t>Client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HR Bundle w/ &lt;5 Pay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Last week of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  <a:r>
                        <a:rPr lang="en-US" sz="1200" baseline="0" dirty="0"/>
                        <a:t> Applied-For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Price Increase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62">
                <a:tc>
                  <a:txBody>
                    <a:bodyPr/>
                    <a:lstStyle/>
                    <a:p>
                      <a:r>
                        <a:rPr lang="en-US" sz="1200" dirty="0"/>
                        <a:t>Client 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Competitiveness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Jan &amp; Feb Starts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Jurisdiction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4054">
                <a:tc>
                  <a:txBody>
                    <a:bodyPr/>
                    <a:lstStyle/>
                    <a:p>
                      <a:r>
                        <a:rPr lang="en-US" sz="1200" dirty="0"/>
                        <a:t>Clergy &amp; Restaurant vs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</a:t>
                      </a:r>
                      <a:r>
                        <a:rPr lang="en-US" sz="1200" baseline="0" dirty="0"/>
                        <a:t> vs Indirect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Last 2 Days of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Implementation Associate Tenure/Division/Office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162">
                <a:tc>
                  <a:txBody>
                    <a:bodyPr/>
                    <a:lstStyle/>
                    <a:p>
                      <a:r>
                        <a:rPr lang="en-US" sz="1200" dirty="0"/>
                        <a:t>Newly Formed business vs Wins from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vs Tele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Local Jurisdiction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16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Referral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30-Day NPS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4652768" y="6195853"/>
            <a:ext cx="2734063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*Bolded</a:t>
            </a:r>
            <a:r>
              <a:rPr lang="en-US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items were most popular hypotheses</a:t>
            </a:r>
          </a:p>
        </p:txBody>
      </p:sp>
    </p:spTree>
    <p:extLst>
      <p:ext uri="{BB962C8B-B14F-4D97-AF65-F5344CB8AC3E}">
        <p14:creationId xmlns:p14="http://schemas.microsoft.com/office/powerpoint/2010/main" val="135716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DP Powerpoint Shell">
  <a:themeElements>
    <a:clrScheme name="ADP_PPT_2011">
      <a:dk1>
        <a:sysClr val="windowText" lastClr="000000"/>
      </a:dk1>
      <a:lt1>
        <a:sysClr val="window" lastClr="FFFFFF"/>
      </a:lt1>
      <a:dk2>
        <a:srgbClr val="DC1E32"/>
      </a:dk2>
      <a:lt2>
        <a:srgbClr val="FFFFFF"/>
      </a:lt2>
      <a:accent1>
        <a:srgbClr val="DC1E32"/>
      </a:accent1>
      <a:accent2>
        <a:srgbClr val="000000"/>
      </a:accent2>
      <a:accent3>
        <a:srgbClr val="4D4F53"/>
      </a:accent3>
      <a:accent4>
        <a:srgbClr val="747678"/>
      </a:accent4>
      <a:accent5>
        <a:srgbClr val="ADAFAF"/>
      </a:accent5>
      <a:accent6>
        <a:srgbClr val="F89B22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 lIns="0" tIns="0" rIns="0" bIns="0">
        <a:spAutoFit/>
      </a:bodyPr>
      <a:lstStyle>
        <a:defPPr>
          <a:spcBef>
            <a:spcPct val="50000"/>
          </a:spcBef>
          <a:defRPr sz="1600" dirty="0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1C615549CEF54DA63A0BDE2DF3EACA" ma:contentTypeVersion="0" ma:contentTypeDescription="Create a new document." ma:contentTypeScope="" ma:versionID="2d61fc58d417a7aa8787b57252362d5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929FC09-D872-4DB0-986D-7A24FEDC52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C46EDC-3126-411A-AA80-3091E5D7012D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ECD927-5B08-44FC-8201-172099DC40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20015</TotalTime>
  <Words>1272</Words>
  <Application>Microsoft Office PowerPoint</Application>
  <PresentationFormat>On-screen Show (4:3)</PresentationFormat>
  <Paragraphs>306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BentonSansF Book</vt:lpstr>
      <vt:lpstr>Calibri</vt:lpstr>
      <vt:lpstr>Wingdings</vt:lpstr>
      <vt:lpstr>ADP Powerpoint Shell</vt:lpstr>
      <vt:lpstr>Concession Analysis Analyzing the key drives behind service concessions</vt:lpstr>
      <vt:lpstr>Topics</vt:lpstr>
      <vt:lpstr>Topics</vt:lpstr>
      <vt:lpstr>Background information</vt:lpstr>
      <vt:lpstr>Topics</vt:lpstr>
      <vt:lpstr>This project was launched to reduce client concessions and churn</vt:lpstr>
      <vt:lpstr>Topics</vt:lpstr>
      <vt:lpstr>Concessions can be broken down into six different categories with Goodwill and Error payrolls being the most significant.</vt:lpstr>
      <vt:lpstr>Over 50 Interviews with stakeholders led to 38 Hypotheses that could be tested</vt:lpstr>
      <vt:lpstr>Surprisingly, competitive locations and client start dates were not significant drives in concessions.</vt:lpstr>
      <vt:lpstr>Topics</vt:lpstr>
      <vt:lpstr>Concessions are mostly caused by the number of payroll jurisdictions (Fed, State, Local) customers were responsible for</vt:lpstr>
      <vt:lpstr>Telesales has the highest concession rate out of all sales divisions</vt:lpstr>
      <vt:lpstr>The more payroll deductions a client has, the more concessions they receive</vt:lpstr>
      <vt:lpstr>Clients appear to claim less concessions as they age, but survivorship bias could also play a role.</vt:lpstr>
      <vt:lpstr>Concessions are very popular for northeastern states</vt:lpstr>
      <vt:lpstr>Top 10% of zip codes receive much higher concessions than the average</vt:lpstr>
      <vt:lpstr>The more jurisdictions a customer is responsible for, the more concessions he or she is likely to claim.</vt:lpstr>
      <vt:lpstr>Customers doing business in both NY/NJ and NJ/PA exhibit a very high percent in concessions relative to its peers</vt:lpstr>
      <vt:lpstr>Topics</vt:lpstr>
      <vt:lpstr>Going forward, the first plan of action should be geared towards improving the state and local jurisdiction process.</vt:lpstr>
      <vt:lpstr>By automating the jurisdiction process, the client can save an estimated 2M just in the first year.</vt:lpstr>
      <vt:lpstr>Ok great, How do I get started?</vt:lpstr>
      <vt:lpstr>Q&amp;A</vt:lpstr>
    </vt:vector>
  </TitlesOfParts>
  <Company>Automatic Data Processing,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is Arial 36pt Bold, Two Lines</dc:title>
  <dc:creator>Bhatia, Prakriti (CORP)</dc:creator>
  <cp:lastModifiedBy>cmcaboy</cp:lastModifiedBy>
  <cp:revision>105</cp:revision>
  <cp:lastPrinted>2012-08-21T13:41:35Z</cp:lastPrinted>
  <dcterms:created xsi:type="dcterms:W3CDTF">2015-06-16T20:30:24Z</dcterms:created>
  <dcterms:modified xsi:type="dcterms:W3CDTF">2017-09-20T11:51:00Z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0x010100CF1C615549CEF54DA63A0BDE2DF3EACA</vt:lpwstr>
  </property>
</Properties>
</file>