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OOXDiagramDataRels1_1.svg" ContentType="image/svg"/>
  <Override PartName="/ppt/media/OOXDiagramDataRels1_4.png" ContentType="image/png"/>
  <Override PartName="/ppt/media/OOXDiagramDrawingRels1_0.png" ContentType="image/png"/>
  <Override PartName="/ppt/media/image2.jpeg" ContentType="image/jpeg"/>
  <Override PartName="/ppt/media/OOXDiagramDataRels1_0.png" ContentType="image/png"/>
  <Override PartName="/ppt/media/OOXDiagramDataRels1_5.svg" ContentType="image/svg"/>
  <Override PartName="/ppt/media/OOXDiagramDataRels1_2.png" ContentType="image/png"/>
  <Override PartName="/ppt/media/OOXDiagramDataRels1_3.svg" ContentType="image/sv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rawingRels1_4.png" ContentType="image/png"/>
  <Override PartName="/ppt/media/OOXDiagramDrawingRels1_5.svg" ContentType="image/svg"/>
  <Override PartName="/ppt/media/image3.jpeg" ContentType="image/jpeg"/>
  <Override PartName="/ppt/media/image4.jpeg" ContentType="image/jpe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<Relationship Id="rId5" Type="http://schemas.openxmlformats.org/officeDocument/2006/relationships/image" Target="../media/OOXDiagramDataRels1_4.png"/><Relationship Id="rId6" Type="http://schemas.openxmlformats.org/officeDocument/2006/relationships/image" Target="../media/OOXDiagramDataRels1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<Relationship Id="rId5" Type="http://schemas.openxmlformats.org/officeDocument/2006/relationships/image" Target="../media/OOXDiagramDrawingRels1_4.png"/><Relationship Id="rId6" Type="http://schemas.openxmlformats.org/officeDocument/2006/relationships/image" Target="../media/OOXDiagramDrawingRels1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24F7A-195A-48EA-8FC1-40F3AAB689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B58316-D6FC-4B52-8186-CF8C3B53C2AA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Cultural Impact in Fashion and Economy</a:t>
          </a:r>
        </a:p>
      </dgm:t>
    </dgm:pt>
    <dgm:pt modelId="{885C4AED-4315-44C4-AD29-E1BE3B98EFDC}" type="parTrans" cxnId="{93554BDE-8749-4F95-BFFF-F352E2FEA649}">
      <dgm:prSet/>
      <dgm:spPr/>
      <dgm:t>
        <a:bodyPr/>
        <a:lstStyle/>
        <a:p>
          <a:endParaRPr lang="en-US"/>
        </a:p>
      </dgm:t>
    </dgm:pt>
    <dgm:pt modelId="{110E17CC-7C31-4FA7-AD5E-EC06B43A4B47}" type="sibTrans" cxnId="{93554BDE-8749-4F95-BFFF-F352E2FEA649}">
      <dgm:prSet/>
      <dgm:spPr/>
      <dgm:t>
        <a:bodyPr/>
        <a:lstStyle/>
        <a:p>
          <a:endParaRPr lang="en-US"/>
        </a:p>
      </dgm:t>
    </dgm:pt>
    <dgm:pt modelId="{5E63D90E-DEA2-4D67-A429-27A5D295A9B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Impact in Democracy</a:t>
          </a:r>
          <a:endParaRPr lang="en-US" dirty="0"/>
        </a:p>
      </dgm:t>
    </dgm:pt>
    <dgm:pt modelId="{CEBE9058-E144-4B85-A382-FD342CCA4DFD}" type="parTrans" cxnId="{0F324F4A-E725-4185-827B-584114B38BCF}">
      <dgm:prSet/>
      <dgm:spPr/>
      <dgm:t>
        <a:bodyPr/>
        <a:lstStyle/>
        <a:p>
          <a:endParaRPr lang="en-US"/>
        </a:p>
      </dgm:t>
    </dgm:pt>
    <dgm:pt modelId="{BC12AFD4-E851-4A1F-8153-1BB7512417D1}" type="sibTrans" cxnId="{0F324F4A-E725-4185-827B-584114B38BCF}">
      <dgm:prSet/>
      <dgm:spPr/>
      <dgm:t>
        <a:bodyPr/>
        <a:lstStyle/>
        <a:p>
          <a:endParaRPr lang="en-US"/>
        </a:p>
      </dgm:t>
    </dgm:pt>
    <dgm:pt modelId="{80C29B38-B278-492B-B496-8ABA318671D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/>
            <a:t>Societal Impact in Intergenerational Relations </a:t>
          </a:r>
          <a:endParaRPr lang="en-US" cap="none" dirty="0"/>
        </a:p>
      </dgm:t>
    </dgm:pt>
    <dgm:pt modelId="{40CF6F72-C981-4067-9C53-CE30F570BD02}" type="parTrans" cxnId="{58D010A4-1E01-41D0-9DBD-B957829A7976}">
      <dgm:prSet/>
      <dgm:spPr/>
      <dgm:t>
        <a:bodyPr/>
        <a:lstStyle/>
        <a:p>
          <a:endParaRPr lang="en-US"/>
        </a:p>
      </dgm:t>
    </dgm:pt>
    <dgm:pt modelId="{7F9F6106-6FD2-4FB0-9EB9-5E6096D8AAC8}" type="sibTrans" cxnId="{58D010A4-1E01-41D0-9DBD-B957829A7976}">
      <dgm:prSet/>
      <dgm:spPr/>
      <dgm:t>
        <a:bodyPr/>
        <a:lstStyle/>
        <a:p>
          <a:endParaRPr lang="en-US"/>
        </a:p>
      </dgm:t>
    </dgm:pt>
    <dgm:pt modelId="{2692CF00-0415-4F20-A87C-1CDCBCCF3F36}" type="pres">
      <dgm:prSet presAssocID="{1A724F7A-195A-48EA-8FC1-40F3AAB689C9}" presName="root" presStyleCnt="0">
        <dgm:presLayoutVars>
          <dgm:dir/>
          <dgm:resizeHandles val="exact"/>
        </dgm:presLayoutVars>
      </dgm:prSet>
      <dgm:spPr/>
    </dgm:pt>
    <dgm:pt modelId="{AF5388AF-5DDD-4695-827D-BA57AE1C9270}" type="pres">
      <dgm:prSet presAssocID="{50B58316-D6FC-4B52-8186-CF8C3B53C2AA}" presName="compNode" presStyleCnt="0"/>
      <dgm:spPr/>
    </dgm:pt>
    <dgm:pt modelId="{89285397-4506-4654-BDFF-8E7F489D2AE6}" type="pres">
      <dgm:prSet presAssocID="{50B58316-D6FC-4B52-8186-CF8C3B53C2AA}" presName="iconBgRect" presStyleLbl="bgShp" presStyleIdx="0" presStyleCnt="3"/>
      <dgm:spPr/>
    </dgm:pt>
    <dgm:pt modelId="{BDCD7847-6966-4EC0-A60F-2A55AC99927D}" type="pres">
      <dgm:prSet presAssocID="{50B58316-D6FC-4B52-8186-CF8C3B53C2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08FA36D-64DE-477E-A6A0-38A6D94EF986}" type="pres">
      <dgm:prSet presAssocID="{50B58316-D6FC-4B52-8186-CF8C3B53C2AA}" presName="spaceRect" presStyleCnt="0"/>
      <dgm:spPr/>
    </dgm:pt>
    <dgm:pt modelId="{FF2A8BB4-544F-47D5-9F46-5EEEE9512E29}" type="pres">
      <dgm:prSet presAssocID="{50B58316-D6FC-4B52-8186-CF8C3B53C2AA}" presName="textRect" presStyleLbl="revTx" presStyleIdx="0" presStyleCnt="3">
        <dgm:presLayoutVars>
          <dgm:chMax val="1"/>
          <dgm:chPref val="1"/>
        </dgm:presLayoutVars>
      </dgm:prSet>
      <dgm:spPr/>
    </dgm:pt>
    <dgm:pt modelId="{71D8D066-C4AC-4031-9289-E9D8E80DB1C1}" type="pres">
      <dgm:prSet presAssocID="{110E17CC-7C31-4FA7-AD5E-EC06B43A4B47}" presName="sibTrans" presStyleCnt="0"/>
      <dgm:spPr/>
    </dgm:pt>
    <dgm:pt modelId="{818CCF3B-30DA-421B-AAA3-A8C714E5A26A}" type="pres">
      <dgm:prSet presAssocID="{80C29B38-B278-492B-B496-8ABA318671DE}" presName="compNode" presStyleCnt="0"/>
      <dgm:spPr/>
    </dgm:pt>
    <dgm:pt modelId="{70270D6F-9C1D-4150-A6DF-52B12CEAAE56}" type="pres">
      <dgm:prSet presAssocID="{80C29B38-B278-492B-B496-8ABA318671DE}" presName="iconBgRect" presStyleLbl="bgShp" presStyleIdx="1" presStyleCnt="3"/>
      <dgm:spPr/>
    </dgm:pt>
    <dgm:pt modelId="{F5A829F6-BA4B-4652-9213-666B5A37DA49}" type="pres">
      <dgm:prSet presAssocID="{80C29B38-B278-492B-B496-8ABA318671D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91BFDCA5-0BF6-4643-B507-D6DDC77E9899}" type="pres">
      <dgm:prSet presAssocID="{80C29B38-B278-492B-B496-8ABA318671DE}" presName="spaceRect" presStyleCnt="0"/>
      <dgm:spPr/>
    </dgm:pt>
    <dgm:pt modelId="{07295531-5DC4-4F2D-9499-F4A64E8B69D5}" type="pres">
      <dgm:prSet presAssocID="{80C29B38-B278-492B-B496-8ABA318671DE}" presName="textRect" presStyleLbl="revTx" presStyleIdx="1" presStyleCnt="3">
        <dgm:presLayoutVars>
          <dgm:chMax val="1"/>
          <dgm:chPref val="1"/>
        </dgm:presLayoutVars>
      </dgm:prSet>
      <dgm:spPr/>
    </dgm:pt>
    <dgm:pt modelId="{EFAC7C3C-77F0-4FB7-8F36-7ABB70FA428B}" type="pres">
      <dgm:prSet presAssocID="{7F9F6106-6FD2-4FB0-9EB9-5E6096D8AAC8}" presName="sibTrans" presStyleCnt="0"/>
      <dgm:spPr/>
    </dgm:pt>
    <dgm:pt modelId="{474F9CED-3E64-4AC3-87BA-04E89A06DB29}" type="pres">
      <dgm:prSet presAssocID="{5E63D90E-DEA2-4D67-A429-27A5D295A9BE}" presName="compNode" presStyleCnt="0"/>
      <dgm:spPr/>
    </dgm:pt>
    <dgm:pt modelId="{BBF5328F-25B1-461E-9992-6601BDC22604}" type="pres">
      <dgm:prSet presAssocID="{5E63D90E-DEA2-4D67-A429-27A5D295A9BE}" presName="iconBgRect" presStyleLbl="bgShp" presStyleIdx="2" presStyleCnt="3"/>
      <dgm:spPr/>
    </dgm:pt>
    <dgm:pt modelId="{6DB738F7-2D1A-4A36-8F56-6996AF612DDF}" type="pres">
      <dgm:prSet presAssocID="{5E63D90E-DEA2-4D67-A429-27A5D295A9BE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3EFB0475-61D1-4C21-AD67-78B136AAF1D1}" type="pres">
      <dgm:prSet presAssocID="{5E63D90E-DEA2-4D67-A429-27A5D295A9BE}" presName="spaceRect" presStyleCnt="0"/>
      <dgm:spPr/>
    </dgm:pt>
    <dgm:pt modelId="{0274E16C-478C-4056-BAFD-9016B653351E}" type="pres">
      <dgm:prSet presAssocID="{5E63D90E-DEA2-4D67-A429-27A5D295A9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30720C-BCD8-4158-9521-D1A2EA50BD78}" type="presOf" srcId="{1A724F7A-195A-48EA-8FC1-40F3AAB689C9}" destId="{2692CF00-0415-4F20-A87C-1CDCBCCF3F36}" srcOrd="0" destOrd="0" presId="urn:microsoft.com/office/officeart/2018/5/layout/IconCircleLabelList"/>
    <dgm:cxn modelId="{412B6D3B-3CAE-4937-9898-FE576F1A6F05}" type="presOf" srcId="{50B58316-D6FC-4B52-8186-CF8C3B53C2AA}" destId="{FF2A8BB4-544F-47D5-9F46-5EEEE9512E29}" srcOrd="0" destOrd="0" presId="urn:microsoft.com/office/officeart/2018/5/layout/IconCircleLabelList"/>
    <dgm:cxn modelId="{0F324F4A-E725-4185-827B-584114B38BCF}" srcId="{1A724F7A-195A-48EA-8FC1-40F3AAB689C9}" destId="{5E63D90E-DEA2-4D67-A429-27A5D295A9BE}" srcOrd="2" destOrd="0" parTransId="{CEBE9058-E144-4B85-A382-FD342CCA4DFD}" sibTransId="{BC12AFD4-E851-4A1F-8153-1BB7512417D1}"/>
    <dgm:cxn modelId="{39211F9D-10AE-4882-B251-BDDA6DBA9E9B}" type="presOf" srcId="{80C29B38-B278-492B-B496-8ABA318671DE}" destId="{07295531-5DC4-4F2D-9499-F4A64E8B69D5}" srcOrd="0" destOrd="0" presId="urn:microsoft.com/office/officeart/2018/5/layout/IconCircleLabelList"/>
    <dgm:cxn modelId="{58D010A4-1E01-41D0-9DBD-B957829A7976}" srcId="{1A724F7A-195A-48EA-8FC1-40F3AAB689C9}" destId="{80C29B38-B278-492B-B496-8ABA318671DE}" srcOrd="1" destOrd="0" parTransId="{40CF6F72-C981-4067-9C53-CE30F570BD02}" sibTransId="{7F9F6106-6FD2-4FB0-9EB9-5E6096D8AAC8}"/>
    <dgm:cxn modelId="{34F93CB4-2466-4ED0-939C-C6E2B0492A4E}" type="presOf" srcId="{5E63D90E-DEA2-4D67-A429-27A5D295A9BE}" destId="{0274E16C-478C-4056-BAFD-9016B653351E}" srcOrd="0" destOrd="0" presId="urn:microsoft.com/office/officeart/2018/5/layout/IconCircleLabelList"/>
    <dgm:cxn modelId="{93554BDE-8749-4F95-BFFF-F352E2FEA649}" srcId="{1A724F7A-195A-48EA-8FC1-40F3AAB689C9}" destId="{50B58316-D6FC-4B52-8186-CF8C3B53C2AA}" srcOrd="0" destOrd="0" parTransId="{885C4AED-4315-44C4-AD29-E1BE3B98EFDC}" sibTransId="{110E17CC-7C31-4FA7-AD5E-EC06B43A4B47}"/>
    <dgm:cxn modelId="{D30842B3-F603-4D35-80FC-2256198FF735}" type="presParOf" srcId="{2692CF00-0415-4F20-A87C-1CDCBCCF3F36}" destId="{AF5388AF-5DDD-4695-827D-BA57AE1C9270}" srcOrd="0" destOrd="0" presId="urn:microsoft.com/office/officeart/2018/5/layout/IconCircleLabelList"/>
    <dgm:cxn modelId="{BDC78DA3-D951-4B0B-8E7D-6DB1866D2058}" type="presParOf" srcId="{AF5388AF-5DDD-4695-827D-BA57AE1C9270}" destId="{89285397-4506-4654-BDFF-8E7F489D2AE6}" srcOrd="0" destOrd="0" presId="urn:microsoft.com/office/officeart/2018/5/layout/IconCircleLabelList"/>
    <dgm:cxn modelId="{10790C46-438B-449D-98B8-F5C16153E659}" type="presParOf" srcId="{AF5388AF-5DDD-4695-827D-BA57AE1C9270}" destId="{BDCD7847-6966-4EC0-A60F-2A55AC99927D}" srcOrd="1" destOrd="0" presId="urn:microsoft.com/office/officeart/2018/5/layout/IconCircleLabelList"/>
    <dgm:cxn modelId="{45082BBD-7066-4F39-9A81-FA6D8E0850A6}" type="presParOf" srcId="{AF5388AF-5DDD-4695-827D-BA57AE1C9270}" destId="{008FA36D-64DE-477E-A6A0-38A6D94EF986}" srcOrd="2" destOrd="0" presId="urn:microsoft.com/office/officeart/2018/5/layout/IconCircleLabelList"/>
    <dgm:cxn modelId="{95049DC3-AE11-4F46-85A0-012472814074}" type="presParOf" srcId="{AF5388AF-5DDD-4695-827D-BA57AE1C9270}" destId="{FF2A8BB4-544F-47D5-9F46-5EEEE9512E29}" srcOrd="3" destOrd="0" presId="urn:microsoft.com/office/officeart/2018/5/layout/IconCircleLabelList"/>
    <dgm:cxn modelId="{8B7E4861-5B3B-434B-979E-68E46A4AF184}" type="presParOf" srcId="{2692CF00-0415-4F20-A87C-1CDCBCCF3F36}" destId="{71D8D066-C4AC-4031-9289-E9D8E80DB1C1}" srcOrd="1" destOrd="0" presId="urn:microsoft.com/office/officeart/2018/5/layout/IconCircleLabelList"/>
    <dgm:cxn modelId="{A5148365-AA72-4420-A1CE-76C7A2A6B3A5}" type="presParOf" srcId="{2692CF00-0415-4F20-A87C-1CDCBCCF3F36}" destId="{818CCF3B-30DA-421B-AAA3-A8C714E5A26A}" srcOrd="2" destOrd="0" presId="urn:microsoft.com/office/officeart/2018/5/layout/IconCircleLabelList"/>
    <dgm:cxn modelId="{DDAA5152-A192-46C4-BE85-6E9F9DE0350B}" type="presParOf" srcId="{818CCF3B-30DA-421B-AAA3-A8C714E5A26A}" destId="{70270D6F-9C1D-4150-A6DF-52B12CEAAE56}" srcOrd="0" destOrd="0" presId="urn:microsoft.com/office/officeart/2018/5/layout/IconCircleLabelList"/>
    <dgm:cxn modelId="{6A77E51B-31AA-437E-891D-70BDEEF12D12}" type="presParOf" srcId="{818CCF3B-30DA-421B-AAA3-A8C714E5A26A}" destId="{F5A829F6-BA4B-4652-9213-666B5A37DA49}" srcOrd="1" destOrd="0" presId="urn:microsoft.com/office/officeart/2018/5/layout/IconCircleLabelList"/>
    <dgm:cxn modelId="{76C0891E-8E75-4DCF-A0EC-5487E6A5B3B4}" type="presParOf" srcId="{818CCF3B-30DA-421B-AAA3-A8C714E5A26A}" destId="{91BFDCA5-0BF6-4643-B507-D6DDC77E9899}" srcOrd="2" destOrd="0" presId="urn:microsoft.com/office/officeart/2018/5/layout/IconCircleLabelList"/>
    <dgm:cxn modelId="{D374EE73-76BB-40B4-9FAB-C0DA489E7575}" type="presParOf" srcId="{818CCF3B-30DA-421B-AAA3-A8C714E5A26A}" destId="{07295531-5DC4-4F2D-9499-F4A64E8B69D5}" srcOrd="3" destOrd="0" presId="urn:microsoft.com/office/officeart/2018/5/layout/IconCircleLabelList"/>
    <dgm:cxn modelId="{8F03E99B-3B4E-49D8-A16E-958B7C7A14F6}" type="presParOf" srcId="{2692CF00-0415-4F20-A87C-1CDCBCCF3F36}" destId="{EFAC7C3C-77F0-4FB7-8F36-7ABB70FA428B}" srcOrd="3" destOrd="0" presId="urn:microsoft.com/office/officeart/2018/5/layout/IconCircleLabelList"/>
    <dgm:cxn modelId="{340509D0-A7D9-46D8-BEFE-FF01AFE0396E}" type="presParOf" srcId="{2692CF00-0415-4F20-A87C-1CDCBCCF3F36}" destId="{474F9CED-3E64-4AC3-87BA-04E89A06DB29}" srcOrd="4" destOrd="0" presId="urn:microsoft.com/office/officeart/2018/5/layout/IconCircleLabelList"/>
    <dgm:cxn modelId="{D5EFD4F6-A1DA-4F6C-9ECD-F5643FDA4417}" type="presParOf" srcId="{474F9CED-3E64-4AC3-87BA-04E89A06DB29}" destId="{BBF5328F-25B1-461E-9992-6601BDC22604}" srcOrd="0" destOrd="0" presId="urn:microsoft.com/office/officeart/2018/5/layout/IconCircleLabelList"/>
    <dgm:cxn modelId="{280EE38F-7C3E-48C1-A656-8349EFE43F36}" type="presParOf" srcId="{474F9CED-3E64-4AC3-87BA-04E89A06DB29}" destId="{6DB738F7-2D1A-4A36-8F56-6996AF612DDF}" srcOrd="1" destOrd="0" presId="urn:microsoft.com/office/officeart/2018/5/layout/IconCircleLabelList"/>
    <dgm:cxn modelId="{EF6CF5F9-679F-44D6-ABC9-B86D64EFC196}" type="presParOf" srcId="{474F9CED-3E64-4AC3-87BA-04E89A06DB29}" destId="{3EFB0475-61D1-4C21-AD67-78B136AAF1D1}" srcOrd="2" destOrd="0" presId="urn:microsoft.com/office/officeart/2018/5/layout/IconCircleLabelList"/>
    <dgm:cxn modelId="{17384F78-D8FE-4972-A8CE-E9251382D15D}" type="presParOf" srcId="{474F9CED-3E64-4AC3-87BA-04E89A06DB29}" destId="{0274E16C-478C-4056-BAFD-9016B65335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85397-4506-4654-BDFF-8E7F489D2AE6}">
      <dsp:nvSpPr>
        <dsp:cNvPr id="0" name=""/>
        <dsp:cNvSpPr/>
      </dsp:nvSpPr>
      <dsp:spPr>
        <a:xfrm>
          <a:off x="673692" y="538631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D7847-6966-4EC0-A60F-2A55AC99927D}">
      <dsp:nvSpPr>
        <dsp:cNvPr id="0" name=""/>
        <dsp:cNvSpPr/>
      </dsp:nvSpPr>
      <dsp:spPr>
        <a:xfrm>
          <a:off x="1097817" y="96275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8BB4-544F-47D5-9F46-5EEEE9512E29}">
      <dsp:nvSpPr>
        <dsp:cNvPr id="0" name=""/>
        <dsp:cNvSpPr/>
      </dsp:nvSpPr>
      <dsp:spPr>
        <a:xfrm>
          <a:off x="37504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Cultural Impact in Fashion and Economy</a:t>
          </a:r>
        </a:p>
      </dsp:txBody>
      <dsp:txXfrm>
        <a:off x="37504" y="3148632"/>
        <a:ext cx="3262500" cy="720000"/>
      </dsp:txXfrm>
    </dsp:sp>
    <dsp:sp modelId="{70270D6F-9C1D-4150-A6DF-52B12CEAAE56}">
      <dsp:nvSpPr>
        <dsp:cNvPr id="0" name=""/>
        <dsp:cNvSpPr/>
      </dsp:nvSpPr>
      <dsp:spPr>
        <a:xfrm>
          <a:off x="4507130" y="538631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829F6-BA4B-4652-9213-666B5A37DA49}">
      <dsp:nvSpPr>
        <dsp:cNvPr id="0" name=""/>
        <dsp:cNvSpPr/>
      </dsp:nvSpPr>
      <dsp:spPr>
        <a:xfrm>
          <a:off x="4931255" y="962756"/>
          <a:ext cx="1141875" cy="11418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5531-5DC4-4F2D-9499-F4A64E8B69D5}">
      <dsp:nvSpPr>
        <dsp:cNvPr id="0" name=""/>
        <dsp:cNvSpPr/>
      </dsp:nvSpPr>
      <dsp:spPr>
        <a:xfrm>
          <a:off x="3870942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/>
            <a:t>Societal Impact in Intergenerational Relations </a:t>
          </a:r>
          <a:endParaRPr lang="en-US" sz="2100" kern="1200" cap="none" dirty="0"/>
        </a:p>
      </dsp:txBody>
      <dsp:txXfrm>
        <a:off x="3870942" y="3148632"/>
        <a:ext cx="3262500" cy="720000"/>
      </dsp:txXfrm>
    </dsp:sp>
    <dsp:sp modelId="{BBF5328F-25B1-461E-9992-6601BDC22604}">
      <dsp:nvSpPr>
        <dsp:cNvPr id="0" name=""/>
        <dsp:cNvSpPr/>
      </dsp:nvSpPr>
      <dsp:spPr>
        <a:xfrm>
          <a:off x="8340567" y="538631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738F7-2D1A-4A36-8F56-6996AF612DDF}">
      <dsp:nvSpPr>
        <dsp:cNvPr id="0" name=""/>
        <dsp:cNvSpPr/>
      </dsp:nvSpPr>
      <dsp:spPr>
        <a:xfrm>
          <a:off x="8764692" y="962756"/>
          <a:ext cx="1141875" cy="114187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4E16C-478C-4056-BAFD-9016B653351E}">
      <dsp:nvSpPr>
        <dsp:cNvPr id="0" name=""/>
        <dsp:cNvSpPr/>
      </dsp:nvSpPr>
      <dsp:spPr>
        <a:xfrm>
          <a:off x="7704380" y="314863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dirty="0"/>
            <a:t>Impact in Democracy</a:t>
          </a:r>
          <a:endParaRPr lang="en-US" sz="2100" kern="1200" dirty="0"/>
        </a:p>
      </dsp:txBody>
      <dsp:txXfrm>
        <a:off x="7704380" y="314863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30E9B-9CDB-4F51-B1ED-EE44481E16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25600" y="437544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D7CB0-D7A7-44DB-B4E7-79BC59D515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68944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472BF-1D6D-454C-956D-52E302BDF4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93300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34004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2560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93300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734004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9843B-7A79-47DB-A710-153963041E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61E005-BC3E-453D-A67C-AEA2EFE11E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0222D3-7257-4126-8675-8C19EA893D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099E5E-4CB0-49E2-9157-7A8634B1C6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320396-C62A-4FB4-ACF2-C6143DC54A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BEEBA-E908-4B15-B4DA-3F6633133C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25600" y="786960"/>
            <a:ext cx="100771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7F5AFE-A122-407D-A1DB-7E844D9C6A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13E3E9-0338-4114-9A87-BA7F0FA1B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3BAB2-4E7A-4E0E-8766-7689604E7C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68944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236DF4-24B7-4CFB-9544-1F56453BA6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621427-688B-4046-851B-193AAE085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25600" y="437544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3DE555-4A3E-4723-B95D-346D406E57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568944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3C1958-A8A8-49C4-BB19-5414F1FA10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93300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7340040" y="252180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52560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93300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7340040" y="4375440"/>
            <a:ext cx="324468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2A090F-4D84-4390-B152-E31DB5FDEE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A3B0E-2B1F-45D7-8E5C-4C8198649A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31C3C-C498-4275-9435-8FE2B29D2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8DCAC2-7937-4DFF-9EDB-A566EB3BE7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25600" y="786960"/>
            <a:ext cx="100771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F281B5-BB87-4177-B6EC-DFC29112ED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635A4-138F-49DB-913A-94D69DABC9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35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689440" y="437544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6CE33-242E-4732-B7E1-4DB4F5BC86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689440" y="2521800"/>
            <a:ext cx="491760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25600" y="4375440"/>
            <a:ext cx="10077120" cy="16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0F652-AB3E-48F8-B6AF-B8236ED6B3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18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19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2" name="Freeform: Shape 20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: Shape 21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Freeform: Shape 22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: Shape 26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Freeform: Shape 7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0280" y="1122480"/>
            <a:ext cx="10072440" cy="197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000000"/>
                </a:solidFill>
                <a:latin typeface="Georgia Pr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530280" y="1364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109" strike="noStrike">
                <a:solidFill>
                  <a:srgbClr val="595959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109" strike="noStrike">
                <a:solidFill>
                  <a:srgbClr val="595959"/>
                </a:solidFill>
                <a:latin typeface="Avenir Next LT Pro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5302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655360" y="6356520"/>
            <a:ext cx="529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109" strike="noStrike">
                <a:solidFill>
                  <a:srgbClr val="595959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0DEDCE8-9EC2-4025-886B-37AE274EA4D2}" type="slidenum">
              <a:rPr b="0" lang="en-US" sz="900" spc="109" strike="noStrike">
                <a:solidFill>
                  <a:srgbClr val="595959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pSp>
        <p:nvGrpSpPr>
          <p:cNvPr id="14" name="Graphic 78"/>
          <p:cNvGrpSpPr/>
          <p:nvPr/>
        </p:nvGrpSpPr>
        <p:grpSpPr>
          <a:xfrm>
            <a:off x="530280" y="3267720"/>
            <a:ext cx="971640" cy="45360"/>
            <a:chOff x="530280" y="3267720"/>
            <a:chExt cx="971640" cy="45360"/>
          </a:xfrm>
        </p:grpSpPr>
        <p:sp>
          <p:nvSpPr>
            <p:cNvPr id="15" name="Graphic 78"/>
            <p:cNvSpPr/>
            <p:nvPr/>
          </p:nvSpPr>
          <p:spPr>
            <a:xfrm>
              <a:off x="530280" y="329040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" name="Graphic 78"/>
            <p:cNvGrpSpPr/>
            <p:nvPr/>
          </p:nvGrpSpPr>
          <p:grpSpPr>
            <a:xfrm>
              <a:off x="530280" y="3267720"/>
              <a:ext cx="971640" cy="45360"/>
              <a:chOff x="530280" y="3267720"/>
              <a:chExt cx="971640" cy="45360"/>
            </a:xfrm>
          </p:grpSpPr>
          <p:sp>
            <p:nvSpPr>
              <p:cNvPr id="17" name="Graphic 78"/>
              <p:cNvSpPr/>
              <p:nvPr/>
            </p:nvSpPr>
            <p:spPr>
              <a:xfrm>
                <a:off x="533880" y="330912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raphic 78"/>
              <p:cNvSpPr/>
              <p:nvPr/>
            </p:nvSpPr>
            <p:spPr>
              <a:xfrm>
                <a:off x="546840" y="33102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Graphic 78"/>
              <p:cNvSpPr/>
              <p:nvPr/>
            </p:nvSpPr>
            <p:spPr>
              <a:xfrm>
                <a:off x="1494720" y="326880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Graphic 78"/>
              <p:cNvSpPr/>
              <p:nvPr/>
            </p:nvSpPr>
            <p:spPr>
              <a:xfrm>
                <a:off x="530280" y="326772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18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" name="Group 19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60" name="Freeform: Shape 20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Freeform: Shape 21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Freeform: Shape 22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: Shape 26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7" name="Freeform: Shape 7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  <a:p>
            <a:pPr marL="91440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530280" y="1364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109" strike="noStrike">
                <a:solidFill>
                  <a:srgbClr val="595959"/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109" strike="noStrike">
                <a:solidFill>
                  <a:srgbClr val="595959"/>
                </a:solidFill>
                <a:latin typeface="Avenir Next LT Pro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525600" y="6356520"/>
            <a:ext cx="345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11655360" y="6356520"/>
            <a:ext cx="529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109" strike="noStrike">
                <a:solidFill>
                  <a:srgbClr val="595959"/>
                </a:solidFill>
                <a:latin typeface="Avenir Next LT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353FEDA-5F33-4D13-90D3-C085B7DBFBDB}" type="slidenum">
              <a:rPr b="0" lang="en-US" sz="900" spc="109" strike="noStrike">
                <a:solidFill>
                  <a:srgbClr val="595959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grpSp>
        <p:nvGrpSpPr>
          <p:cNvPr id="73" name="Graphic 78"/>
          <p:cNvGrpSpPr/>
          <p:nvPr/>
        </p:nvGrpSpPr>
        <p:grpSpPr>
          <a:xfrm>
            <a:off x="530280" y="2310480"/>
            <a:ext cx="971640" cy="45360"/>
            <a:chOff x="530280" y="2310480"/>
            <a:chExt cx="971640" cy="45360"/>
          </a:xfrm>
        </p:grpSpPr>
        <p:sp>
          <p:nvSpPr>
            <p:cNvPr id="74" name="Graphic 78"/>
            <p:cNvSpPr/>
            <p:nvPr/>
          </p:nvSpPr>
          <p:spPr>
            <a:xfrm>
              <a:off x="530280" y="233352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" name="Graphic 78"/>
            <p:cNvGrpSpPr/>
            <p:nvPr/>
          </p:nvGrpSpPr>
          <p:grpSpPr>
            <a:xfrm>
              <a:off x="530280" y="2310480"/>
              <a:ext cx="971640" cy="45360"/>
              <a:chOff x="530280" y="2310480"/>
              <a:chExt cx="971640" cy="45360"/>
            </a:xfrm>
          </p:grpSpPr>
          <p:sp>
            <p:nvSpPr>
              <p:cNvPr id="76" name="Graphic 78"/>
              <p:cNvSpPr/>
              <p:nvPr/>
            </p:nvSpPr>
            <p:spPr>
              <a:xfrm>
                <a:off x="533880" y="235188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Graphic 78"/>
              <p:cNvSpPr/>
              <p:nvPr/>
            </p:nvSpPr>
            <p:spPr>
              <a:xfrm>
                <a:off x="546840" y="23529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Graphic 78"/>
              <p:cNvSpPr/>
              <p:nvPr/>
            </p:nvSpPr>
            <p:spPr>
              <a:xfrm>
                <a:off x="1494720" y="231156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Graphic 78"/>
              <p:cNvSpPr/>
              <p:nvPr/>
            </p:nvSpPr>
            <p:spPr>
              <a:xfrm>
                <a:off x="530280" y="231048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5" descr=""/>
          <p:cNvPicPr/>
          <p:nvPr/>
        </p:nvPicPr>
        <p:blipFill>
          <a:blip r:embed="rId1">
            <a:alphaModFix amt="40000"/>
          </a:blip>
          <a:srcRect l="0" t="0" r="24" b="0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49080" y="1145160"/>
            <a:ext cx="9090000" cy="2179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ffffff"/>
                </a:solidFill>
                <a:latin typeface="Georgia Pro Semibold"/>
              </a:rPr>
              <a:t>The Plagues of Conformity on a Modern American Society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999160" y="3774240"/>
            <a:ext cx="6190560" cy="163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AP Seminar</a:t>
            </a: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Performance Task 2</a:t>
            </a: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Individual Multimedia Presentation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0" name="Freeform: Shape 97"/>
          <p:cNvSpPr/>
          <p:nvPr/>
        </p:nvSpPr>
        <p:spPr>
          <a:xfrm rot="5400000">
            <a:off x="1094400" y="-1094040"/>
            <a:ext cx="1085040" cy="327312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aphic 78"/>
          <p:cNvGrpSpPr/>
          <p:nvPr/>
        </p:nvGrpSpPr>
        <p:grpSpPr>
          <a:xfrm>
            <a:off x="5608440" y="3533400"/>
            <a:ext cx="971640" cy="45360"/>
            <a:chOff x="5608440" y="3533400"/>
            <a:chExt cx="971640" cy="45360"/>
          </a:xfrm>
        </p:grpSpPr>
        <p:sp>
          <p:nvSpPr>
            <p:cNvPr id="122" name="Graphic 78"/>
            <p:cNvSpPr/>
            <p:nvPr/>
          </p:nvSpPr>
          <p:spPr>
            <a:xfrm>
              <a:off x="5608440" y="355608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" name="Graphic 78"/>
            <p:cNvGrpSpPr/>
            <p:nvPr/>
          </p:nvGrpSpPr>
          <p:grpSpPr>
            <a:xfrm>
              <a:off x="5608440" y="3533400"/>
              <a:ext cx="971640" cy="45360"/>
              <a:chOff x="5608440" y="3533400"/>
              <a:chExt cx="971640" cy="45360"/>
            </a:xfrm>
          </p:grpSpPr>
          <p:sp>
            <p:nvSpPr>
              <p:cNvPr id="124" name="Graphic 78"/>
              <p:cNvSpPr/>
              <p:nvPr/>
            </p:nvSpPr>
            <p:spPr>
              <a:xfrm>
                <a:off x="5612040" y="357444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Graphic 78"/>
              <p:cNvSpPr/>
              <p:nvPr/>
            </p:nvSpPr>
            <p:spPr>
              <a:xfrm>
                <a:off x="5625000" y="357588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raphic 78"/>
              <p:cNvSpPr/>
              <p:nvPr/>
            </p:nvSpPr>
            <p:spPr>
              <a:xfrm>
                <a:off x="6572880" y="353448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Graphic 78"/>
              <p:cNvSpPr/>
              <p:nvPr/>
            </p:nvSpPr>
            <p:spPr>
              <a:xfrm>
                <a:off x="5608440" y="353340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" name="Freeform: Shape 107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9" name="Group 109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130" name="Freeform: Shape 110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Freeform: Shape 111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Freeform: Shape 112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: Shape 116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Generational Relations and Politics – </a:t>
            </a:r>
            <a:br>
              <a:rPr sz="3600"/>
            </a:b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“Gen X” vs “Gen Y” 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8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Gen X: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028880" indent="-3430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Great Political Turmoil and Corruption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028880" indent="-3430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Centrist Views – Individual liberty with Patriotism and Imperialism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Gen Y: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028880" indent="-34308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Anti – Government, Race Relations Support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A Shift in Status Quo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800280" indent="-34308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782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A Change in Politics Throughout the Ages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2288160" y="2381040"/>
            <a:ext cx="6552360" cy="40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Mutual Aid in Political History – De La Democratie en Amerique.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Associations formed based upon groups a person belongs to. 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Valued based upon education, religion, morals, etc. 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Society not becoming functional if voluntary aid is not acceptable. 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Greater power in several factions rather than one major leading political party (Federalist No. 10)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Attempting to force conformity is harmful in modern society. 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Mutual benefit in smaller groups, such as between diverse factions, is more effective. 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55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8" name="Group 57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139" name="Freeform: Shape 58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Freeform: Shape 59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Freeform: Shape 60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: Shape 64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6" name="Freeform: Shape 66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7" name="Graphic 78"/>
          <p:cNvGrpSpPr/>
          <p:nvPr/>
        </p:nvGrpSpPr>
        <p:grpSpPr>
          <a:xfrm>
            <a:off x="530280" y="3267720"/>
            <a:ext cx="971640" cy="45360"/>
            <a:chOff x="530280" y="3267720"/>
            <a:chExt cx="971640" cy="45360"/>
          </a:xfrm>
        </p:grpSpPr>
        <p:sp>
          <p:nvSpPr>
            <p:cNvPr id="148" name="Graphic 78"/>
            <p:cNvSpPr/>
            <p:nvPr/>
          </p:nvSpPr>
          <p:spPr>
            <a:xfrm>
              <a:off x="530280" y="329040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" name="Graphic 78"/>
            <p:cNvGrpSpPr/>
            <p:nvPr/>
          </p:nvGrpSpPr>
          <p:grpSpPr>
            <a:xfrm>
              <a:off x="530280" y="3267720"/>
              <a:ext cx="971640" cy="45360"/>
              <a:chOff x="530280" y="3267720"/>
              <a:chExt cx="971640" cy="45360"/>
            </a:xfrm>
          </p:grpSpPr>
          <p:sp>
            <p:nvSpPr>
              <p:cNvPr id="150" name="Graphic 78"/>
              <p:cNvSpPr/>
              <p:nvPr/>
            </p:nvSpPr>
            <p:spPr>
              <a:xfrm>
                <a:off x="533880" y="330876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Graphic 78"/>
              <p:cNvSpPr/>
              <p:nvPr/>
            </p:nvSpPr>
            <p:spPr>
              <a:xfrm>
                <a:off x="546840" y="33102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Graphic 78"/>
              <p:cNvSpPr/>
              <p:nvPr/>
            </p:nvSpPr>
            <p:spPr>
              <a:xfrm>
                <a:off x="1494720" y="326880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Graphic 78"/>
              <p:cNvSpPr/>
              <p:nvPr/>
            </p:nvSpPr>
            <p:spPr>
              <a:xfrm>
                <a:off x="530280" y="326772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4" name="Rectangle 7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51" descr="One in a crowd"/>
          <p:cNvPicPr/>
          <p:nvPr/>
        </p:nvPicPr>
        <p:blipFill>
          <a:blip r:embed="rId1">
            <a:alphaModFix amt="40000"/>
          </a:blip>
          <a:srcRect l="0" t="7724" r="-2" b="1725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49080" y="1145160"/>
            <a:ext cx="9090000" cy="2179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ffffff"/>
                </a:solidFill>
                <a:latin typeface="Georgia Pro Semibold"/>
              </a:rPr>
              <a:t>Is there benefit to conformity in modern society and behavior? 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Freeform: Shape 78"/>
          <p:cNvSpPr/>
          <p:nvPr/>
        </p:nvSpPr>
        <p:spPr>
          <a:xfrm rot="5400000">
            <a:off x="1094400" y="-1094040"/>
            <a:ext cx="1085040" cy="327312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aphic 78"/>
          <p:cNvGrpSpPr/>
          <p:nvPr/>
        </p:nvGrpSpPr>
        <p:grpSpPr>
          <a:xfrm>
            <a:off x="5608440" y="3533400"/>
            <a:ext cx="971640" cy="45360"/>
            <a:chOff x="5608440" y="3533400"/>
            <a:chExt cx="971640" cy="45360"/>
          </a:xfrm>
        </p:grpSpPr>
        <p:sp>
          <p:nvSpPr>
            <p:cNvPr id="159" name="Graphic 78"/>
            <p:cNvSpPr/>
            <p:nvPr/>
          </p:nvSpPr>
          <p:spPr>
            <a:xfrm>
              <a:off x="5608440" y="355608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0" name="Graphic 78"/>
            <p:cNvGrpSpPr/>
            <p:nvPr/>
          </p:nvGrpSpPr>
          <p:grpSpPr>
            <a:xfrm>
              <a:off x="5608440" y="3533400"/>
              <a:ext cx="971640" cy="45360"/>
              <a:chOff x="5608440" y="3533400"/>
              <a:chExt cx="971640" cy="45360"/>
            </a:xfrm>
          </p:grpSpPr>
          <p:sp>
            <p:nvSpPr>
              <p:cNvPr id="161" name="Graphic 78"/>
              <p:cNvSpPr/>
              <p:nvPr/>
            </p:nvSpPr>
            <p:spPr>
              <a:xfrm>
                <a:off x="5612040" y="357444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Graphic 78"/>
              <p:cNvSpPr/>
              <p:nvPr/>
            </p:nvSpPr>
            <p:spPr>
              <a:xfrm>
                <a:off x="5625000" y="357588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Graphic 78"/>
              <p:cNvSpPr/>
              <p:nvPr/>
            </p:nvSpPr>
            <p:spPr>
              <a:xfrm>
                <a:off x="6572880" y="353448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Graphic 78"/>
              <p:cNvSpPr/>
              <p:nvPr/>
            </p:nvSpPr>
            <p:spPr>
              <a:xfrm>
                <a:off x="5608440" y="353340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5" name="Freeform: Shape 88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90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167" name="Freeform: Shape 91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Freeform: Shape 92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Freeform: Shape 93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Freeform: Shape 97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Freeform: Shape 9"/>
          <p:cNvSpPr/>
          <p:nvPr/>
        </p:nvSpPr>
        <p:spPr>
          <a:xfrm flipH="1">
            <a:off x="0" y="0"/>
            <a:ext cx="1839600" cy="1423440"/>
          </a:xfrm>
          <a:custGeom>
            <a:avLst/>
            <a:gdLst/>
            <a:ahLst/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18040" y="976320"/>
            <a:ext cx="8191800" cy="184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000000"/>
                </a:solidFill>
                <a:latin typeface="Georgia Pro Semibold"/>
              </a:rPr>
              <a:t>Conformity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77" name="Graphic 78"/>
          <p:cNvGrpSpPr/>
          <p:nvPr/>
        </p:nvGrpSpPr>
        <p:grpSpPr>
          <a:xfrm>
            <a:off x="574560" y="3039120"/>
            <a:ext cx="1019880" cy="45360"/>
            <a:chOff x="574560" y="3039120"/>
            <a:chExt cx="1019880" cy="45360"/>
          </a:xfrm>
        </p:grpSpPr>
        <p:sp>
          <p:nvSpPr>
            <p:cNvPr id="178" name="Graphic 78"/>
            <p:cNvSpPr/>
            <p:nvPr/>
          </p:nvSpPr>
          <p:spPr>
            <a:xfrm>
              <a:off x="574560" y="3062160"/>
              <a:ext cx="101988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9" name="Graphic 78"/>
            <p:cNvGrpSpPr/>
            <p:nvPr/>
          </p:nvGrpSpPr>
          <p:grpSpPr>
            <a:xfrm>
              <a:off x="574560" y="3039120"/>
              <a:ext cx="1019520" cy="45360"/>
              <a:chOff x="574560" y="3039120"/>
              <a:chExt cx="1019520" cy="45360"/>
            </a:xfrm>
          </p:grpSpPr>
          <p:sp>
            <p:nvSpPr>
              <p:cNvPr id="180" name="Graphic 78"/>
              <p:cNvSpPr/>
              <p:nvPr/>
            </p:nvSpPr>
            <p:spPr>
              <a:xfrm>
                <a:off x="578160" y="3080520"/>
                <a:ext cx="1332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raphic 78"/>
              <p:cNvSpPr/>
              <p:nvPr/>
            </p:nvSpPr>
            <p:spPr>
              <a:xfrm>
                <a:off x="591840" y="30816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raphic 78"/>
              <p:cNvSpPr/>
              <p:nvPr/>
            </p:nvSpPr>
            <p:spPr>
              <a:xfrm>
                <a:off x="1586520" y="3040200"/>
                <a:ext cx="396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raphic 78"/>
              <p:cNvSpPr/>
              <p:nvPr/>
            </p:nvSpPr>
            <p:spPr>
              <a:xfrm>
                <a:off x="574560" y="3039120"/>
                <a:ext cx="101952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4" name="Freeform: Shape 19"/>
          <p:cNvSpPr/>
          <p:nvPr/>
        </p:nvSpPr>
        <p:spPr>
          <a:xfrm flipH="1">
            <a:off x="6194520" y="4164840"/>
            <a:ext cx="5996880" cy="2692800"/>
          </a:xfrm>
          <a:custGeom>
            <a:avLst/>
            <a:gdLst/>
            <a:ahLst/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18040" y="3299400"/>
            <a:ext cx="6805440" cy="2745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/kənˈfôrmədē/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Noun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Behavior in accordance with socially accepted conventions and standards.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86" name="Group 21"/>
          <p:cNvGrpSpPr/>
          <p:nvPr/>
        </p:nvGrpSpPr>
        <p:grpSpPr>
          <a:xfrm>
            <a:off x="8494920" y="4632120"/>
            <a:ext cx="885960" cy="802080"/>
            <a:chOff x="8494920" y="4632120"/>
            <a:chExt cx="885960" cy="802080"/>
          </a:xfrm>
        </p:grpSpPr>
        <p:sp>
          <p:nvSpPr>
            <p:cNvPr id="187" name="Freeform: Shape 22"/>
            <p:cNvSpPr/>
            <p:nvPr/>
          </p:nvSpPr>
          <p:spPr>
            <a:xfrm flipH="1">
              <a:off x="8998560" y="531828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Freeform: Shape 23"/>
            <p:cNvSpPr/>
            <p:nvPr/>
          </p:nvSpPr>
          <p:spPr>
            <a:xfrm flipH="1">
              <a:off x="9228600" y="517932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Freeform: Shape 24"/>
            <p:cNvSpPr/>
            <p:nvPr/>
          </p:nvSpPr>
          <p:spPr>
            <a:xfrm flipH="1">
              <a:off x="8494560" y="528048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Graphic 12"/>
            <p:cNvSpPr/>
            <p:nvPr/>
          </p:nvSpPr>
          <p:spPr>
            <a:xfrm flipH="1">
              <a:off x="8998560" y="463212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raphic 15"/>
            <p:cNvSpPr/>
            <p:nvPr/>
          </p:nvSpPr>
          <p:spPr>
            <a:xfrm flipH="1">
              <a:off x="8630280" y="474120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raphic 15"/>
            <p:cNvSpPr/>
            <p:nvPr/>
          </p:nvSpPr>
          <p:spPr>
            <a:xfrm flipH="1">
              <a:off x="9297360" y="48686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Freeform: Shape 28"/>
            <p:cNvSpPr/>
            <p:nvPr/>
          </p:nvSpPr>
          <p:spPr>
            <a:xfrm flipH="1">
              <a:off x="8800200" y="503460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000000"/>
                </a:solidFill>
                <a:latin typeface="Georgia Pro Semibold"/>
              </a:rPr>
              <a:t>Historical</a:t>
            </a:r>
            <a:r>
              <a:rPr b="0" i="1" lang="en-US" sz="4400" spc="-1" strike="noStrike">
                <a:solidFill>
                  <a:srgbClr val="000000"/>
                </a:solidFill>
                <a:latin typeface="Georgia Pro Semibold"/>
              </a:rPr>
              <a:t> Context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697040" cy="35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Traditional views stemming from the 1950s, especially that of family values and peer influence.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Influence of internet culture and niche groups, heightened by the global pandemic.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Conflicting views stemming from previous points.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98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25600" y="696960"/>
            <a:ext cx="10076760" cy="821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What research strategies were utilized? 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98" name="Graphic 78"/>
          <p:cNvGrpSpPr/>
          <p:nvPr/>
        </p:nvGrpSpPr>
        <p:grpSpPr>
          <a:xfrm>
            <a:off x="530280" y="1708920"/>
            <a:ext cx="971640" cy="45360"/>
            <a:chOff x="530280" y="1708920"/>
            <a:chExt cx="971640" cy="45360"/>
          </a:xfrm>
        </p:grpSpPr>
        <p:sp>
          <p:nvSpPr>
            <p:cNvPr id="199" name="Graphic 78"/>
            <p:cNvSpPr/>
            <p:nvPr/>
          </p:nvSpPr>
          <p:spPr>
            <a:xfrm>
              <a:off x="530280" y="173160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0" name="Graphic 78"/>
            <p:cNvGrpSpPr/>
            <p:nvPr/>
          </p:nvGrpSpPr>
          <p:grpSpPr>
            <a:xfrm>
              <a:off x="530280" y="1708920"/>
              <a:ext cx="971640" cy="45360"/>
              <a:chOff x="530280" y="1708920"/>
              <a:chExt cx="971640" cy="45360"/>
            </a:xfrm>
          </p:grpSpPr>
          <p:sp>
            <p:nvSpPr>
              <p:cNvPr id="201" name="Graphic 78"/>
              <p:cNvSpPr/>
              <p:nvPr/>
            </p:nvSpPr>
            <p:spPr>
              <a:xfrm>
                <a:off x="533880" y="174996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raphic 78"/>
              <p:cNvSpPr/>
              <p:nvPr/>
            </p:nvSpPr>
            <p:spPr>
              <a:xfrm>
                <a:off x="546840" y="17514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Graphic 78"/>
              <p:cNvSpPr/>
              <p:nvPr/>
            </p:nvSpPr>
            <p:spPr>
              <a:xfrm>
                <a:off x="1494720" y="171000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Graphic 78"/>
              <p:cNvSpPr/>
              <p:nvPr/>
            </p:nvSpPr>
            <p:spPr>
              <a:xfrm>
                <a:off x="530280" y="170892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5" name="Freeform: Shape 108"/>
          <p:cNvSpPr/>
          <p:nvPr/>
        </p:nvSpPr>
        <p:spPr>
          <a:xfrm rot="16200000">
            <a:off x="10484280" y="516600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751720842"/>
              </p:ext>
            </p:extLst>
          </p:nvPr>
        </p:nvGraphicFramePr>
        <p:xfrm>
          <a:off x="525600" y="1804320"/>
          <a:ext cx="11004120" cy="440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100771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Cultural Impact in Fashion and Economy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25600" y="2521800"/>
            <a:ext cx="10077120" cy="35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Ultra-Fast” Fashion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BooHoo’s testing of products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The Judging of the Audience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Customer Stresses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98"/>
          <p:cNvSpPr/>
          <p:nvPr/>
        </p:nvSpPr>
        <p:spPr>
          <a:xfrm>
            <a:off x="0" y="828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Freeform: Shape 100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7601760" cy="14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Georgia Pro Semibold"/>
              </a:rPr>
              <a:t>The “Generational Gap” and Generational Relations </a:t>
            </a:r>
            <a:endParaRPr b="0" lang="en-US" sz="36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211" name="Graphic 78"/>
          <p:cNvGrpSpPr/>
          <p:nvPr/>
        </p:nvGrpSpPr>
        <p:grpSpPr>
          <a:xfrm>
            <a:off x="525600" y="2585160"/>
            <a:ext cx="972000" cy="45360"/>
            <a:chOff x="525600" y="2585160"/>
            <a:chExt cx="972000" cy="45360"/>
          </a:xfrm>
        </p:grpSpPr>
        <p:sp>
          <p:nvSpPr>
            <p:cNvPr id="212" name="Graphic 78"/>
            <p:cNvSpPr/>
            <p:nvPr/>
          </p:nvSpPr>
          <p:spPr>
            <a:xfrm>
              <a:off x="525600" y="260784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3" name="Graphic 78"/>
            <p:cNvGrpSpPr/>
            <p:nvPr/>
          </p:nvGrpSpPr>
          <p:grpSpPr>
            <a:xfrm>
              <a:off x="525960" y="2585160"/>
              <a:ext cx="971640" cy="45360"/>
              <a:chOff x="525960" y="2585160"/>
              <a:chExt cx="971640" cy="45360"/>
            </a:xfrm>
          </p:grpSpPr>
          <p:sp>
            <p:nvSpPr>
              <p:cNvPr id="214" name="Graphic 78"/>
              <p:cNvSpPr/>
              <p:nvPr/>
            </p:nvSpPr>
            <p:spPr>
              <a:xfrm>
                <a:off x="529200" y="262620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Graphic 78"/>
              <p:cNvSpPr/>
              <p:nvPr/>
            </p:nvSpPr>
            <p:spPr>
              <a:xfrm>
                <a:off x="542520" y="26276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Graphic 78"/>
              <p:cNvSpPr/>
              <p:nvPr/>
            </p:nvSpPr>
            <p:spPr>
              <a:xfrm>
                <a:off x="1490400" y="258624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raphic 78"/>
              <p:cNvSpPr/>
              <p:nvPr/>
            </p:nvSpPr>
            <p:spPr>
              <a:xfrm>
                <a:off x="525960" y="258516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25600" y="2796480"/>
            <a:ext cx="7601760" cy="3274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UNC Dept. Psych. Study on Adolescents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Generational Gap – Difference in social norms between generations of people.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9" name="Freeform: Shape 110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112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221" name="Freeform: Shape 113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Freeform: Shape 114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Freeform: Shape 115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eform: Shape 119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: Shape 8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9" name="Group 10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230" name="Freeform: Shape 11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Freeform: Shape 12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Freeform: Shape 13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Freeform: Shape 17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7" name="Freeform: Shape 19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aphic 78"/>
          <p:cNvGrpSpPr/>
          <p:nvPr/>
        </p:nvGrpSpPr>
        <p:grpSpPr>
          <a:xfrm>
            <a:off x="530280" y="3267720"/>
            <a:ext cx="971640" cy="45360"/>
            <a:chOff x="530280" y="3267720"/>
            <a:chExt cx="971640" cy="45360"/>
          </a:xfrm>
        </p:grpSpPr>
        <p:sp>
          <p:nvSpPr>
            <p:cNvPr id="239" name="Graphic 78"/>
            <p:cNvSpPr/>
            <p:nvPr/>
          </p:nvSpPr>
          <p:spPr>
            <a:xfrm>
              <a:off x="530280" y="329040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" name="Graphic 78"/>
            <p:cNvGrpSpPr/>
            <p:nvPr/>
          </p:nvGrpSpPr>
          <p:grpSpPr>
            <a:xfrm>
              <a:off x="530280" y="3267720"/>
              <a:ext cx="971640" cy="45360"/>
              <a:chOff x="530280" y="3267720"/>
              <a:chExt cx="971640" cy="45360"/>
            </a:xfrm>
          </p:grpSpPr>
          <p:sp>
            <p:nvSpPr>
              <p:cNvPr id="241" name="Graphic 78"/>
              <p:cNvSpPr/>
              <p:nvPr/>
            </p:nvSpPr>
            <p:spPr>
              <a:xfrm>
                <a:off x="533880" y="330876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raphic 78"/>
              <p:cNvSpPr/>
              <p:nvPr/>
            </p:nvSpPr>
            <p:spPr>
              <a:xfrm>
                <a:off x="546840" y="331020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Graphic 78"/>
              <p:cNvSpPr/>
              <p:nvPr/>
            </p:nvSpPr>
            <p:spPr>
              <a:xfrm>
                <a:off x="1494720" y="326880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Graphic 78"/>
              <p:cNvSpPr/>
              <p:nvPr/>
            </p:nvSpPr>
            <p:spPr>
              <a:xfrm>
                <a:off x="530280" y="326772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5" name="Rectangle 2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18400" y="971280"/>
            <a:ext cx="10297800" cy="158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solidFill>
                  <a:srgbClr val="000000"/>
                </a:solidFill>
                <a:latin typeface="Georgia Pro Semibold"/>
              </a:rPr>
              <a:t>Natural Response to Resisting Parental Attitudes that Conflict with Personal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247" name="Graphic 78"/>
          <p:cNvGrpSpPr/>
          <p:nvPr/>
        </p:nvGrpSpPr>
        <p:grpSpPr>
          <a:xfrm>
            <a:off x="6657840" y="971280"/>
            <a:ext cx="972000" cy="45360"/>
            <a:chOff x="6657840" y="971280"/>
            <a:chExt cx="972000" cy="45360"/>
          </a:xfrm>
        </p:grpSpPr>
        <p:sp>
          <p:nvSpPr>
            <p:cNvPr id="248" name="Graphic 78"/>
            <p:cNvSpPr/>
            <p:nvPr/>
          </p:nvSpPr>
          <p:spPr>
            <a:xfrm>
              <a:off x="6657840" y="99432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" name="Graphic 78"/>
            <p:cNvGrpSpPr/>
            <p:nvPr/>
          </p:nvGrpSpPr>
          <p:grpSpPr>
            <a:xfrm>
              <a:off x="6658200" y="971280"/>
              <a:ext cx="971640" cy="45360"/>
              <a:chOff x="6658200" y="971280"/>
              <a:chExt cx="971640" cy="45360"/>
            </a:xfrm>
          </p:grpSpPr>
          <p:sp>
            <p:nvSpPr>
              <p:cNvPr id="250" name="Graphic 78"/>
              <p:cNvSpPr/>
              <p:nvPr/>
            </p:nvSpPr>
            <p:spPr>
              <a:xfrm>
                <a:off x="6661440" y="101268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Graphic 78"/>
              <p:cNvSpPr/>
              <p:nvPr/>
            </p:nvSpPr>
            <p:spPr>
              <a:xfrm>
                <a:off x="6674760" y="101376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raphic 78"/>
              <p:cNvSpPr/>
              <p:nvPr/>
            </p:nvSpPr>
            <p:spPr>
              <a:xfrm>
                <a:off x="7622280" y="97236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raphic 78"/>
              <p:cNvSpPr/>
              <p:nvPr/>
            </p:nvSpPr>
            <p:spPr>
              <a:xfrm>
                <a:off x="6658200" y="97128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54" name="Picture 6" descr="Fig. 2"/>
          <p:cNvPicPr/>
          <p:nvPr/>
        </p:nvPicPr>
        <p:blipFill>
          <a:blip r:embed="rId1"/>
          <a:stretch/>
        </p:blipFill>
        <p:spPr>
          <a:xfrm>
            <a:off x="1266480" y="2851200"/>
            <a:ext cx="9646920" cy="3400200"/>
          </a:xfrm>
          <a:prstGeom prst="rect">
            <a:avLst/>
          </a:prstGeom>
          <a:ln w="0">
            <a:noFill/>
          </a:ln>
        </p:spPr>
      </p:pic>
      <p:sp>
        <p:nvSpPr>
          <p:cNvPr id="255" name="Freeform: Shape 39"/>
          <p:cNvSpPr/>
          <p:nvPr/>
        </p:nvSpPr>
        <p:spPr>
          <a:xfrm>
            <a:off x="976608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41"/>
          <p:cNvGrpSpPr/>
          <p:nvPr/>
        </p:nvGrpSpPr>
        <p:grpSpPr>
          <a:xfrm>
            <a:off x="10732680" y="5351040"/>
            <a:ext cx="885600" cy="801720"/>
            <a:chOff x="10732680" y="5351040"/>
            <a:chExt cx="885600" cy="801720"/>
          </a:xfrm>
        </p:grpSpPr>
        <p:sp>
          <p:nvSpPr>
            <p:cNvPr id="257" name="Freeform: Shape 42"/>
            <p:cNvSpPr/>
            <p:nvPr/>
          </p:nvSpPr>
          <p:spPr>
            <a:xfrm flipV="1">
              <a:off x="10983960" y="535104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Freeform: Shape 43"/>
            <p:cNvSpPr/>
            <p:nvPr/>
          </p:nvSpPr>
          <p:spPr>
            <a:xfrm flipV="1">
              <a:off x="10737720" y="540864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Freeform: Shape 44"/>
            <p:cNvSpPr/>
            <p:nvPr/>
          </p:nvSpPr>
          <p:spPr>
            <a:xfrm flipV="1">
              <a:off x="11484000" y="540972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Graphic 12"/>
            <p:cNvSpPr/>
            <p:nvPr/>
          </p:nvSpPr>
          <p:spPr>
            <a:xfrm flipV="1">
              <a:off x="10930680" y="59907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raphic 15"/>
            <p:cNvSpPr/>
            <p:nvPr/>
          </p:nvSpPr>
          <p:spPr>
            <a:xfrm flipV="1">
              <a:off x="11399760" y="596772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raphic 15"/>
            <p:cNvSpPr/>
            <p:nvPr/>
          </p:nvSpPr>
          <p:spPr>
            <a:xfrm flipV="1">
              <a:off x="10732680" y="58402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Freeform: Shape 48"/>
            <p:cNvSpPr/>
            <p:nvPr/>
          </p:nvSpPr>
          <p:spPr>
            <a:xfrm flipV="1">
              <a:off x="11136240" y="560916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7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25600" y="786960"/>
            <a:ext cx="4663440" cy="14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Georgia Pro Semibold"/>
              </a:rPr>
              <a:t>Generational Relations and Cultural Assimilation – </a:t>
            </a:r>
            <a:r>
              <a:rPr b="0" lang="en-US" sz="2800" spc="-1" strike="noStrike">
                <a:solidFill>
                  <a:srgbClr val="000000"/>
                </a:solidFill>
                <a:latin typeface="Georgia Pro Semibold"/>
              </a:rPr>
              <a:t>The Namesake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6" name="Freeform: Shape 72"/>
          <p:cNvSpPr/>
          <p:nvPr/>
        </p:nvSpPr>
        <p:spPr>
          <a:xfrm rot="5400000">
            <a:off x="615240" y="-614880"/>
            <a:ext cx="1085040" cy="2315160"/>
          </a:xfrm>
          <a:custGeom>
            <a:avLst/>
            <a:gdLst/>
            <a:ahLst/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Graphic 78"/>
          <p:cNvGrpSpPr/>
          <p:nvPr/>
        </p:nvGrpSpPr>
        <p:grpSpPr>
          <a:xfrm>
            <a:off x="525600" y="2585160"/>
            <a:ext cx="972000" cy="45360"/>
            <a:chOff x="525600" y="2585160"/>
            <a:chExt cx="972000" cy="45360"/>
          </a:xfrm>
        </p:grpSpPr>
        <p:sp>
          <p:nvSpPr>
            <p:cNvPr id="268" name="Graphic 78"/>
            <p:cNvSpPr/>
            <p:nvPr/>
          </p:nvSpPr>
          <p:spPr>
            <a:xfrm>
              <a:off x="525600" y="2607840"/>
              <a:ext cx="971640" cy="3600"/>
            </a:xfrm>
            <a:custGeom>
              <a:avLst/>
              <a:gdLst/>
              <a:ahLst/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9" name="Graphic 78"/>
            <p:cNvGrpSpPr/>
            <p:nvPr/>
          </p:nvGrpSpPr>
          <p:grpSpPr>
            <a:xfrm>
              <a:off x="525960" y="2585160"/>
              <a:ext cx="971640" cy="45360"/>
              <a:chOff x="525960" y="2585160"/>
              <a:chExt cx="971640" cy="45360"/>
            </a:xfrm>
          </p:grpSpPr>
          <p:sp>
            <p:nvSpPr>
              <p:cNvPr id="270" name="Graphic 78"/>
              <p:cNvSpPr/>
              <p:nvPr/>
            </p:nvSpPr>
            <p:spPr>
              <a:xfrm>
                <a:off x="529200" y="2626200"/>
                <a:ext cx="12600" cy="720"/>
              </a:xfrm>
              <a:custGeom>
                <a:avLst/>
                <a:gdLst/>
                <a:ahLst/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raphic 78"/>
              <p:cNvSpPr/>
              <p:nvPr/>
            </p:nvSpPr>
            <p:spPr>
              <a:xfrm>
                <a:off x="542520" y="2627640"/>
                <a:ext cx="360" cy="360"/>
              </a:xfrm>
              <a:custGeom>
                <a:avLst/>
                <a:gdLst/>
                <a:ahLst/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Graphic 78"/>
              <p:cNvSpPr/>
              <p:nvPr/>
            </p:nvSpPr>
            <p:spPr>
              <a:xfrm>
                <a:off x="1490400" y="258624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Graphic 78"/>
              <p:cNvSpPr/>
              <p:nvPr/>
            </p:nvSpPr>
            <p:spPr>
              <a:xfrm>
                <a:off x="525960" y="2585160"/>
                <a:ext cx="971640" cy="45360"/>
              </a:xfrm>
              <a:custGeom>
                <a:avLst/>
                <a:gdLst/>
                <a:ahLst/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25600" y="2796480"/>
            <a:ext cx="4663440" cy="363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Child grew with a fondness for British and American life.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Forced into cultural practices by Indian family.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Decides for name change based on author’s history.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Forcing of cultural identity leads to tension. 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5" name="Picture 2" descr="The Namesake: A Novel: Lahiri, Jhumpa: 9780618485222: Amazon.com: Books"/>
          <p:cNvPicPr/>
          <p:nvPr/>
        </p:nvPicPr>
        <p:blipFill>
          <a:blip r:embed="rId1"/>
          <a:stretch/>
        </p:blipFill>
        <p:spPr>
          <a:xfrm>
            <a:off x="6901560" y="552960"/>
            <a:ext cx="3764520" cy="5661000"/>
          </a:xfrm>
          <a:prstGeom prst="rect">
            <a:avLst/>
          </a:prstGeom>
          <a:ln w="0">
            <a:noFill/>
          </a:ln>
        </p:spPr>
      </p:pic>
      <p:sp>
        <p:nvSpPr>
          <p:cNvPr id="276" name="Freeform: Shape 82"/>
          <p:cNvSpPr/>
          <p:nvPr/>
        </p:nvSpPr>
        <p:spPr>
          <a:xfrm>
            <a:off x="9753120" y="5516640"/>
            <a:ext cx="2438640" cy="1341000"/>
          </a:xfrm>
          <a:custGeom>
            <a:avLst/>
            <a:gdLst/>
            <a:ahLst/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7" name="Group 84"/>
          <p:cNvGrpSpPr/>
          <p:nvPr/>
        </p:nvGrpSpPr>
        <p:grpSpPr>
          <a:xfrm>
            <a:off x="10775880" y="5204160"/>
            <a:ext cx="885960" cy="802080"/>
            <a:chOff x="10775880" y="5204160"/>
            <a:chExt cx="885960" cy="802080"/>
          </a:xfrm>
        </p:grpSpPr>
        <p:sp>
          <p:nvSpPr>
            <p:cNvPr id="278" name="Freeform: Shape 85"/>
            <p:cNvSpPr/>
            <p:nvPr/>
          </p:nvSpPr>
          <p:spPr>
            <a:xfrm>
              <a:off x="11027160" y="5890320"/>
              <a:ext cx="130680" cy="115920"/>
            </a:xfrm>
            <a:custGeom>
              <a:avLst/>
              <a:gdLst/>
              <a:ahLst/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Freeform: Shape 86"/>
            <p:cNvSpPr/>
            <p:nvPr/>
          </p:nvSpPr>
          <p:spPr>
            <a:xfrm>
              <a:off x="10781280" y="5751000"/>
              <a:ext cx="147600" cy="196920"/>
            </a:xfrm>
            <a:custGeom>
              <a:avLst/>
              <a:gdLst/>
              <a:ahLst/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Freeform: Shape 87"/>
            <p:cNvSpPr/>
            <p:nvPr/>
          </p:nvSpPr>
          <p:spPr>
            <a:xfrm>
              <a:off x="11527560" y="5852160"/>
              <a:ext cx="134280" cy="94680"/>
            </a:xfrm>
            <a:custGeom>
              <a:avLst/>
              <a:gdLst/>
              <a:ahLst/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Graphic 12"/>
            <p:cNvSpPr/>
            <p:nvPr/>
          </p:nvSpPr>
          <p:spPr>
            <a:xfrm>
              <a:off x="10974240" y="5204160"/>
              <a:ext cx="183960" cy="161640"/>
            </a:xfrm>
            <a:custGeom>
              <a:avLst/>
              <a:gdLst/>
              <a:ahLst/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raphic 15"/>
            <p:cNvSpPr/>
            <p:nvPr/>
          </p:nvSpPr>
          <p:spPr>
            <a:xfrm>
              <a:off x="11443320" y="531324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raphic 15"/>
            <p:cNvSpPr/>
            <p:nvPr/>
          </p:nvSpPr>
          <p:spPr>
            <a:xfrm>
              <a:off x="10775880" y="5440680"/>
              <a:ext cx="83520" cy="76320"/>
            </a:xfrm>
            <a:custGeom>
              <a:avLst/>
              <a:gdLst/>
              <a:ahLst/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Freeform: Shape 91"/>
            <p:cNvSpPr/>
            <p:nvPr/>
          </p:nvSpPr>
          <p:spPr>
            <a:xfrm>
              <a:off x="11179800" y="5606280"/>
              <a:ext cx="176760" cy="140760"/>
            </a:xfrm>
            <a:custGeom>
              <a:avLst/>
              <a:gdLst/>
              <a:ahLst/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{DD1DB5CA-0515-4B6C-99A0-B9466093DDEE}tf56219246_win32</Template>
  <TotalTime>399</TotalTime>
  <Application>LibreOffice/7.3.4.2$Windows_X86_64 LibreOffice_project/728fec16bd5f605073805c3c9e7c4212a0120dc5</Application>
  <AppVersion>15.0000</AppVersion>
  <Words>354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2022-04-24T19:09:58Z</dcterms:created>
  <dc:creator>CRAIG M. CABRERA</dc:creator>
  <dc:description/>
  <dc:language>en-US</dc:language>
  <cp:lastModifiedBy/>
  <dcterms:modified xsi:type="dcterms:W3CDTF">2022-07-30T05:07:11Z</dcterms:modified>
  <cp:revision>19</cp:revision>
  <dc:subject/>
  <dc:title>The Plagues of Conformity on a Modern American Society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