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7DCDE32-41A7-4E3E-9E9F-917331AB9A35}">
  <a:tblStyle styleId="{37DCDE32-41A7-4E3E-9E9F-917331AB9A35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Relationship Id="rId4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Predicting Apartment Interest Level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Kyle Gallatin, David Letzler, Chris Capozzola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Getting Neighborhoods from Lat-Long 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4135325"/>
            <a:ext cx="6241200" cy="81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Used kernel code and knn to map our lat longs to neighborhoods, then back to general areas 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49" y="1106875"/>
            <a:ext cx="6004674" cy="28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Pricing by neighborhoods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3357050"/>
            <a:ext cx="8520600" cy="66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Determines relative price of apartment with respect to nearby listings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50" y="1170125"/>
            <a:ext cx="7519625" cy="102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450" y="2483200"/>
            <a:ext cx="6581548" cy="6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Sentiment Analysis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30525"/>
            <a:ext cx="8520600" cy="127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Listing descriptions are written with the intention of catching apartment-seekers’ attentions and give them a positive impression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Sentiment analysis can evaluate which entries have the most positive affect</a:t>
            </a:r>
          </a:p>
        </p:txBody>
      </p:sp>
      <p:pic>
        <p:nvPicPr>
          <p:cNvPr id="167" name="Shape 167"/>
          <p:cNvPicPr preferRelativeResize="0"/>
          <p:nvPr/>
        </p:nvPicPr>
        <p:blipFill/>
        <p:spPr>
          <a:xfrm>
            <a:off x="311700" y="2694125"/>
            <a:ext cx="6365330" cy="19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Customized Lexicon Sentiment Analysis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4705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For that matter, real estate has a special set of sentiment words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tabulated word frequencies and used keyness to rank them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Then we inspected high-keyness words for sentiment terms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Categories: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Positive Affect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Spaciousness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“Center-of-it-All”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20633" r="19016" t="0"/>
          <a:stretch/>
        </p:blipFill>
        <p:spPr>
          <a:xfrm>
            <a:off x="5143500" y="1017725"/>
            <a:ext cx="3315992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107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Listing Descriptions Don’t Really Affect Interest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(So Far as We Can Tell)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918550"/>
            <a:ext cx="8520600" cy="26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No matter what method we used, descriptive sentiment did not significantly affect interest level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Most important descriptive information is already under “Features”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This does not help our model, but it does tell us something...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Apartment-seekers don’t fall for spin!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Getting a Sparse Matrix from Description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728600" y="1360800"/>
            <a:ext cx="4103700" cy="331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Using the </a:t>
            </a:r>
            <a:r>
              <a:rPr lang="en"/>
              <a:t>tm</a:t>
            </a:r>
            <a:r>
              <a:rPr lang="en"/>
              <a:t> package in R, we were able to extract words with higher frequencies from the description field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These most frequent words were then used to create new variables for each listing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00" y="979475"/>
            <a:ext cx="4103849" cy="390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Running Logistic PCA on that Sparse Matrix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3314200"/>
            <a:ext cx="8520600" cy="7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Logistic PCA is specific for binary data, so it ran well on this sparse matrix even if the PCs didn’t really seem to improve our model.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(assumed k = 2 as a test instead of running a cv as well)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50" y="1107949"/>
            <a:ext cx="6752816" cy="19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Building the Final Model</a:t>
            </a:r>
          </a:p>
        </p:txBody>
      </p:sp>
      <p:sp>
        <p:nvSpPr>
          <p:cNvPr id="200" name="Shape 200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Sklearn &amp; xgBoost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1327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Python Test Models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235200" y="789175"/>
            <a:ext cx="8520600" cy="74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After performing feature engineering, PCA, and other analyses. We implemented several basic models in python using stratified cross-validation to score each of the models.</a:t>
            </a:r>
          </a:p>
        </p:txBody>
      </p:sp>
      <p:pic>
        <p:nvPicPr>
          <p:cNvPr descr="Screen Shot 2017-03-05 at 3.37.03 PM.png"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7650"/>
            <a:ext cx="6122248" cy="27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Test Model Results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After using the Grid Search package in sklearn to tune the parameters of each of the 4 models, we found that the Gradient Boosting model performed the best on the test data with a log loss score of about 0.59.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Ultimately, we decided to build our final model in R, after obtaining better results with a different algorithm.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Stuff that Worked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285400"/>
            <a:ext cx="8520600" cy="61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Search for xgboost Parameters </a:t>
            </a:r>
            <a:r>
              <a:rPr lang="en"/>
              <a:t>with </a:t>
            </a:r>
            <a:r>
              <a:rPr lang="en"/>
              <a:t>Caret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20800" y="4546375"/>
            <a:ext cx="8520600" cy="5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*can also be run with a prespecified tune grid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00" y="3027762"/>
            <a:ext cx="6207281" cy="1598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00" y="904049"/>
            <a:ext cx="6816999" cy="18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Fitting the Model with a CV fold </a:t>
            </a:r>
          </a:p>
        </p:txBody>
      </p:sp>
      <p:pic>
        <p:nvPicPr>
          <p:cNvPr id="227" name="Shape 227"/>
          <p:cNvPicPr preferRelativeResize="0"/>
          <p:nvPr/>
        </p:nvPicPr>
        <p:blipFill/>
        <p:spPr>
          <a:xfrm>
            <a:off x="468600" y="1369525"/>
            <a:ext cx="5114348" cy="235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Fitting the Model with a CV fold 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3682100"/>
            <a:ext cx="8520600" cy="88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Final Kaggle Score: 0.56245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25" y="1171799"/>
            <a:ext cx="4952800" cy="245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Final Features Included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PCA on features/Logistic PCA on description sparse matrix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num features/num photos/num words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Bathrooms/bedrooms/building id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manager id/created (split into separate parts)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Price/room price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street and display address/sentiment analysis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sparse matrix for description words/neighborhood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Area/avg price per neighborhood by room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Basic Feature Engineering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24" y="1334862"/>
            <a:ext cx="4410050" cy="110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925" y="2437374"/>
            <a:ext cx="7063289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3323750"/>
            <a:ext cx="8520600" cy="12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addition to price per room, date formatting, etc...things literally all of us did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Breaking Out the Features List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Each entry has a list of features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These features represent common elements of apartments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We tabulated the individual features from every listing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7" name="Shape 107"/>
          <p:cNvGraphicFramePr/>
          <p:nvPr/>
        </p:nvGraphicFramePr>
        <p:xfrm>
          <a:off x="40336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{37DCDE32-41A7-4E3E-9E9F-917331AB9A35}</a:tableStyleId>
              </a:tblPr>
              <a:tblGrid>
                <a:gridCol w="966200"/>
                <a:gridCol w="2385300"/>
                <a:gridCol w="966200"/>
              </a:tblGrid>
              <a:tr h="297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Var1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Freq</a:t>
                      </a:r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elevator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26273</a:t>
                      </a:r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hardwood floors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23558</a:t>
                      </a:r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cats allowed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23540</a:t>
                      </a:r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dogs allowed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22035</a:t>
                      </a:r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doorman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20967</a:t>
                      </a:r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dishwasher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20806</a:t>
                      </a:r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laundry in building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18944</a:t>
                      </a:r>
                    </a:p>
                  </a:txBody>
                  <a:tcPr marT="91425" marB="91425" marR="91425" marL="91425"/>
                </a:tc>
              </a:tr>
              <a:tr h="3230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 fee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18079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features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4" y="3434700"/>
            <a:ext cx="4596549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Using Regex to Generate Variables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Inspection reveals many near-synonyms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Use regex in grepl function to locate listings that possess any version of feature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Combine feature/description variables to account for listings with missing data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x="5829525" y="133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{37DCDE32-41A7-4E3E-9E9F-917331AB9A35}</a:tableStyleId>
              </a:tblPr>
              <a:tblGrid>
                <a:gridCol w="609600"/>
                <a:gridCol w="1504950"/>
                <a:gridCol w="609600"/>
              </a:tblGrid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outdoor space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5270</a:t>
                      </a:r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dining room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5150</a:t>
                      </a:r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 speed internet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4299</a:t>
                      </a:r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balcony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3058</a:t>
                      </a:r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swimming pool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2730</a:t>
                      </a:r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new construction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2608</a:t>
                      </a:r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terrace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2313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regex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" y="3970287"/>
            <a:ext cx="58197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 Most Important Feature Variables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248575" y="1140200"/>
            <a:ext cx="8895300" cy="115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54 feature variables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saturated Random Forest importance table for pruning order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~40 variables incrementally reduced log-loss, with tapering around 25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3" name="Shape 123"/>
          <p:cNvGraphicFramePr/>
          <p:nvPr/>
        </p:nvGraphicFramePr>
        <p:xfrm>
          <a:off x="248575" y="2608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{37DCDE32-41A7-4E3E-9E9F-917331AB9A35}</a:tableStyleId>
              </a:tblPr>
              <a:tblGrid>
                <a:gridCol w="1754125"/>
                <a:gridCol w="1403300"/>
                <a:gridCol w="1243825"/>
              </a:tblGrid>
              <a:tr h="376800"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10 </a:t>
                      </a:r>
                      <a:r>
                        <a:rPr b="1" lang="en"/>
                        <a:t>Most Important Features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</a:tr>
              <a:tr h="457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Prewar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Eat-in Kitchen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Dining Room</a:t>
                      </a:r>
                    </a:p>
                  </a:txBody>
                  <a:tcPr marT="91425" marB="91425" marR="91425" marL="91425"/>
                </a:tc>
              </a:tr>
              <a:tr h="457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Dishwasher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 Fee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Hardwood</a:t>
                      </a:r>
                    </a:p>
                  </a:txBody>
                  <a:tcPr marT="91425" marB="91425" marR="91425" marL="91425"/>
                </a:tc>
              </a:tr>
              <a:tr h="457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Newly Renovated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Elevator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Marble Bath</a:t>
                      </a:r>
                    </a:p>
                  </a:txBody>
                  <a:tcPr marT="91425" marB="91425" marR="91425" marL="91425"/>
                </a:tc>
              </a:tr>
              <a:tr h="461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Cats Allowed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prune_ll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749" y="2298425"/>
            <a:ext cx="4401249" cy="2845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Using PCA to Optimize Feature Efficiency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404900"/>
            <a:ext cx="3948300" cy="284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Scree-plot reveals that the extracted features are mostly, but not entirely, independent.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PCA would slightly improve the efficiency of the feature data.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We generated a 30-component dataset to use in the final model.</a:t>
            </a:r>
          </a:p>
        </p:txBody>
      </p:sp>
      <p:pic>
        <p:nvPicPr>
          <p:cNvPr descr="Feat.scree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094" y="1152474"/>
            <a:ext cx="4798429" cy="310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Evaluating Quality of Picture Files</a:t>
            </a:r>
          </a:p>
        </p:txBody>
      </p:sp>
      <p:pic>
        <p:nvPicPr>
          <p:cNvPr descr="photosize.png"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1199" y="1017725"/>
            <a:ext cx="5972799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0" y="1687150"/>
            <a:ext cx="25770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11700" y="1476800"/>
            <a:ext cx="2650500" cy="28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How t</a:t>
            </a:r>
            <a:r>
              <a:rPr lang="en" sz="1800"/>
              <a:t>o determine the quality of the photos without having to download all 80G?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getURL queries for every picture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3117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311700" y="2834125"/>
            <a:ext cx="8520600" cy="103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Stuff that Didn’t Necessarily Help but Seemed Interesting at the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