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nton" pitchFamily="2" charset="0"/>
      <p:regular r:id="rId13"/>
    </p:embeddedFont>
    <p:embeddedFont>
      <p:font typeface="Barlow Semi Condensed" panose="00000506000000000000" pitchFamily="2" charset="0"/>
      <p:regular r:id="rId14"/>
      <p:bold r:id="rId15"/>
      <p:italic r:id="rId16"/>
      <p:boldItalic r:id="rId17"/>
    </p:embeddedFont>
    <p:embeddedFont>
      <p:font typeface="Barlow Semi Condensed Light" panose="00000406000000000000" pitchFamily="2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64cb1007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64cb1007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4cb1007b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4cb1007b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13ec3cc6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13ec3cc6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13baceec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13baceec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13ec3cc6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13ec3cc6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64cb1007b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64cb1007b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 and Statistics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Reference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    0     1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0 21876    76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1 10106   198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Accuracy : 0.6843      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95% CI : (0.6792, 0.6894)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No Information Rate : 0.9915      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P-Value [Acc &gt; NIR] : 1           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Kappa : 0.0212      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Mcnemar's Test P-Value : &lt;2e-16      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Sensitivity : 0.68401     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Specificity : 0.72263 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ECDD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87952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6000"/>
              <a:buFont typeface="Anton"/>
              <a:buNone/>
              <a:defRPr sz="60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879525" y="2977800"/>
            <a:ext cx="33027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800"/>
              <a:buFont typeface="Barlow Semi Condensed"/>
              <a:buNone/>
              <a:defRPr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bg>
      <p:bgPr>
        <a:solidFill>
          <a:srgbClr val="F3ECDD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3977825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297696" y="224982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470346" y="2664869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2" hasCustomPrompt="1"/>
          </p:nvPr>
        </p:nvSpPr>
        <p:spPr>
          <a:xfrm>
            <a:off x="2546696" y="190033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 idx="3"/>
          </p:nvPr>
        </p:nvSpPr>
        <p:spPr>
          <a:xfrm>
            <a:off x="4595069" y="224642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4"/>
          </p:nvPr>
        </p:nvSpPr>
        <p:spPr>
          <a:xfrm>
            <a:off x="4732619" y="265957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5" hasCustomPrompt="1"/>
          </p:nvPr>
        </p:nvSpPr>
        <p:spPr>
          <a:xfrm>
            <a:off x="4844069" y="189693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 idx="6"/>
          </p:nvPr>
        </p:nvSpPr>
        <p:spPr>
          <a:xfrm>
            <a:off x="723600" y="600200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7"/>
          </p:nvPr>
        </p:nvSpPr>
        <p:spPr>
          <a:xfrm>
            <a:off x="2297696" y="367332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8"/>
          </p:nvPr>
        </p:nvSpPr>
        <p:spPr>
          <a:xfrm>
            <a:off x="2470346" y="4088369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9" hasCustomPrompt="1"/>
          </p:nvPr>
        </p:nvSpPr>
        <p:spPr>
          <a:xfrm>
            <a:off x="2546696" y="332383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13"/>
          </p:nvPr>
        </p:nvSpPr>
        <p:spPr>
          <a:xfrm>
            <a:off x="4595069" y="366992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4"/>
          </p:nvPr>
        </p:nvSpPr>
        <p:spPr>
          <a:xfrm>
            <a:off x="4732619" y="408307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5" hasCustomPrompt="1"/>
          </p:nvPr>
        </p:nvSpPr>
        <p:spPr>
          <a:xfrm>
            <a:off x="4844069" y="332043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2">
    <p:bg>
      <p:bgPr>
        <a:solidFill>
          <a:srgbClr val="F3ECDD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831200" y="79601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831200" y="2733738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3977825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4">
    <p:bg>
      <p:bgPr>
        <a:solidFill>
          <a:srgbClr val="F3ECD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3977825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584150" y="2120625"/>
            <a:ext cx="19536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855350" y="2120625"/>
            <a:ext cx="19536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312950" y="2120625"/>
            <a:ext cx="19536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1349089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1349101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ctrTitle" idx="2"/>
          </p:nvPr>
        </p:nvSpPr>
        <p:spPr>
          <a:xfrm>
            <a:off x="3628222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3"/>
          </p:nvPr>
        </p:nvSpPr>
        <p:spPr>
          <a:xfrm>
            <a:off x="3628234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4"/>
          </p:nvPr>
        </p:nvSpPr>
        <p:spPr>
          <a:xfrm>
            <a:off x="5914222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5"/>
          </p:nvPr>
        </p:nvSpPr>
        <p:spPr>
          <a:xfrm>
            <a:off x="5914234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6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4">
    <p:bg>
      <p:bgPr>
        <a:solidFill>
          <a:srgbClr val="F3ECDD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3977825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666666" y="2120625"/>
            <a:ext cx="17529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636209" y="2120625"/>
            <a:ext cx="17529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97158" y="2120625"/>
            <a:ext cx="17529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ctrTitle"/>
          </p:nvPr>
        </p:nvSpPr>
        <p:spPr>
          <a:xfrm>
            <a:off x="632958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76249" y="3261250"/>
            <a:ext cx="1594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2"/>
          </p:nvPr>
        </p:nvSpPr>
        <p:spPr>
          <a:xfrm>
            <a:off x="2602466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2745716" y="3261250"/>
            <a:ext cx="1594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4"/>
          </p:nvPr>
        </p:nvSpPr>
        <p:spPr>
          <a:xfrm>
            <a:off x="4572009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4715259" y="3261250"/>
            <a:ext cx="1594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ctrTitle" idx="6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605734" y="2120625"/>
            <a:ext cx="17529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ctrTitle" idx="7"/>
          </p:nvPr>
        </p:nvSpPr>
        <p:spPr>
          <a:xfrm>
            <a:off x="6541534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8"/>
          </p:nvPr>
        </p:nvSpPr>
        <p:spPr>
          <a:xfrm>
            <a:off x="6684784" y="3261250"/>
            <a:ext cx="1594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4_1">
    <p:bg>
      <p:bgPr>
        <a:solidFill>
          <a:srgbClr val="F3ECDD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CUSTOM_14_3">
    <p:bg>
      <p:bgPr>
        <a:solidFill>
          <a:srgbClr val="F3ECDD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1941734" y="29891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1941747" y="35576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ctrTitle" idx="2"/>
          </p:nvPr>
        </p:nvSpPr>
        <p:spPr>
          <a:xfrm>
            <a:off x="5320959" y="29891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3"/>
          </p:nvPr>
        </p:nvSpPr>
        <p:spPr>
          <a:xfrm>
            <a:off x="5320972" y="35576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ctrTitle" idx="4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4_2">
    <p:bg>
      <p:bgPr>
        <a:solidFill>
          <a:srgbClr val="F3ECDD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2855450"/>
            <a:ext cx="9150600" cy="22947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1009313" y="30826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1009313" y="361187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ctrTitle" idx="2"/>
          </p:nvPr>
        </p:nvSpPr>
        <p:spPr>
          <a:xfrm>
            <a:off x="3660288" y="30826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3"/>
          </p:nvPr>
        </p:nvSpPr>
        <p:spPr>
          <a:xfrm>
            <a:off x="3660288" y="361187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ctrTitle" idx="4"/>
          </p:nvPr>
        </p:nvSpPr>
        <p:spPr>
          <a:xfrm>
            <a:off x="6311263" y="30826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5"/>
          </p:nvPr>
        </p:nvSpPr>
        <p:spPr>
          <a:xfrm>
            <a:off x="6311263" y="361187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ctrTitle" idx="6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">
  <p:cSld name="CUSTOM_7_1">
    <p:bg>
      <p:bgPr>
        <a:solidFill>
          <a:srgbClr val="F3ECDD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ctrTitle"/>
          </p:nvPr>
        </p:nvSpPr>
        <p:spPr>
          <a:xfrm>
            <a:off x="4626850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6000"/>
              <a:buFont typeface="Anton"/>
              <a:buNone/>
              <a:defRPr sz="60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5408650" y="2977800"/>
            <a:ext cx="28350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800"/>
              <a:buFont typeface="Barlow Semi Condensed"/>
              <a:buNone/>
              <a:defRPr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400"/>
              <a:buNone/>
              <a:defRPr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solidFill>
          <a:srgbClr val="F3ECDD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ctrTitle"/>
          </p:nvPr>
        </p:nvSpPr>
        <p:spPr>
          <a:xfrm>
            <a:off x="879525" y="1320225"/>
            <a:ext cx="3999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 HAWKS</a:t>
            </a:r>
            <a:endParaRPr>
              <a:solidFill>
                <a:srgbClr val="123D60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879525" y="31025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Ethan Murra</a:t>
            </a:r>
            <a:endParaRPr sz="1800">
              <a:solidFill>
                <a:srgbClr val="123D6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Cade McDonald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>
            <a:off x="1626450" y="2062750"/>
            <a:ext cx="5891100" cy="1720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ctrTitle" idx="4"/>
          </p:nvPr>
        </p:nvSpPr>
        <p:spPr>
          <a:xfrm>
            <a:off x="1398574" y="658750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Questions</a:t>
            </a:r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ctrTitle" idx="2"/>
          </p:nvPr>
        </p:nvSpPr>
        <p:spPr>
          <a:xfrm>
            <a:off x="5272225" y="2788325"/>
            <a:ext cx="1881300" cy="4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Cade McDonald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78" name="Google Shape;278;p32"/>
          <p:cNvSpPr txBox="1">
            <a:spLocks noGrp="1"/>
          </p:cNvSpPr>
          <p:nvPr>
            <p:ph type="ctrTitle"/>
          </p:nvPr>
        </p:nvSpPr>
        <p:spPr>
          <a:xfrm>
            <a:off x="1995250" y="2788325"/>
            <a:ext cx="1881300" cy="4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Ethan Murra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2925875" y="22565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StatHawks</a:t>
            </a:r>
            <a:endParaRPr sz="2000" b="1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ctrTitle" idx="13"/>
          </p:nvPr>
        </p:nvSpPr>
        <p:spPr>
          <a:xfrm>
            <a:off x="4683119" y="373597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Questions</a:t>
            </a:r>
            <a:endParaRPr sz="1500"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15"/>
          </p:nvPr>
        </p:nvSpPr>
        <p:spPr>
          <a:xfrm>
            <a:off x="4844069" y="332043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ctrTitle" idx="3"/>
          </p:nvPr>
        </p:nvSpPr>
        <p:spPr>
          <a:xfrm>
            <a:off x="4544226" y="2425400"/>
            <a:ext cx="252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/>
              <a:t>Data Cleaning &amp; Modeling</a:t>
            </a:r>
            <a:endParaRPr sz="1650"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5"/>
          </p:nvPr>
        </p:nvSpPr>
        <p:spPr>
          <a:xfrm>
            <a:off x="4844069" y="189693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ctrTitle"/>
          </p:nvPr>
        </p:nvSpPr>
        <p:spPr>
          <a:xfrm>
            <a:off x="2297696" y="224982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Data Selection </a:t>
            </a:r>
            <a:endParaRPr sz="1500"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2"/>
          </p:nvPr>
        </p:nvSpPr>
        <p:spPr>
          <a:xfrm>
            <a:off x="2546696" y="190033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 idx="9"/>
          </p:nvPr>
        </p:nvSpPr>
        <p:spPr>
          <a:xfrm>
            <a:off x="2546696" y="332383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ctrTitle" idx="6"/>
          </p:nvPr>
        </p:nvSpPr>
        <p:spPr>
          <a:xfrm>
            <a:off x="2147850" y="600200"/>
            <a:ext cx="4848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Overview</a:t>
            </a:r>
            <a:endParaRPr sz="3600"/>
          </a:p>
        </p:txBody>
      </p:sp>
      <p:sp>
        <p:nvSpPr>
          <p:cNvPr id="144" name="Google Shape;144;p24"/>
          <p:cNvSpPr txBox="1">
            <a:spLocks noGrp="1"/>
          </p:cNvSpPr>
          <p:nvPr>
            <p:ph type="ctrTitle" idx="13"/>
          </p:nvPr>
        </p:nvSpPr>
        <p:spPr>
          <a:xfrm>
            <a:off x="2343269" y="37726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Results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ctrTitle" idx="6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Selection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1009313" y="30826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Datasets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1"/>
          </p:nvPr>
        </p:nvSpPr>
        <p:spPr>
          <a:xfrm>
            <a:off x="1009313" y="361187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Reliability and practicality of variables.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ctrTitle" idx="2"/>
          </p:nvPr>
        </p:nvSpPr>
        <p:spPr>
          <a:xfrm>
            <a:off x="3660288" y="30826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Response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3"/>
          </p:nvPr>
        </p:nvSpPr>
        <p:spPr>
          <a:xfrm>
            <a:off x="3660288" y="361187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HEQ010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Questionnaire data on if a person has ever been diagnosed with HepB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ctrTitle" idx="4"/>
          </p:nvPr>
        </p:nvSpPr>
        <p:spPr>
          <a:xfrm>
            <a:off x="6111025" y="3266950"/>
            <a:ext cx="2281800" cy="3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Modeling Assumptions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5"/>
          </p:nvPr>
        </p:nvSpPr>
        <p:spPr>
          <a:xfrm>
            <a:off x="6229426" y="3611875"/>
            <a:ext cx="203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Linearity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Independence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No multicollinearity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1495775" y="2321700"/>
            <a:ext cx="908400" cy="908400"/>
          </a:xfrm>
          <a:prstGeom prst="ellipse">
            <a:avLst/>
          </a:pr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4118113" y="2321700"/>
            <a:ext cx="908400" cy="908400"/>
          </a:xfrm>
          <a:prstGeom prst="ellipse">
            <a:avLst/>
          </a:pr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6797713" y="2321700"/>
            <a:ext cx="908400" cy="908400"/>
          </a:xfrm>
          <a:prstGeom prst="ellipse">
            <a:avLst/>
          </a:pr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25"/>
          <p:cNvGrpSpPr/>
          <p:nvPr/>
        </p:nvGrpSpPr>
        <p:grpSpPr>
          <a:xfrm>
            <a:off x="1782084" y="2608432"/>
            <a:ext cx="335791" cy="334915"/>
            <a:chOff x="-23229925" y="1970225"/>
            <a:chExt cx="296950" cy="296175"/>
          </a:xfrm>
        </p:grpSpPr>
        <p:sp>
          <p:nvSpPr>
            <p:cNvPr id="160" name="Google Shape;160;p25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</p:grpSp>
      <p:grpSp>
        <p:nvGrpSpPr>
          <p:cNvPr id="164" name="Google Shape;164;p25"/>
          <p:cNvGrpSpPr/>
          <p:nvPr/>
        </p:nvGrpSpPr>
        <p:grpSpPr>
          <a:xfrm>
            <a:off x="4423278" y="2608439"/>
            <a:ext cx="275237" cy="334915"/>
            <a:chOff x="-24709100" y="3888875"/>
            <a:chExt cx="243400" cy="296175"/>
          </a:xfrm>
        </p:grpSpPr>
        <p:sp>
          <p:nvSpPr>
            <p:cNvPr id="165" name="Google Shape;165;p25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25"/>
          <p:cNvSpPr/>
          <p:nvPr/>
        </p:nvSpPr>
        <p:spPr>
          <a:xfrm>
            <a:off x="7086446" y="2610634"/>
            <a:ext cx="330964" cy="330521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ctrTitle" idx="6"/>
          </p:nvPr>
        </p:nvSpPr>
        <p:spPr>
          <a:xfrm>
            <a:off x="1541574" y="42247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Datasets Selected 2015-2020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1"/>
          </p:nvPr>
        </p:nvSpPr>
        <p:spPr>
          <a:xfrm>
            <a:off x="1349101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Demographics Data helps model the Hep B risk for different portions of the population.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ubTitle" idx="3"/>
          </p:nvPr>
        </p:nvSpPr>
        <p:spPr>
          <a:xfrm>
            <a:off x="3628234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Contains an indicator of HepB for persons in the dataset. Gives a value to model risk profiles around.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5"/>
          </p:nvPr>
        </p:nvSpPr>
        <p:spPr>
          <a:xfrm>
            <a:off x="5914234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Further information that is relevant in a person contracting HepB.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ctrTitle" idx="2"/>
          </p:nvPr>
        </p:nvSpPr>
        <p:spPr>
          <a:xfrm>
            <a:off x="3628222" y="275467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Hepatitis &amp; Weight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ctrTitle" idx="4"/>
          </p:nvPr>
        </p:nvSpPr>
        <p:spPr>
          <a:xfrm>
            <a:off x="5914222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Immunization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1342214" y="265607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Demographics</a:t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2151357" y="2511297"/>
            <a:ext cx="271760" cy="270723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701753" y="2567739"/>
            <a:ext cx="306253" cy="233244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82" name="Google Shape;182;p26"/>
          <p:cNvGrpSpPr/>
          <p:nvPr/>
        </p:nvGrpSpPr>
        <p:grpSpPr>
          <a:xfrm>
            <a:off x="4419189" y="2475907"/>
            <a:ext cx="306253" cy="306253"/>
            <a:chOff x="892750" y="4993750"/>
            <a:chExt cx="483125" cy="483125"/>
          </a:xfrm>
        </p:grpSpPr>
        <p:sp>
          <p:nvSpPr>
            <p:cNvPr id="183" name="Google Shape;183;p26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6" name="Google Shape;186;p26"/>
          <p:cNvGrpSpPr/>
          <p:nvPr/>
        </p:nvGrpSpPr>
        <p:grpSpPr>
          <a:xfrm flipH="1">
            <a:off x="484989" y="1129161"/>
            <a:ext cx="2257478" cy="1625523"/>
            <a:chOff x="6427714" y="980911"/>
            <a:chExt cx="2257478" cy="1625523"/>
          </a:xfrm>
        </p:grpSpPr>
        <p:sp>
          <p:nvSpPr>
            <p:cNvPr id="187" name="Google Shape;187;p26"/>
            <p:cNvSpPr/>
            <p:nvPr/>
          </p:nvSpPr>
          <p:spPr>
            <a:xfrm rot="460773">
              <a:off x="7681050" y="2019345"/>
              <a:ext cx="720660" cy="378168"/>
            </a:xfrm>
            <a:custGeom>
              <a:avLst/>
              <a:gdLst/>
              <a:ahLst/>
              <a:cxnLst/>
              <a:rect l="l" t="t" r="r" b="b"/>
              <a:pathLst>
                <a:path w="10100" h="5300" extrusionOk="0">
                  <a:moveTo>
                    <a:pt x="526" y="1"/>
                  </a:moveTo>
                  <a:lnTo>
                    <a:pt x="1" y="1125"/>
                  </a:lnTo>
                  <a:lnTo>
                    <a:pt x="9574" y="5300"/>
                  </a:lnTo>
                  <a:lnTo>
                    <a:pt x="10099" y="4150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62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 rot="460773">
              <a:off x="7772475" y="2070764"/>
              <a:ext cx="884699" cy="478704"/>
            </a:xfrm>
            <a:custGeom>
              <a:avLst/>
              <a:gdLst/>
              <a:ahLst/>
              <a:cxnLst/>
              <a:rect l="l" t="t" r="r" b="b"/>
              <a:pathLst>
                <a:path w="12399" h="6709" extrusionOk="0">
                  <a:moveTo>
                    <a:pt x="1406" y="0"/>
                  </a:moveTo>
                  <a:cubicBezTo>
                    <a:pt x="902" y="0"/>
                    <a:pt x="472" y="284"/>
                    <a:pt x="325" y="742"/>
                  </a:cubicBezTo>
                  <a:cubicBezTo>
                    <a:pt x="1" y="1367"/>
                    <a:pt x="325" y="2217"/>
                    <a:pt x="950" y="2417"/>
                  </a:cubicBezTo>
                  <a:lnTo>
                    <a:pt x="10424" y="6591"/>
                  </a:lnTo>
                  <a:cubicBezTo>
                    <a:pt x="10590" y="6671"/>
                    <a:pt x="10764" y="6708"/>
                    <a:pt x="10935" y="6708"/>
                  </a:cubicBezTo>
                  <a:cubicBezTo>
                    <a:pt x="11406" y="6708"/>
                    <a:pt x="11860" y="6425"/>
                    <a:pt x="12098" y="5966"/>
                  </a:cubicBezTo>
                  <a:cubicBezTo>
                    <a:pt x="12398" y="5342"/>
                    <a:pt x="12098" y="4617"/>
                    <a:pt x="11474" y="4292"/>
                  </a:cubicBezTo>
                  <a:lnTo>
                    <a:pt x="1975" y="117"/>
                  </a:lnTo>
                  <a:cubicBezTo>
                    <a:pt x="1782" y="38"/>
                    <a:pt x="1589" y="0"/>
                    <a:pt x="1406" y="0"/>
                  </a:cubicBezTo>
                  <a:close/>
                </a:path>
              </a:pathLst>
            </a:custGeom>
            <a:solidFill>
              <a:srgbClr val="F9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 rot="460773">
              <a:off x="6566637" y="1128878"/>
              <a:ext cx="1321662" cy="1165614"/>
            </a:xfrm>
            <a:custGeom>
              <a:avLst/>
              <a:gdLst/>
              <a:ahLst/>
              <a:cxnLst/>
              <a:rect l="l" t="t" r="r" b="b"/>
              <a:pathLst>
                <a:path w="18523" h="16336" extrusionOk="0">
                  <a:moveTo>
                    <a:pt x="9329" y="1"/>
                  </a:moveTo>
                  <a:cubicBezTo>
                    <a:pt x="6165" y="1"/>
                    <a:pt x="3177" y="1814"/>
                    <a:pt x="1875" y="4845"/>
                  </a:cubicBezTo>
                  <a:cubicBezTo>
                    <a:pt x="1" y="9019"/>
                    <a:pt x="1875" y="13793"/>
                    <a:pt x="6025" y="15668"/>
                  </a:cubicBezTo>
                  <a:cubicBezTo>
                    <a:pt x="7064" y="16121"/>
                    <a:pt x="8158" y="16336"/>
                    <a:pt x="9239" y="16336"/>
                  </a:cubicBezTo>
                  <a:cubicBezTo>
                    <a:pt x="12394" y="16336"/>
                    <a:pt x="15445" y="14502"/>
                    <a:pt x="16748" y="11393"/>
                  </a:cubicBezTo>
                  <a:cubicBezTo>
                    <a:pt x="18522" y="7344"/>
                    <a:pt x="16648" y="2545"/>
                    <a:pt x="12598" y="670"/>
                  </a:cubicBezTo>
                  <a:cubicBezTo>
                    <a:pt x="11529" y="216"/>
                    <a:pt x="10419" y="1"/>
                    <a:pt x="9329" y="1"/>
                  </a:cubicBezTo>
                  <a:close/>
                </a:path>
              </a:pathLst>
            </a:custGeom>
            <a:solidFill>
              <a:srgbClr val="FFFFFF">
                <a:alpha val="6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 rot="460773">
              <a:off x="6506353" y="1072086"/>
              <a:ext cx="1450096" cy="1274284"/>
            </a:xfrm>
            <a:custGeom>
              <a:avLst/>
              <a:gdLst/>
              <a:ahLst/>
              <a:cxnLst/>
              <a:rect l="l" t="t" r="r" b="b"/>
              <a:pathLst>
                <a:path w="20323" h="17859" extrusionOk="0">
                  <a:moveTo>
                    <a:pt x="10178" y="1578"/>
                  </a:moveTo>
                  <a:cubicBezTo>
                    <a:pt x="11163" y="1578"/>
                    <a:pt x="12164" y="1776"/>
                    <a:pt x="13124" y="2198"/>
                  </a:cubicBezTo>
                  <a:cubicBezTo>
                    <a:pt x="16773" y="3873"/>
                    <a:pt x="18548" y="8247"/>
                    <a:pt x="16873" y="11896"/>
                  </a:cubicBezTo>
                  <a:cubicBezTo>
                    <a:pt x="15642" y="14694"/>
                    <a:pt x="12951" y="16336"/>
                    <a:pt x="10106" y="16336"/>
                  </a:cubicBezTo>
                  <a:cubicBezTo>
                    <a:pt x="9138" y="16336"/>
                    <a:pt x="8152" y="16146"/>
                    <a:pt x="7200" y="15746"/>
                  </a:cubicBezTo>
                  <a:cubicBezTo>
                    <a:pt x="3450" y="14071"/>
                    <a:pt x="1776" y="9697"/>
                    <a:pt x="3350" y="5948"/>
                  </a:cubicBezTo>
                  <a:cubicBezTo>
                    <a:pt x="4578" y="3251"/>
                    <a:pt x="7314" y="1578"/>
                    <a:pt x="10178" y="1578"/>
                  </a:cubicBezTo>
                  <a:close/>
                  <a:moveTo>
                    <a:pt x="10158" y="0"/>
                  </a:moveTo>
                  <a:cubicBezTo>
                    <a:pt x="6710" y="0"/>
                    <a:pt x="3461" y="2000"/>
                    <a:pt x="1975" y="5323"/>
                  </a:cubicBezTo>
                  <a:cubicBezTo>
                    <a:pt x="1" y="9922"/>
                    <a:pt x="2100" y="15121"/>
                    <a:pt x="6575" y="17096"/>
                  </a:cubicBezTo>
                  <a:cubicBezTo>
                    <a:pt x="7746" y="17612"/>
                    <a:pt x="8973" y="17859"/>
                    <a:pt x="10183" y="17859"/>
                  </a:cubicBezTo>
                  <a:cubicBezTo>
                    <a:pt x="13596" y="17859"/>
                    <a:pt x="16871" y="15898"/>
                    <a:pt x="18348" y="12521"/>
                  </a:cubicBezTo>
                  <a:cubicBezTo>
                    <a:pt x="20322" y="8047"/>
                    <a:pt x="18223" y="2723"/>
                    <a:pt x="13748" y="748"/>
                  </a:cubicBezTo>
                  <a:cubicBezTo>
                    <a:pt x="12571" y="240"/>
                    <a:pt x="11353" y="0"/>
                    <a:pt x="10158" y="0"/>
                  </a:cubicBezTo>
                  <a:close/>
                </a:path>
              </a:pathLst>
            </a:custGeom>
            <a:solidFill>
              <a:srgbClr val="62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 rot="460773">
              <a:off x="6557907" y="1121779"/>
              <a:ext cx="1337716" cy="1176888"/>
            </a:xfrm>
            <a:custGeom>
              <a:avLst/>
              <a:gdLst/>
              <a:ahLst/>
              <a:cxnLst/>
              <a:rect l="l" t="t" r="r" b="b"/>
              <a:pathLst>
                <a:path w="18748" h="16494" extrusionOk="0">
                  <a:moveTo>
                    <a:pt x="9477" y="1433"/>
                  </a:moveTo>
                  <a:cubicBezTo>
                    <a:pt x="10389" y="1433"/>
                    <a:pt x="11313" y="1620"/>
                    <a:pt x="12199" y="2018"/>
                  </a:cubicBezTo>
                  <a:cubicBezTo>
                    <a:pt x="15623" y="3493"/>
                    <a:pt x="17198" y="7542"/>
                    <a:pt x="15623" y="10992"/>
                  </a:cubicBezTo>
                  <a:cubicBezTo>
                    <a:pt x="14542" y="13544"/>
                    <a:pt x="12017" y="15069"/>
                    <a:pt x="9373" y="15069"/>
                  </a:cubicBezTo>
                  <a:cubicBezTo>
                    <a:pt x="8469" y="15069"/>
                    <a:pt x="7553" y="14891"/>
                    <a:pt x="6675" y="14516"/>
                  </a:cubicBezTo>
                  <a:cubicBezTo>
                    <a:pt x="3250" y="12966"/>
                    <a:pt x="1675" y="8992"/>
                    <a:pt x="3125" y="5567"/>
                  </a:cubicBezTo>
                  <a:cubicBezTo>
                    <a:pt x="4296" y="3003"/>
                    <a:pt x="6834" y="1433"/>
                    <a:pt x="9477" y="1433"/>
                  </a:cubicBezTo>
                  <a:close/>
                  <a:moveTo>
                    <a:pt x="9450" y="0"/>
                  </a:moveTo>
                  <a:cubicBezTo>
                    <a:pt x="6252" y="0"/>
                    <a:pt x="3197" y="1834"/>
                    <a:pt x="1875" y="4943"/>
                  </a:cubicBezTo>
                  <a:cubicBezTo>
                    <a:pt x="1" y="9117"/>
                    <a:pt x="1875" y="13991"/>
                    <a:pt x="6050" y="15766"/>
                  </a:cubicBezTo>
                  <a:cubicBezTo>
                    <a:pt x="7150" y="16260"/>
                    <a:pt x="8301" y="16494"/>
                    <a:pt x="9434" y="16494"/>
                  </a:cubicBezTo>
                  <a:cubicBezTo>
                    <a:pt x="12597" y="16494"/>
                    <a:pt x="15617" y="14672"/>
                    <a:pt x="16998" y="11616"/>
                  </a:cubicBezTo>
                  <a:cubicBezTo>
                    <a:pt x="18747" y="7442"/>
                    <a:pt x="16873" y="2543"/>
                    <a:pt x="12723" y="668"/>
                  </a:cubicBezTo>
                  <a:cubicBezTo>
                    <a:pt x="11658" y="215"/>
                    <a:pt x="10546" y="0"/>
                    <a:pt x="9450" y="0"/>
                  </a:cubicBezTo>
                  <a:close/>
                </a:path>
              </a:pathLst>
            </a:custGeom>
            <a:solidFill>
              <a:srgbClr val="7F8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 rot="460773">
              <a:off x="7716067" y="2141672"/>
              <a:ext cx="915024" cy="401358"/>
            </a:xfrm>
            <a:custGeom>
              <a:avLst/>
              <a:gdLst/>
              <a:ahLst/>
              <a:cxnLst/>
              <a:rect l="l" t="t" r="r" b="b"/>
              <a:pathLst>
                <a:path w="12824" h="5625" extrusionOk="0">
                  <a:moveTo>
                    <a:pt x="11674" y="5624"/>
                  </a:moveTo>
                  <a:lnTo>
                    <a:pt x="11674" y="5624"/>
                  </a:lnTo>
                  <a:lnTo>
                    <a:pt x="11674" y="5624"/>
                  </a:lnTo>
                  <a:lnTo>
                    <a:pt x="11674" y="5624"/>
                  </a:lnTo>
                  <a:close/>
                  <a:moveTo>
                    <a:pt x="12823" y="4999"/>
                  </a:moveTo>
                  <a:cubicBezTo>
                    <a:pt x="12598" y="5424"/>
                    <a:pt x="12199" y="5624"/>
                    <a:pt x="11674" y="5624"/>
                  </a:cubicBezTo>
                  <a:cubicBezTo>
                    <a:pt x="12199" y="5624"/>
                    <a:pt x="12598" y="5424"/>
                    <a:pt x="12823" y="4999"/>
                  </a:cubicBezTo>
                  <a:close/>
                  <a:moveTo>
                    <a:pt x="12823" y="4899"/>
                  </a:moveTo>
                  <a:lnTo>
                    <a:pt x="12823" y="4899"/>
                  </a:lnTo>
                  <a:lnTo>
                    <a:pt x="12823" y="4899"/>
                  </a:lnTo>
                  <a:close/>
                  <a:moveTo>
                    <a:pt x="12823" y="4899"/>
                  </a:moveTo>
                  <a:lnTo>
                    <a:pt x="12823" y="4899"/>
                  </a:lnTo>
                  <a:lnTo>
                    <a:pt x="12823" y="4899"/>
                  </a:lnTo>
                  <a:close/>
                  <a:moveTo>
                    <a:pt x="1675" y="1350"/>
                  </a:moveTo>
                  <a:lnTo>
                    <a:pt x="1675" y="1350"/>
                  </a:lnTo>
                  <a:lnTo>
                    <a:pt x="1675" y="1350"/>
                  </a:lnTo>
                  <a:close/>
                  <a:moveTo>
                    <a:pt x="1575" y="1350"/>
                  </a:moveTo>
                  <a:lnTo>
                    <a:pt x="1675" y="1350"/>
                  </a:lnTo>
                  <a:lnTo>
                    <a:pt x="1575" y="1350"/>
                  </a:lnTo>
                  <a:close/>
                  <a:moveTo>
                    <a:pt x="1575" y="1350"/>
                  </a:moveTo>
                  <a:lnTo>
                    <a:pt x="1575" y="1350"/>
                  </a:lnTo>
                  <a:lnTo>
                    <a:pt x="1575" y="1350"/>
                  </a:lnTo>
                  <a:close/>
                  <a:moveTo>
                    <a:pt x="1450" y="1350"/>
                  </a:moveTo>
                  <a:lnTo>
                    <a:pt x="1575" y="1350"/>
                  </a:lnTo>
                  <a:lnTo>
                    <a:pt x="1450" y="1350"/>
                  </a:lnTo>
                  <a:close/>
                  <a:moveTo>
                    <a:pt x="1450" y="1350"/>
                  </a:moveTo>
                  <a:lnTo>
                    <a:pt x="1450" y="1350"/>
                  </a:lnTo>
                  <a:lnTo>
                    <a:pt x="1450" y="1350"/>
                  </a:lnTo>
                  <a:close/>
                  <a:moveTo>
                    <a:pt x="1450" y="1350"/>
                  </a:moveTo>
                  <a:lnTo>
                    <a:pt x="1450" y="1350"/>
                  </a:lnTo>
                  <a:lnTo>
                    <a:pt x="1450" y="1350"/>
                  </a:lnTo>
                  <a:close/>
                  <a:moveTo>
                    <a:pt x="1450" y="1350"/>
                  </a:moveTo>
                  <a:lnTo>
                    <a:pt x="1450" y="1350"/>
                  </a:lnTo>
                  <a:lnTo>
                    <a:pt x="1450" y="135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626" y="20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 rot="460773">
              <a:off x="7747601" y="2042814"/>
              <a:ext cx="74991" cy="74991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326" y="0"/>
                  </a:moveTo>
                  <a:cubicBezTo>
                    <a:pt x="201" y="200"/>
                    <a:pt x="101" y="425"/>
                    <a:pt x="1" y="625"/>
                  </a:cubicBezTo>
                  <a:lnTo>
                    <a:pt x="626" y="825"/>
                  </a:lnTo>
                  <a:lnTo>
                    <a:pt x="951" y="1050"/>
                  </a:lnTo>
                  <a:cubicBezTo>
                    <a:pt x="826" y="725"/>
                    <a:pt x="951" y="525"/>
                    <a:pt x="1050" y="300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525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 rot="460773">
              <a:off x="7776217" y="2122521"/>
              <a:ext cx="856158" cy="424547"/>
            </a:xfrm>
            <a:custGeom>
              <a:avLst/>
              <a:gdLst/>
              <a:ahLst/>
              <a:cxnLst/>
              <a:rect l="l" t="t" r="r" b="b"/>
              <a:pathLst>
                <a:path w="11999" h="5950" extrusionOk="0">
                  <a:moveTo>
                    <a:pt x="225" y="0"/>
                  </a:moveTo>
                  <a:cubicBezTo>
                    <a:pt x="126" y="225"/>
                    <a:pt x="1" y="425"/>
                    <a:pt x="126" y="750"/>
                  </a:cubicBezTo>
                  <a:cubicBezTo>
                    <a:pt x="126" y="1050"/>
                    <a:pt x="325" y="1475"/>
                    <a:pt x="625" y="1675"/>
                  </a:cubicBezTo>
                  <a:lnTo>
                    <a:pt x="850" y="1675"/>
                  </a:lnTo>
                  <a:lnTo>
                    <a:pt x="10324" y="5849"/>
                  </a:lnTo>
                  <a:cubicBezTo>
                    <a:pt x="10524" y="5949"/>
                    <a:pt x="10624" y="5949"/>
                    <a:pt x="10849" y="5949"/>
                  </a:cubicBezTo>
                  <a:cubicBezTo>
                    <a:pt x="11374" y="5949"/>
                    <a:pt x="11773" y="5749"/>
                    <a:pt x="11998" y="5324"/>
                  </a:cubicBezTo>
                  <a:lnTo>
                    <a:pt x="11998" y="5224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F4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 rot="460773">
              <a:off x="6532690" y="1444127"/>
              <a:ext cx="1257444" cy="900753"/>
            </a:xfrm>
            <a:custGeom>
              <a:avLst/>
              <a:gdLst/>
              <a:ahLst/>
              <a:cxnLst/>
              <a:rect l="l" t="t" r="r" b="b"/>
              <a:pathLst>
                <a:path w="17623" h="12624" extrusionOk="0">
                  <a:moveTo>
                    <a:pt x="1250" y="1"/>
                  </a:moveTo>
                  <a:cubicBezTo>
                    <a:pt x="751" y="1250"/>
                    <a:pt x="526" y="2400"/>
                    <a:pt x="526" y="3650"/>
                  </a:cubicBezTo>
                  <a:cubicBezTo>
                    <a:pt x="526" y="7099"/>
                    <a:pt x="2500" y="10324"/>
                    <a:pt x="5850" y="11774"/>
                  </a:cubicBezTo>
                  <a:cubicBezTo>
                    <a:pt x="6999" y="12298"/>
                    <a:pt x="8249" y="12623"/>
                    <a:pt x="9374" y="12623"/>
                  </a:cubicBezTo>
                  <a:cubicBezTo>
                    <a:pt x="12623" y="12623"/>
                    <a:pt x="15748" y="10849"/>
                    <a:pt x="17298" y="7824"/>
                  </a:cubicBezTo>
                  <a:cubicBezTo>
                    <a:pt x="17398" y="7624"/>
                    <a:pt x="17498" y="7399"/>
                    <a:pt x="17623" y="7199"/>
                  </a:cubicBezTo>
                  <a:lnTo>
                    <a:pt x="16998" y="6999"/>
                  </a:lnTo>
                  <a:cubicBezTo>
                    <a:pt x="15623" y="9999"/>
                    <a:pt x="12623" y="11874"/>
                    <a:pt x="9374" y="11874"/>
                  </a:cubicBezTo>
                  <a:cubicBezTo>
                    <a:pt x="8349" y="11874"/>
                    <a:pt x="7199" y="11674"/>
                    <a:pt x="6050" y="11149"/>
                  </a:cubicBezTo>
                  <a:cubicBezTo>
                    <a:pt x="1875" y="9374"/>
                    <a:pt x="1" y="4500"/>
                    <a:pt x="1875" y="326"/>
                  </a:cubicBezTo>
                  <a:lnTo>
                    <a:pt x="1250" y="1"/>
                  </a:lnTo>
                  <a:close/>
                </a:path>
              </a:pathLst>
            </a:custGeom>
            <a:solidFill>
              <a:srgbClr val="525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 rot="460773">
              <a:off x="6534916" y="1464472"/>
              <a:ext cx="1212849" cy="824050"/>
            </a:xfrm>
            <a:custGeom>
              <a:avLst/>
              <a:gdLst/>
              <a:ahLst/>
              <a:cxnLst/>
              <a:rect l="l" t="t" r="r" b="b"/>
              <a:pathLst>
                <a:path w="16998" h="11549" extrusionOk="0">
                  <a:moveTo>
                    <a:pt x="1875" y="1"/>
                  </a:moveTo>
                  <a:lnTo>
                    <a:pt x="1875" y="1"/>
                  </a:lnTo>
                  <a:cubicBezTo>
                    <a:pt x="1" y="4175"/>
                    <a:pt x="1875" y="9049"/>
                    <a:pt x="6050" y="10824"/>
                  </a:cubicBezTo>
                  <a:cubicBezTo>
                    <a:pt x="7199" y="11349"/>
                    <a:pt x="8349" y="11549"/>
                    <a:pt x="9374" y="11549"/>
                  </a:cubicBezTo>
                  <a:cubicBezTo>
                    <a:pt x="12623" y="11549"/>
                    <a:pt x="15623" y="9674"/>
                    <a:pt x="16998" y="6674"/>
                  </a:cubicBezTo>
                  <a:lnTo>
                    <a:pt x="15623" y="6050"/>
                  </a:lnTo>
                  <a:lnTo>
                    <a:pt x="15623" y="6150"/>
                  </a:lnTo>
                  <a:cubicBezTo>
                    <a:pt x="15323" y="6874"/>
                    <a:pt x="14798" y="7599"/>
                    <a:pt x="14173" y="8224"/>
                  </a:cubicBezTo>
                  <a:lnTo>
                    <a:pt x="14073" y="8324"/>
                  </a:lnTo>
                  <a:cubicBezTo>
                    <a:pt x="13348" y="8949"/>
                    <a:pt x="12499" y="9474"/>
                    <a:pt x="11674" y="9799"/>
                  </a:cubicBezTo>
                  <a:cubicBezTo>
                    <a:pt x="11249" y="9899"/>
                    <a:pt x="10749" y="9999"/>
                    <a:pt x="10324" y="10099"/>
                  </a:cubicBezTo>
                  <a:lnTo>
                    <a:pt x="9374" y="10099"/>
                  </a:lnTo>
                  <a:cubicBezTo>
                    <a:pt x="8449" y="10099"/>
                    <a:pt x="7624" y="9999"/>
                    <a:pt x="6675" y="9574"/>
                  </a:cubicBezTo>
                  <a:cubicBezTo>
                    <a:pt x="6575" y="9474"/>
                    <a:pt x="6475" y="9474"/>
                    <a:pt x="6375" y="9374"/>
                  </a:cubicBezTo>
                  <a:cubicBezTo>
                    <a:pt x="5750" y="9174"/>
                    <a:pt x="5225" y="8749"/>
                    <a:pt x="4800" y="8324"/>
                  </a:cubicBezTo>
                  <a:cubicBezTo>
                    <a:pt x="4600" y="8124"/>
                    <a:pt x="4375" y="7924"/>
                    <a:pt x="4175" y="7699"/>
                  </a:cubicBezTo>
                  <a:cubicBezTo>
                    <a:pt x="3875" y="7299"/>
                    <a:pt x="3650" y="6974"/>
                    <a:pt x="3450" y="6549"/>
                  </a:cubicBezTo>
                  <a:cubicBezTo>
                    <a:pt x="3350" y="6349"/>
                    <a:pt x="3250" y="6150"/>
                    <a:pt x="3125" y="5925"/>
                  </a:cubicBezTo>
                  <a:cubicBezTo>
                    <a:pt x="2925" y="5625"/>
                    <a:pt x="2825" y="5200"/>
                    <a:pt x="2825" y="4900"/>
                  </a:cubicBezTo>
                  <a:cubicBezTo>
                    <a:pt x="2725" y="4675"/>
                    <a:pt x="2725" y="4375"/>
                    <a:pt x="2625" y="4175"/>
                  </a:cubicBezTo>
                  <a:lnTo>
                    <a:pt x="2625" y="3325"/>
                  </a:lnTo>
                  <a:cubicBezTo>
                    <a:pt x="2625" y="2400"/>
                    <a:pt x="2825" y="1450"/>
                    <a:pt x="3125" y="625"/>
                  </a:cubicBezTo>
                  <a:lnTo>
                    <a:pt x="1875" y="1"/>
                  </a:lnTo>
                  <a:close/>
                </a:path>
              </a:pathLst>
            </a:custGeom>
            <a:solidFill>
              <a:srgbClr val="6B7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subTitle" idx="1"/>
          </p:nvPr>
        </p:nvSpPr>
        <p:spPr>
          <a:xfrm>
            <a:off x="6096950" y="2832056"/>
            <a:ext cx="19065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Gender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Race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Education</a:t>
            </a:r>
            <a:endParaRPr sz="12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2"/>
          </p:nvPr>
        </p:nvSpPr>
        <p:spPr>
          <a:xfrm>
            <a:off x="1034600" y="1900325"/>
            <a:ext cx="356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Quantitative</a:t>
            </a:r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ctrTitle" idx="3"/>
          </p:nvPr>
        </p:nvSpPr>
        <p:spPr>
          <a:xfrm>
            <a:off x="1693400" y="2832050"/>
            <a:ext cx="22518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Poverty Income Ratio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Height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Weight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 idx="5"/>
          </p:nvPr>
        </p:nvSpPr>
        <p:spPr>
          <a:xfrm>
            <a:off x="5402150" y="1900325"/>
            <a:ext cx="3296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Qualitative</a:t>
            </a:r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ctrTitle" idx="6"/>
          </p:nvPr>
        </p:nvSpPr>
        <p:spPr>
          <a:xfrm>
            <a:off x="723600" y="600200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Selected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ctrTitle"/>
          </p:nvPr>
        </p:nvSpPr>
        <p:spPr>
          <a:xfrm>
            <a:off x="171600" y="3422025"/>
            <a:ext cx="5043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Visualization</a:t>
            </a:r>
            <a:endParaRPr/>
          </a:p>
        </p:txBody>
      </p:sp>
      <p:cxnSp>
        <p:nvCxnSpPr>
          <p:cNvPr id="211" name="Google Shape;211;p28"/>
          <p:cNvCxnSpPr/>
          <p:nvPr/>
        </p:nvCxnSpPr>
        <p:spPr>
          <a:xfrm rot="10800000">
            <a:off x="729000" y="4444450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"/>
            <a:ext cx="7175088" cy="29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925" y="1847525"/>
            <a:ext cx="3690075" cy="3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ctrTitle"/>
          </p:nvPr>
        </p:nvSpPr>
        <p:spPr>
          <a:xfrm>
            <a:off x="171600" y="3422025"/>
            <a:ext cx="5043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Visualization</a:t>
            </a:r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 rot="10800000">
            <a:off x="729000" y="4444450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283" y="716825"/>
            <a:ext cx="3093658" cy="254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364" y="716825"/>
            <a:ext cx="3344586" cy="25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9950" y="716825"/>
            <a:ext cx="2764049" cy="25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ctrTitle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 &amp; Modeling</a:t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4682699" y="1815554"/>
            <a:ext cx="17851" cy="331951"/>
          </a:xfrm>
          <a:custGeom>
            <a:avLst/>
            <a:gdLst/>
            <a:ahLst/>
            <a:cxnLst/>
            <a:rect l="l" t="t" r="r" b="b"/>
            <a:pathLst>
              <a:path w="527" h="9800" extrusionOk="0">
                <a:moveTo>
                  <a:pt x="0" y="0"/>
                </a:moveTo>
                <a:lnTo>
                  <a:pt x="0" y="9800"/>
                </a:lnTo>
                <a:lnTo>
                  <a:pt x="527" y="9800"/>
                </a:lnTo>
                <a:lnTo>
                  <a:pt x="527" y="0"/>
                </a:lnTo>
                <a:close/>
              </a:path>
            </a:pathLst>
          </a:custGeom>
          <a:solidFill>
            <a:srgbClr val="053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4194546" y="2016728"/>
            <a:ext cx="757287" cy="848980"/>
          </a:xfrm>
          <a:custGeom>
            <a:avLst/>
            <a:gdLst/>
            <a:ahLst/>
            <a:cxnLst/>
            <a:rect l="l" t="t" r="r" b="b"/>
            <a:pathLst>
              <a:path w="22357" h="25064" extrusionOk="0">
                <a:moveTo>
                  <a:pt x="5639" y="1"/>
                </a:moveTo>
                <a:lnTo>
                  <a:pt x="0" y="25064"/>
                </a:lnTo>
                <a:lnTo>
                  <a:pt x="22356" y="19625"/>
                </a:lnTo>
                <a:lnTo>
                  <a:pt x="18597" y="3234"/>
                </a:lnTo>
                <a:lnTo>
                  <a:pt x="5639" y="1"/>
                </a:lnTo>
                <a:close/>
              </a:path>
            </a:pathLst>
          </a:custGeom>
          <a:solidFill>
            <a:srgbClr val="1C60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4357546" y="2016728"/>
            <a:ext cx="286121" cy="130782"/>
          </a:xfrm>
          <a:custGeom>
            <a:avLst/>
            <a:gdLst/>
            <a:ahLst/>
            <a:cxnLst/>
            <a:rect l="l" t="t" r="r" b="b"/>
            <a:pathLst>
              <a:path w="8447" h="3861" extrusionOk="0">
                <a:moveTo>
                  <a:pt x="827" y="1"/>
                </a:moveTo>
                <a:lnTo>
                  <a:pt x="0" y="3861"/>
                </a:lnTo>
                <a:lnTo>
                  <a:pt x="0" y="3861"/>
                </a:lnTo>
                <a:lnTo>
                  <a:pt x="827" y="1"/>
                </a:lnTo>
                <a:lnTo>
                  <a:pt x="8447" y="1881"/>
                </a:lnTo>
                <a:lnTo>
                  <a:pt x="8447" y="1881"/>
                </a:lnTo>
                <a:close/>
              </a:path>
            </a:pathLst>
          </a:custGeom>
          <a:solidFill>
            <a:srgbClr val="5CC1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4357546" y="2016728"/>
            <a:ext cx="286121" cy="130782"/>
          </a:xfrm>
          <a:custGeom>
            <a:avLst/>
            <a:gdLst/>
            <a:ahLst/>
            <a:cxnLst/>
            <a:rect l="l" t="t" r="r" b="b"/>
            <a:pathLst>
              <a:path w="8447" h="3861" extrusionOk="0">
                <a:moveTo>
                  <a:pt x="827" y="1"/>
                </a:moveTo>
                <a:lnTo>
                  <a:pt x="0" y="3861"/>
                </a:lnTo>
                <a:cubicBezTo>
                  <a:pt x="2807" y="3234"/>
                  <a:pt x="5640" y="2507"/>
                  <a:pt x="8447" y="1881"/>
                </a:cubicBezTo>
                <a:lnTo>
                  <a:pt x="827" y="1"/>
                </a:lnTo>
                <a:close/>
              </a:path>
            </a:pathLst>
          </a:custGeom>
          <a:solidFill>
            <a:srgbClr val="1C60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4208976" y="2218783"/>
            <a:ext cx="392244" cy="594293"/>
          </a:xfrm>
          <a:custGeom>
            <a:avLst/>
            <a:gdLst/>
            <a:ahLst/>
            <a:cxnLst/>
            <a:rect l="l" t="t" r="r" b="b"/>
            <a:pathLst>
              <a:path w="11580" h="17545" extrusionOk="0">
                <a:moveTo>
                  <a:pt x="3960" y="1"/>
                </a:moveTo>
                <a:lnTo>
                  <a:pt x="0" y="17545"/>
                </a:lnTo>
                <a:lnTo>
                  <a:pt x="11579" y="14512"/>
                </a:lnTo>
                <a:lnTo>
                  <a:pt x="9399" y="2708"/>
                </a:lnTo>
                <a:lnTo>
                  <a:pt x="3960" y="1"/>
                </a:lnTo>
                <a:close/>
              </a:path>
            </a:pathLst>
          </a:custGeom>
          <a:solidFill>
            <a:srgbClr val="1C60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4527321" y="2126275"/>
            <a:ext cx="410094" cy="584097"/>
          </a:xfrm>
          <a:custGeom>
            <a:avLst/>
            <a:gdLst/>
            <a:ahLst/>
            <a:cxnLst/>
            <a:rect l="l" t="t" r="r" b="b"/>
            <a:pathLst>
              <a:path w="12107" h="17244" extrusionOk="0">
                <a:moveTo>
                  <a:pt x="8773" y="0"/>
                </a:moveTo>
                <a:lnTo>
                  <a:pt x="1" y="5439"/>
                </a:lnTo>
                <a:lnTo>
                  <a:pt x="2181" y="17243"/>
                </a:lnTo>
                <a:lnTo>
                  <a:pt x="12106" y="14637"/>
                </a:lnTo>
                <a:lnTo>
                  <a:pt x="8773" y="0"/>
                </a:lnTo>
                <a:close/>
              </a:path>
            </a:pathLst>
          </a:custGeom>
          <a:solidFill>
            <a:srgbClr val="1C60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4527321" y="2310479"/>
            <a:ext cx="73910" cy="399899"/>
          </a:xfrm>
          <a:custGeom>
            <a:avLst/>
            <a:gdLst/>
            <a:ahLst/>
            <a:cxnLst/>
            <a:rect l="l" t="t" r="r" b="b"/>
            <a:pathLst>
              <a:path w="2182" h="11806" extrusionOk="0">
                <a:moveTo>
                  <a:pt x="1" y="1"/>
                </a:moveTo>
                <a:lnTo>
                  <a:pt x="2181" y="11805"/>
                </a:lnTo>
                <a:lnTo>
                  <a:pt x="2181" y="11805"/>
                </a:lnTo>
                <a:close/>
              </a:path>
            </a:pathLst>
          </a:custGeom>
          <a:solidFill>
            <a:srgbClr val="036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3943237" y="2607617"/>
            <a:ext cx="1255620" cy="1033213"/>
          </a:xfrm>
          <a:custGeom>
            <a:avLst/>
            <a:gdLst/>
            <a:ahLst/>
            <a:cxnLst/>
            <a:rect l="l" t="t" r="r" b="b"/>
            <a:pathLst>
              <a:path w="37069" h="30503" extrusionOk="0">
                <a:moveTo>
                  <a:pt x="31028" y="1"/>
                </a:moveTo>
                <a:lnTo>
                  <a:pt x="4813" y="6893"/>
                </a:lnTo>
                <a:lnTo>
                  <a:pt x="1" y="27871"/>
                </a:lnTo>
                <a:lnTo>
                  <a:pt x="37069" y="30502"/>
                </a:lnTo>
                <a:lnTo>
                  <a:pt x="31028" y="1"/>
                </a:lnTo>
                <a:close/>
              </a:path>
            </a:pathLst>
          </a:custGeom>
          <a:solidFill>
            <a:srgbClr val="1853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4070602" y="3081337"/>
            <a:ext cx="460158" cy="393090"/>
          </a:xfrm>
          <a:custGeom>
            <a:avLst/>
            <a:gdLst/>
            <a:ahLst/>
            <a:cxnLst/>
            <a:rect l="l" t="t" r="r" b="b"/>
            <a:pathLst>
              <a:path w="13585" h="11605" extrusionOk="0">
                <a:moveTo>
                  <a:pt x="8973" y="1"/>
                </a:moveTo>
                <a:lnTo>
                  <a:pt x="0" y="9926"/>
                </a:lnTo>
                <a:lnTo>
                  <a:pt x="13584" y="11605"/>
                </a:lnTo>
                <a:lnTo>
                  <a:pt x="8973" y="1"/>
                </a:lnTo>
                <a:close/>
              </a:path>
            </a:pathLst>
          </a:custGeom>
          <a:solidFill>
            <a:srgbClr val="1853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3978906" y="2841072"/>
            <a:ext cx="395631" cy="576476"/>
          </a:xfrm>
          <a:custGeom>
            <a:avLst/>
            <a:gdLst/>
            <a:ahLst/>
            <a:cxnLst/>
            <a:rect l="l" t="t" r="r" b="b"/>
            <a:pathLst>
              <a:path w="11680" h="17019" extrusionOk="0">
                <a:moveTo>
                  <a:pt x="3760" y="1"/>
                </a:moveTo>
                <a:lnTo>
                  <a:pt x="0" y="16718"/>
                </a:lnTo>
                <a:lnTo>
                  <a:pt x="2707" y="17019"/>
                </a:lnTo>
                <a:lnTo>
                  <a:pt x="11680" y="7094"/>
                </a:lnTo>
                <a:lnTo>
                  <a:pt x="3760" y="1"/>
                </a:lnTo>
                <a:close/>
              </a:path>
            </a:pathLst>
          </a:custGeom>
          <a:solidFill>
            <a:srgbClr val="1853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4374517" y="2607617"/>
            <a:ext cx="806538" cy="948295"/>
          </a:xfrm>
          <a:custGeom>
            <a:avLst/>
            <a:gdLst/>
            <a:ahLst/>
            <a:cxnLst/>
            <a:rect l="l" t="t" r="r" b="b"/>
            <a:pathLst>
              <a:path w="23811" h="27996" extrusionOk="0">
                <a:moveTo>
                  <a:pt x="18296" y="1"/>
                </a:moveTo>
                <a:lnTo>
                  <a:pt x="1" y="13986"/>
                </a:lnTo>
                <a:lnTo>
                  <a:pt x="4712" y="25590"/>
                </a:lnTo>
                <a:lnTo>
                  <a:pt x="23810" y="27996"/>
                </a:lnTo>
                <a:lnTo>
                  <a:pt x="18296" y="1"/>
                </a:lnTo>
                <a:close/>
              </a:path>
            </a:pathLst>
          </a:custGeom>
          <a:solidFill>
            <a:srgbClr val="1853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4374517" y="3081337"/>
            <a:ext cx="159641" cy="393090"/>
          </a:xfrm>
          <a:custGeom>
            <a:avLst/>
            <a:gdLst/>
            <a:ahLst/>
            <a:cxnLst/>
            <a:rect l="l" t="t" r="r" b="b"/>
            <a:pathLst>
              <a:path w="4713" h="11605" extrusionOk="0">
                <a:moveTo>
                  <a:pt x="1" y="1"/>
                </a:moveTo>
                <a:lnTo>
                  <a:pt x="4612" y="11605"/>
                </a:lnTo>
                <a:lnTo>
                  <a:pt x="4712" y="11605"/>
                </a:lnTo>
                <a:lnTo>
                  <a:pt x="1" y="1"/>
                </a:lnTo>
                <a:close/>
              </a:path>
            </a:pathLst>
          </a:custGeom>
          <a:solidFill>
            <a:srgbClr val="0350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3596879" y="3396326"/>
            <a:ext cx="1871083" cy="1185131"/>
          </a:xfrm>
          <a:custGeom>
            <a:avLst/>
            <a:gdLst/>
            <a:ahLst/>
            <a:cxnLst/>
            <a:rect l="l" t="t" r="r" b="b"/>
            <a:pathLst>
              <a:path w="55239" h="34988" extrusionOk="0">
                <a:moveTo>
                  <a:pt x="9298" y="0"/>
                </a:moveTo>
                <a:lnTo>
                  <a:pt x="0" y="34988"/>
                </a:lnTo>
                <a:lnTo>
                  <a:pt x="55239" y="29875"/>
                </a:lnTo>
                <a:lnTo>
                  <a:pt x="48246" y="4912"/>
                </a:lnTo>
                <a:lnTo>
                  <a:pt x="9298" y="0"/>
                </a:lnTo>
                <a:close/>
              </a:path>
            </a:pathLst>
          </a:custGeom>
          <a:solidFill>
            <a:srgbClr val="1446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3819293" y="3750337"/>
            <a:ext cx="618918" cy="612110"/>
          </a:xfrm>
          <a:custGeom>
            <a:avLst/>
            <a:gdLst/>
            <a:ahLst/>
            <a:cxnLst/>
            <a:rect l="l" t="t" r="r" b="b"/>
            <a:pathLst>
              <a:path w="18272" h="18071" extrusionOk="0">
                <a:moveTo>
                  <a:pt x="18271" y="0"/>
                </a:moveTo>
                <a:lnTo>
                  <a:pt x="1" y="18070"/>
                </a:lnTo>
                <a:lnTo>
                  <a:pt x="16392" y="14512"/>
                </a:lnTo>
                <a:lnTo>
                  <a:pt x="18271" y="0"/>
                </a:lnTo>
                <a:close/>
              </a:path>
            </a:pathLst>
          </a:custGeom>
          <a:solidFill>
            <a:srgbClr val="1446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4374517" y="3562712"/>
            <a:ext cx="987350" cy="679177"/>
          </a:xfrm>
          <a:custGeom>
            <a:avLst/>
            <a:gdLst/>
            <a:ahLst/>
            <a:cxnLst/>
            <a:rect l="l" t="t" r="r" b="b"/>
            <a:pathLst>
              <a:path w="29149" h="20051" extrusionOk="0">
                <a:moveTo>
                  <a:pt x="25289" y="0"/>
                </a:moveTo>
                <a:lnTo>
                  <a:pt x="1880" y="5539"/>
                </a:lnTo>
                <a:lnTo>
                  <a:pt x="1" y="20051"/>
                </a:lnTo>
                <a:lnTo>
                  <a:pt x="29149" y="13685"/>
                </a:lnTo>
                <a:lnTo>
                  <a:pt x="25289" y="0"/>
                </a:lnTo>
                <a:close/>
              </a:path>
            </a:pathLst>
          </a:custGeom>
          <a:solidFill>
            <a:srgbClr val="1446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3646097" y="3396326"/>
            <a:ext cx="792108" cy="1000932"/>
          </a:xfrm>
          <a:custGeom>
            <a:avLst/>
            <a:gdLst/>
            <a:ahLst/>
            <a:cxnLst/>
            <a:rect l="l" t="t" r="r" b="b"/>
            <a:pathLst>
              <a:path w="23385" h="29550" extrusionOk="0">
                <a:moveTo>
                  <a:pt x="7845" y="0"/>
                </a:moveTo>
                <a:lnTo>
                  <a:pt x="1" y="29549"/>
                </a:lnTo>
                <a:lnTo>
                  <a:pt x="4913" y="28521"/>
                </a:lnTo>
                <a:lnTo>
                  <a:pt x="23384" y="10451"/>
                </a:lnTo>
                <a:lnTo>
                  <a:pt x="7845" y="0"/>
                </a:lnTo>
                <a:close/>
              </a:path>
            </a:pathLst>
          </a:custGeom>
          <a:solidFill>
            <a:srgbClr val="1446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3812519" y="3750337"/>
            <a:ext cx="625693" cy="612110"/>
          </a:xfrm>
          <a:custGeom>
            <a:avLst/>
            <a:gdLst/>
            <a:ahLst/>
            <a:cxnLst/>
            <a:rect l="l" t="t" r="r" b="b"/>
            <a:pathLst>
              <a:path w="18472" h="18071" extrusionOk="0">
                <a:moveTo>
                  <a:pt x="18471" y="0"/>
                </a:moveTo>
                <a:lnTo>
                  <a:pt x="0" y="18070"/>
                </a:lnTo>
                <a:lnTo>
                  <a:pt x="201" y="18070"/>
                </a:lnTo>
                <a:lnTo>
                  <a:pt x="18471" y="0"/>
                </a:lnTo>
                <a:close/>
              </a:path>
            </a:pathLst>
          </a:custGeom>
          <a:solidFill>
            <a:srgbClr val="0149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3363388" y="4011806"/>
            <a:ext cx="2416125" cy="1131680"/>
          </a:xfrm>
          <a:custGeom>
            <a:avLst/>
            <a:gdLst/>
            <a:ahLst/>
            <a:cxnLst/>
            <a:rect l="l" t="t" r="r" b="b"/>
            <a:pathLst>
              <a:path w="71330" h="33410" extrusionOk="0">
                <a:moveTo>
                  <a:pt x="60878" y="1"/>
                </a:moveTo>
                <a:lnTo>
                  <a:pt x="6668" y="11805"/>
                </a:lnTo>
                <a:lnTo>
                  <a:pt x="1" y="33409"/>
                </a:lnTo>
                <a:lnTo>
                  <a:pt x="71330" y="33409"/>
                </a:lnTo>
                <a:lnTo>
                  <a:pt x="60878" y="1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4491686" y="1719625"/>
            <a:ext cx="215666" cy="148565"/>
          </a:xfrm>
          <a:custGeom>
            <a:avLst/>
            <a:gdLst/>
            <a:ahLst/>
            <a:cxnLst/>
            <a:rect l="l" t="t" r="r" b="b"/>
            <a:pathLst>
              <a:path w="6367" h="4386" extrusionOk="0">
                <a:moveTo>
                  <a:pt x="6366" y="0"/>
                </a:moveTo>
                <a:lnTo>
                  <a:pt x="0" y="2080"/>
                </a:lnTo>
                <a:lnTo>
                  <a:pt x="6366" y="4386"/>
                </a:lnTo>
                <a:lnTo>
                  <a:pt x="6366" y="0"/>
                </a:ln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4601199" y="1829137"/>
            <a:ext cx="106156" cy="39055"/>
          </a:xfrm>
          <a:custGeom>
            <a:avLst/>
            <a:gdLst/>
            <a:ahLst/>
            <a:cxnLst/>
            <a:rect l="l" t="t" r="r" b="b"/>
            <a:pathLst>
              <a:path w="3134" h="1153" extrusionOk="0">
                <a:moveTo>
                  <a:pt x="2933" y="1053"/>
                </a:moveTo>
                <a:lnTo>
                  <a:pt x="2933" y="1053"/>
                </a:lnTo>
                <a:lnTo>
                  <a:pt x="3133" y="1153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406" y="852"/>
                </a:lnTo>
                <a:lnTo>
                  <a:pt x="2406" y="852"/>
                </a:lnTo>
                <a:close/>
              </a:path>
            </a:pathLst>
          </a:custGeom>
          <a:solidFill>
            <a:srgbClr val="98D3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4682699" y="1857998"/>
            <a:ext cx="17851" cy="6808"/>
          </a:xfrm>
          <a:custGeom>
            <a:avLst/>
            <a:gdLst/>
            <a:ahLst/>
            <a:cxnLst/>
            <a:rect l="l" t="t" r="r" b="b"/>
            <a:pathLst>
              <a:path w="527" h="201" extrusionOk="0">
                <a:moveTo>
                  <a:pt x="0" y="0"/>
                </a:moveTo>
                <a:lnTo>
                  <a:pt x="0" y="0"/>
                </a:lnTo>
                <a:lnTo>
                  <a:pt x="527" y="201"/>
                </a:lnTo>
                <a:lnTo>
                  <a:pt x="527" y="201"/>
                </a:lnTo>
                <a:close/>
              </a:path>
            </a:pathLst>
          </a:custGeom>
          <a:solidFill>
            <a:srgbClr val="052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4601199" y="1719625"/>
            <a:ext cx="106156" cy="148565"/>
          </a:xfrm>
          <a:custGeom>
            <a:avLst/>
            <a:gdLst/>
            <a:ahLst/>
            <a:cxnLst/>
            <a:rect l="l" t="t" r="r" b="b"/>
            <a:pathLst>
              <a:path w="3134" h="4386" extrusionOk="0">
                <a:moveTo>
                  <a:pt x="3133" y="0"/>
                </a:moveTo>
                <a:lnTo>
                  <a:pt x="0" y="3233"/>
                </a:lnTo>
                <a:lnTo>
                  <a:pt x="2406" y="4085"/>
                </a:lnTo>
                <a:lnTo>
                  <a:pt x="2933" y="4286"/>
                </a:lnTo>
                <a:lnTo>
                  <a:pt x="3133" y="4386"/>
                </a:lnTo>
                <a:lnTo>
                  <a:pt x="3133" y="0"/>
                </a:ln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4145293" y="4011806"/>
            <a:ext cx="1280245" cy="1131680"/>
          </a:xfrm>
          <a:custGeom>
            <a:avLst/>
            <a:gdLst/>
            <a:ahLst/>
            <a:cxnLst/>
            <a:rect l="l" t="t" r="r" b="b"/>
            <a:pathLst>
              <a:path w="37796" h="33410" extrusionOk="0">
                <a:moveTo>
                  <a:pt x="37795" y="1"/>
                </a:moveTo>
                <a:lnTo>
                  <a:pt x="1" y="18271"/>
                </a:lnTo>
                <a:lnTo>
                  <a:pt x="24838" y="33409"/>
                </a:lnTo>
                <a:lnTo>
                  <a:pt x="37795" y="1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3363388" y="4411682"/>
            <a:ext cx="781913" cy="731815"/>
          </a:xfrm>
          <a:custGeom>
            <a:avLst/>
            <a:gdLst/>
            <a:ahLst/>
            <a:cxnLst/>
            <a:rect l="l" t="t" r="r" b="b"/>
            <a:pathLst>
              <a:path w="23084" h="21605" extrusionOk="0">
                <a:moveTo>
                  <a:pt x="6668" y="0"/>
                </a:moveTo>
                <a:lnTo>
                  <a:pt x="1" y="21604"/>
                </a:lnTo>
                <a:lnTo>
                  <a:pt x="23084" y="6466"/>
                </a:lnTo>
                <a:lnTo>
                  <a:pt x="6668" y="0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5425549" y="4011806"/>
            <a:ext cx="354035" cy="1131680"/>
          </a:xfrm>
          <a:custGeom>
            <a:avLst/>
            <a:gdLst/>
            <a:ahLst/>
            <a:cxnLst/>
            <a:rect l="l" t="t" r="r" b="b"/>
            <a:pathLst>
              <a:path w="10452" h="33410" extrusionOk="0">
                <a:moveTo>
                  <a:pt x="0" y="1"/>
                </a:moveTo>
                <a:lnTo>
                  <a:pt x="0" y="1"/>
                </a:lnTo>
                <a:lnTo>
                  <a:pt x="10452" y="33409"/>
                </a:lnTo>
                <a:close/>
              </a:path>
            </a:pathLst>
          </a:custGeom>
          <a:solidFill>
            <a:srgbClr val="7AC7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4951814" y="4011806"/>
            <a:ext cx="792955" cy="1131680"/>
          </a:xfrm>
          <a:custGeom>
            <a:avLst/>
            <a:gdLst/>
            <a:ahLst/>
            <a:cxnLst/>
            <a:rect l="l" t="t" r="r" b="b"/>
            <a:pathLst>
              <a:path w="23410" h="33410" extrusionOk="0">
                <a:moveTo>
                  <a:pt x="12958" y="1"/>
                </a:moveTo>
                <a:lnTo>
                  <a:pt x="1" y="33409"/>
                </a:lnTo>
                <a:lnTo>
                  <a:pt x="23410" y="33409"/>
                </a:lnTo>
                <a:lnTo>
                  <a:pt x="12958" y="1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4" name="Google Shape;254;p30"/>
          <p:cNvCxnSpPr/>
          <p:nvPr/>
        </p:nvCxnSpPr>
        <p:spPr>
          <a:xfrm>
            <a:off x="3001250" y="3640825"/>
            <a:ext cx="1031400" cy="0"/>
          </a:xfrm>
          <a:prstGeom prst="straightConnector1">
            <a:avLst/>
          </a:prstGeom>
          <a:noFill/>
          <a:ln w="19050" cap="flat" cmpd="sng">
            <a:solidFill>
              <a:srgbClr val="14466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5" name="Google Shape;255;p30"/>
          <p:cNvCxnSpPr/>
          <p:nvPr/>
        </p:nvCxnSpPr>
        <p:spPr>
          <a:xfrm>
            <a:off x="3720050" y="2355300"/>
            <a:ext cx="671100" cy="39300"/>
          </a:xfrm>
          <a:prstGeom prst="straightConnector1">
            <a:avLst/>
          </a:prstGeom>
          <a:noFill/>
          <a:ln w="19050" cap="flat" cmpd="sng">
            <a:solidFill>
              <a:srgbClr val="1C6098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6" name="Google Shape;256;p30"/>
          <p:cNvCxnSpPr/>
          <p:nvPr/>
        </p:nvCxnSpPr>
        <p:spPr>
          <a:xfrm>
            <a:off x="4872775" y="3126075"/>
            <a:ext cx="683100" cy="0"/>
          </a:xfrm>
          <a:prstGeom prst="straightConnector1">
            <a:avLst/>
          </a:prstGeom>
          <a:noFill/>
          <a:ln w="19050" cap="flat" cmpd="sng">
            <a:solidFill>
              <a:srgbClr val="18538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7" name="Google Shape;257;p30"/>
          <p:cNvCxnSpPr/>
          <p:nvPr/>
        </p:nvCxnSpPr>
        <p:spPr>
          <a:xfrm>
            <a:off x="5467950" y="4011800"/>
            <a:ext cx="683100" cy="0"/>
          </a:xfrm>
          <a:prstGeom prst="straightConnector1">
            <a:avLst/>
          </a:prstGeom>
          <a:noFill/>
          <a:ln w="19050" cap="flat" cmpd="sng">
            <a:solidFill>
              <a:srgbClr val="18538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58" name="Google Shape;258;p30"/>
          <p:cNvSpPr txBox="1"/>
          <p:nvPr/>
        </p:nvSpPr>
        <p:spPr>
          <a:xfrm>
            <a:off x="1801083" y="1815550"/>
            <a:ext cx="1693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6C68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1641975" y="2177775"/>
            <a:ext cx="19419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rgbClr val="F46C68"/>
                </a:solidFill>
                <a:latin typeface="Anton"/>
                <a:ea typeface="Anton"/>
                <a:cs typeface="Anton"/>
                <a:sym typeface="Anton"/>
              </a:rPr>
              <a:t>Model Selection</a:t>
            </a:r>
            <a:endParaRPr sz="1100">
              <a:solidFill>
                <a:srgbClr val="123D60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>
                <a:solidFill>
                  <a:srgbClr val="282828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Evaluate model performance through various metrics.</a:t>
            </a:r>
            <a:endParaRPr sz="1100">
              <a:solidFill>
                <a:srgbClr val="282828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744775" y="2665725"/>
            <a:ext cx="2841000" cy="1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46C68"/>
                </a:solidFill>
                <a:latin typeface="Anton"/>
                <a:ea typeface="Anton"/>
                <a:cs typeface="Anton"/>
                <a:sym typeface="Anton"/>
              </a:rPr>
              <a:t>Modeling Attempts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Utilize logistic regression and a random forest to build a predictive models for HBV</a:t>
            </a:r>
            <a:endParaRPr sz="1100">
              <a:solidFill>
                <a:srgbClr val="123D6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rgbClr val="123D6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6151050" y="3716088"/>
            <a:ext cx="2288400" cy="1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46C68"/>
                </a:solidFill>
                <a:latin typeface="Anton"/>
                <a:ea typeface="Anton"/>
                <a:cs typeface="Anton"/>
                <a:sym typeface="Anton"/>
              </a:rPr>
              <a:t>Assessing the Problem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Identify key challenges, including consideration of missing data, variable reliability, and ethical data collection.</a:t>
            </a:r>
            <a:endParaRPr sz="1100">
              <a:solidFill>
                <a:srgbClr val="123D6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rgbClr val="123D6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117196" y="3519200"/>
            <a:ext cx="1941900" cy="1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46C68"/>
                </a:solidFill>
                <a:latin typeface="Anton"/>
                <a:ea typeface="Anton"/>
                <a:cs typeface="Anton"/>
                <a:sym typeface="Anton"/>
              </a:rPr>
              <a:t>Data Cleaning</a:t>
            </a:r>
            <a:endParaRPr sz="1100">
              <a:solidFill>
                <a:schemeClr val="dk2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Implement strategies such as mean imputation to handle missing values. </a:t>
            </a:r>
            <a:endParaRPr sz="1100">
              <a:solidFill>
                <a:srgbClr val="123D6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rgbClr val="123D6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ctrTitle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Performance</a:t>
            </a:r>
            <a:endParaRPr/>
          </a:p>
        </p:txBody>
      </p:sp>
      <p:cxnSp>
        <p:nvCxnSpPr>
          <p:cNvPr id="268" name="Google Shape;268;p31"/>
          <p:cNvCxnSpPr/>
          <p:nvPr/>
        </p:nvCxnSpPr>
        <p:spPr>
          <a:xfrm rot="10800000">
            <a:off x="2607600" y="4754825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31"/>
          <p:cNvSpPr txBox="1"/>
          <p:nvPr/>
        </p:nvSpPr>
        <p:spPr>
          <a:xfrm>
            <a:off x="1151451" y="1624477"/>
            <a:ext cx="5949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Specificity: .70 </a:t>
            </a:r>
            <a:endParaRPr sz="1800" dirty="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Sensitivity: .54 </a:t>
            </a:r>
            <a:endParaRPr sz="1800" dirty="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Threshold: 1% chance of HBV</a:t>
            </a:r>
            <a:endParaRPr sz="1800" dirty="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49" y="1497292"/>
            <a:ext cx="4245410" cy="182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Courier New</vt:lpstr>
      <vt:lpstr>Anton</vt:lpstr>
      <vt:lpstr>Barlow Semi Condensed</vt:lpstr>
      <vt:lpstr>Fira Sans Extra Condensed Medium</vt:lpstr>
      <vt:lpstr>Arial</vt:lpstr>
      <vt:lpstr>Raleway</vt:lpstr>
      <vt:lpstr>Barlow Semi Condensed Light</vt:lpstr>
      <vt:lpstr>Source Sans Pro</vt:lpstr>
      <vt:lpstr>Plum</vt:lpstr>
      <vt:lpstr>STAT HAWKS</vt:lpstr>
      <vt:lpstr>Questions</vt:lpstr>
      <vt:lpstr>Data Selection</vt:lpstr>
      <vt:lpstr>Datasets Selected 2015-2020</vt:lpstr>
      <vt:lpstr>Quantitative</vt:lpstr>
      <vt:lpstr>Data Visualization</vt:lpstr>
      <vt:lpstr>Data Visualization</vt:lpstr>
      <vt:lpstr>Data Cleaning &amp; Modeling</vt:lpstr>
      <vt:lpstr>Model Performance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HAWKS</dc:title>
  <dc:creator>Cade McDonald</dc:creator>
  <cp:lastModifiedBy>Cade McDonald</cp:lastModifiedBy>
  <cp:revision>1</cp:revision>
  <dcterms:modified xsi:type="dcterms:W3CDTF">2023-11-12T07:55:44Z</dcterms:modified>
</cp:coreProperties>
</file>