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5" r:id="rId9"/>
    <p:sldId id="269" r:id="rId10"/>
    <p:sldId id="261" r:id="rId11"/>
    <p:sldId id="268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50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320F0-F8E4-4828-B157-A9816CDCB2C6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4D3BB-ADD1-49EA-8004-440A6200FC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625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Sentiment Analysis is also termed </a:t>
            </a:r>
            <a:r>
              <a:rPr lang="en-I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opinion mining, mood extraction and emotion analysis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4D3BB-ADD1-49EA-8004-440A6200FCAF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275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Ronan Feldman -- in which Sentiment Analysis is described as 5 separate areas of Document-Level, Sentence-Level, Aspect-Based, and Comparative Sentiment Analysis, as well as Sentiment Lexicon Acquisition</a:t>
            </a:r>
          </a:p>
          <a:p>
            <a:br>
              <a:rPr lang="en-IE" dirty="0"/>
            </a:br>
            <a:r>
              <a:rPr lang="en-IE" dirty="0"/>
              <a:t>Bing Liu – very large document so selectively read pertinent chapters. Reads as a thorough description to my untrained eyes.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4D3BB-ADD1-49EA-8004-440A6200FCAF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2160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 The tracker was designed to sit in the corner of the screen, its colours attracting attention whenever something interesting was happening. The user can then glance at the </a:t>
            </a:r>
            <a:r>
              <a:rPr lang="en-IE" dirty="0" err="1"/>
              <a:t>noArticles</a:t>
            </a:r>
            <a:r>
              <a:rPr lang="en-IE" dirty="0"/>
              <a:t> to decide significance. A chart screen was added for increased visibility of what was going on behind the scenes.</a:t>
            </a:r>
          </a:p>
          <a:p>
            <a:r>
              <a:rPr lang="en-IE" dirty="0"/>
              <a:t> </a:t>
            </a:r>
            <a:br>
              <a:rPr lang="en-IE" dirty="0"/>
            </a:br>
            <a:r>
              <a:rPr lang="en-IE" dirty="0"/>
              <a:t>The user to having to switch back and forth between screen focuses was not desired.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4D3BB-ADD1-49EA-8004-440A6200FCAF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3764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Dictionary was created using terms found in the Garda website, the Garda hierarchy structure, and a thesaurus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4D3BB-ADD1-49EA-8004-440A6200FCAF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1214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TFIDF, short for </a:t>
            </a:r>
            <a:r>
              <a:rPr lang="en-I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 frequency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I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 document frequency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a numerical statistic that is intended to reflect how important a </a:t>
            </a:r>
            <a:r>
              <a:rPr lang="en-I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to a </a:t>
            </a:r>
            <a:r>
              <a:rPr lang="en-I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en-I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a collection or corpus.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4D3BB-ADD1-49EA-8004-440A6200FCAF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567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E1D9-3102-42B4-BBAD-177E06BB2F84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EF72-9617-4A39-A22C-158DEF9B6CCE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88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E1D9-3102-42B4-BBAD-177E06BB2F84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EF72-9617-4A39-A22C-158DEF9B6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223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E1D9-3102-42B4-BBAD-177E06BB2F84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EF72-9617-4A39-A22C-158DEF9B6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753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E1D9-3102-42B4-BBAD-177E06BB2F84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EF72-9617-4A39-A22C-158DEF9B6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631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E1D9-3102-42B4-BBAD-177E06BB2F84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EF72-9617-4A39-A22C-158DEF9B6CCE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84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E1D9-3102-42B4-BBAD-177E06BB2F84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EF72-9617-4A39-A22C-158DEF9B6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908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E1D9-3102-42B4-BBAD-177E06BB2F84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EF72-9617-4A39-A22C-158DEF9B6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465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E1D9-3102-42B4-BBAD-177E06BB2F84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EF72-9617-4A39-A22C-158DEF9B6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055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E1D9-3102-42B4-BBAD-177E06BB2F84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EF72-9617-4A39-A22C-158DEF9B6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821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A2E1D9-3102-42B4-BBAD-177E06BB2F84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0EEF72-9617-4A39-A22C-158DEF9B6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089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E1D9-3102-42B4-BBAD-177E06BB2F84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EEF72-9617-4A39-A22C-158DEF9B6CC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020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A2E1D9-3102-42B4-BBAD-177E06BB2F84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0EEF72-9617-4A39-A22C-158DEF9B6CCE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44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3BB1D-E216-411C-AFB3-F2765084A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IE" dirty="0"/>
              <a:t>Sentiment Analysis FYP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CA428-6FA9-4DB5-844B-BB71A6647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Ciaran </a:t>
            </a:r>
            <a:r>
              <a:rPr lang="en-IE" dirty="0" err="1">
                <a:solidFill>
                  <a:srgbClr val="FFFFFF"/>
                </a:solidFill>
              </a:rPr>
              <a:t>mcgarry</a:t>
            </a:r>
            <a:r>
              <a:rPr lang="en-IE" dirty="0">
                <a:solidFill>
                  <a:srgbClr val="FFFFFF"/>
                </a:solidFill>
              </a:rPr>
              <a:t>		Student ID: 14321016</a:t>
            </a:r>
          </a:p>
          <a:p>
            <a:r>
              <a:rPr lang="en-IE" dirty="0">
                <a:solidFill>
                  <a:srgbClr val="FFFFFF"/>
                </a:solidFill>
              </a:rPr>
              <a:t>				Supervisor: Prof. Khurshid Ahmad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157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8B2F-E484-4D17-9A8D-D54BD722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E" dirty="0"/>
              <a:t>The Results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C3462E5-C3FB-46A6-8857-902664AC9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This displayed sentiment tracker shows the number of articles published in the last hour, the average positive sentiment Z-score of those articles, and their respective change from previous values.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lower half of the screen updates its </a:t>
            </a:r>
            <a:r>
              <a:rPr lang="en-US" dirty="0" err="1"/>
              <a:t>colour</a:t>
            </a:r>
            <a:r>
              <a:rPr lang="en-US" dirty="0"/>
              <a:t> dynamically according to the current sentiment value. The simplicity of this design means the impact of the tool on screen space is reduced.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An info button on the top right of the screen opens a second chart window on being clicked.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FA7157F-C7D5-4297-9E86-2A90654F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70" y="1845734"/>
            <a:ext cx="3755162" cy="380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0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C8E82-48FD-4510-8A74-58F0611AC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IE" dirty="0"/>
              <a:t>The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B4E4E-5B4C-4AC6-B23B-0B83BC12B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09067"/>
            <a:ext cx="4020297" cy="202019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E735363-B17A-4363-B14F-1FAC8DD48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3436019"/>
            <a:ext cx="4020296" cy="20403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44EF5-C436-4237-891B-E57F7CF68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Chart displays various data values collected over the last 12hrs.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Lines on the chart can be toggled visible/invisible by clicking on their related colour in the legend.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Hovering over a line gives the x, y values and label.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Chart adjusts in scale automatically depending on lines shown.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Chart is the ‘child’ of home window, and closes when it does.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Advantages to two windows: no need to reorganise screen space following opening and closing of chart window.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587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AAAA-7B46-452C-A81C-A118B04D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has been learned?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8391-702C-4618-9C88-571336570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Many areas this project visited were new to me, and so provided a stepped learning curve.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An understanding of the basic concepts and terminology of Sentiment Analysis.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My first introduction to frontend development, and all its libraries and frameworks (sending information between two Electron windows proved a stumbling block).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The confidence that I can create an application from start to finish, both backend and frontend, server and client.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A greater appreciation of the importance of clarity of vision, planning ahead, and both writing and commenting clear code.</a:t>
            </a:r>
          </a:p>
        </p:txBody>
      </p:sp>
    </p:spTree>
    <p:extLst>
      <p:ext uri="{BB962C8B-B14F-4D97-AF65-F5344CB8AC3E}">
        <p14:creationId xmlns:p14="http://schemas.microsoft.com/office/powerpoint/2010/main" val="94747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87ED-2182-41E4-8F83-6948D84E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could be improved?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331DF-69B4-4D25-A8A9-C5839831B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The server was written in Python with a view of possibly using Python’s natural language processing libraries to obtain article headlines and display them along the bottom of the client in a rolling-news style. This proved to be outside the scope of the project but the foundation is there for the future.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As much of my learning was done as I tackled with the problems, some of the ways I structured early parts of the project were problematic as I had misunderstood how they would interact with later parts. This cost time, but did offer learning opportunities.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There is the potential to add various visualisations of data to the chart page.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Automating the data acquisition and processing steps would be an improvement.</a:t>
            </a:r>
          </a:p>
        </p:txBody>
      </p:sp>
    </p:spTree>
    <p:extLst>
      <p:ext uri="{BB962C8B-B14F-4D97-AF65-F5344CB8AC3E}">
        <p14:creationId xmlns:p14="http://schemas.microsoft.com/office/powerpoint/2010/main" val="196770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D1C7-EFCD-4B9F-AF21-B52C68F4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F977-603A-4851-B17B-FE8A54291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29000"/>
            <a:ext cx="10058400" cy="2440094"/>
          </a:xfrm>
        </p:spPr>
        <p:txBody>
          <a:bodyPr/>
          <a:lstStyle/>
          <a:p>
            <a:pPr algn="ctr"/>
            <a:r>
              <a:rPr lang="en-IE" dirty="0"/>
              <a:t>Thank you very much.</a:t>
            </a:r>
          </a:p>
        </p:txBody>
      </p:sp>
    </p:spTree>
    <p:extLst>
      <p:ext uri="{BB962C8B-B14F-4D97-AF65-F5344CB8AC3E}">
        <p14:creationId xmlns:p14="http://schemas.microsoft.com/office/powerpoint/2010/main" val="356026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448D-758E-42B0-85F9-DC020AA6D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2648"/>
          </a:xfrm>
        </p:spPr>
        <p:txBody>
          <a:bodyPr/>
          <a:lstStyle/>
          <a:p>
            <a:r>
              <a:rPr lang="en-IE" dirty="0"/>
              <a:t>What is Sentiment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36B7B-FD6B-470E-9808-514786AC5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6073"/>
            <a:ext cx="10058400" cy="352881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E" sz="2000" dirty="0"/>
              <a:t>Sentiment Analysis is “a process of determining whether a piece of information is positive, negative, or neutral” (Mira </a:t>
            </a:r>
            <a:r>
              <a:rPr lang="en-IE" sz="2000" dirty="0" err="1"/>
              <a:t>Dholariya</a:t>
            </a:r>
            <a:r>
              <a:rPr lang="en-IE" sz="2000" dirty="0"/>
              <a:t>, </a:t>
            </a:r>
            <a:r>
              <a:rPr lang="en-IE" sz="2000" dirty="0" err="1"/>
              <a:t>Dr.Amit</a:t>
            </a:r>
            <a:r>
              <a:rPr lang="en-IE" sz="2000" dirty="0"/>
              <a:t> Ganatra, Prof. Dhaval </a:t>
            </a:r>
            <a:r>
              <a:rPr lang="en-IE" sz="2000" dirty="0" err="1"/>
              <a:t>Bhoi</a:t>
            </a:r>
            <a:r>
              <a:rPr lang="en-IE" sz="2000" dirty="0"/>
              <a:t>, 2017) 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E" sz="2000" dirty="0"/>
              <a:t>To put it more technically, Sentiment Analysis employs AI-based text analysis to extract attitudes and emotions from a piece of text.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E" sz="2000" dirty="0"/>
              <a:t>Sentiment Analysis has applications in any domain in which decision-making is influenced by the perception of others e.g. politics, stock prices, entertainment.</a:t>
            </a:r>
          </a:p>
        </p:txBody>
      </p:sp>
    </p:spTree>
    <p:extLst>
      <p:ext uri="{BB962C8B-B14F-4D97-AF65-F5344CB8AC3E}">
        <p14:creationId xmlns:p14="http://schemas.microsoft.com/office/powerpoint/2010/main" val="129121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974F-CB85-4C1A-A35A-510523F3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E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22219-EF04-4DD5-B4C5-B031C6A6A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The performance of the Garda is inherently tied to public opinion. As a branch of the Irish Government they are funded by taxpayer money, meaning the well-running of the service is in the public interest.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As a result, the managing of public opinion is also in the Guards’ interest. To achieve this, the Gardaí send out regular press releases which control the supply of information to the media.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But how to tell if these press releases are having the desired effect? This problem of tracking sentiment will be the focus of this project.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49B15-E378-4375-BF4B-8BA658E4DB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5" r="-7" b="1146"/>
          <a:stretch/>
        </p:blipFill>
        <p:spPr>
          <a:xfrm>
            <a:off x="7950899" y="1845733"/>
            <a:ext cx="3649697" cy="404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3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C3DC-2D1A-4657-82BB-8D0F5E09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did I select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AB16-0564-41C4-BF1B-B99E1A4FD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12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It seemed an ideal intersection of my interests in language, media, maths, and computing.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Following some casual reading of Sentiment Analysis on Wikipedia, I read my friend’s Final Year Project titled ‘An Analysis of Sentiment Shifting Words at a Sentence Level Granularity’ (Dave Woods, 2016) to get a sense of what a project in this field might entail.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Background reading of previous research in the field such as “Techniques and applications for sentiment analysis” (Ronan Feldman, 2003), “A Survey on Sentiment Analysis: Tools and Techniques” (Mira </a:t>
            </a:r>
            <a:r>
              <a:rPr lang="en-IE" dirty="0" err="1"/>
              <a:t>Dholariya</a:t>
            </a:r>
            <a:r>
              <a:rPr lang="en-IE" dirty="0"/>
              <a:t>, </a:t>
            </a:r>
            <a:r>
              <a:rPr lang="en-IE" dirty="0" err="1"/>
              <a:t>Dr.Amit</a:t>
            </a:r>
            <a:r>
              <a:rPr lang="en-IE" dirty="0"/>
              <a:t> Ganatra, Prof. Dhaval </a:t>
            </a:r>
            <a:r>
              <a:rPr lang="en-IE" dirty="0" err="1"/>
              <a:t>Bhoi</a:t>
            </a:r>
            <a:r>
              <a:rPr lang="en-IE" dirty="0"/>
              <a:t>, 2017), and “Sentiment Analysis and Opinion Mining” (Bing Liu, 2012) confirmed the confluence of maths and language in this field.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From my background reading, I was happy that a project in Sentiment Analysis would be of interest to me.</a:t>
            </a:r>
          </a:p>
        </p:txBody>
      </p:sp>
    </p:spTree>
    <p:extLst>
      <p:ext uri="{BB962C8B-B14F-4D97-AF65-F5344CB8AC3E}">
        <p14:creationId xmlns:p14="http://schemas.microsoft.com/office/powerpoint/2010/main" val="243785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98BC-AF47-42FC-8D6C-3E034FF3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41946"/>
          </a:xfrm>
        </p:spPr>
        <p:txBody>
          <a:bodyPr/>
          <a:lstStyle/>
          <a:p>
            <a:r>
              <a:rPr lang="en-IE" dirty="0"/>
              <a:t>Method of Solution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8F73-247D-4EAD-85C8-420FB112F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In order to address the problem of the Garda effectively tracking public sentiment, this project aims to create a tool to intuitively inform its users of changes in how the police and crime were spoken of in the press.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To achieve this, an initial design of a window split between displaying the number of newspaper articles released in the last hour, and the average positive sentiment value of those articles was decided upon.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To improve user experience, it was decided that the sentiment portion of the window should change colour in accordance with the sentiment (red-green).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Form factor was a major influencer in this design, as screen-space was understood to be a commodity and interrupting the users workflow to change window focus was not desirable.</a:t>
            </a:r>
          </a:p>
        </p:txBody>
      </p:sp>
    </p:spTree>
    <p:extLst>
      <p:ext uri="{BB962C8B-B14F-4D97-AF65-F5344CB8AC3E}">
        <p14:creationId xmlns:p14="http://schemas.microsoft.com/office/powerpoint/2010/main" val="173863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87E9-9612-4674-AAE3-35C7633E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E" dirty="0"/>
              <a:t>Method of Solution 1: Acquire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4213-6FA7-495A-A4F5-11FFFC701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Newspaper articles relating to the Garda were acquired via Lexis-Nexus, having searched for the terms ‘Garda’ and ‘Crime’ in Irish newspaper articles.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Next the data was separated by hour and processed using Rocksteady, a sentiment analysis tool, using a general dictionary and one of my own making relating words to categories of ‘Crime’ and ‘Garda’.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Entries with a lower than 0 Z-score for relevance were removed as not pertinent.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The resulting data was exported to a CSV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3933F-EF9A-4EF6-BC3C-3298EB8C3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70" y="2605481"/>
            <a:ext cx="3135109" cy="209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7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0C254-0442-4FD5-90CF-10CFF341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IE" dirty="0"/>
              <a:t>Method of Solution 2: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879EE8-5593-4B41-B796-CFA9946066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1" r="3631" b="5"/>
          <a:stretch/>
        </p:blipFill>
        <p:spPr>
          <a:xfrm>
            <a:off x="1525893" y="581098"/>
            <a:ext cx="2236508" cy="247613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83938D5-A6AB-4DB8-AFE7-CA6A9DDFF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79" y="3218101"/>
            <a:ext cx="2476136" cy="24761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65A77-91A5-4147-82CB-7F8205545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The data was then parsed into JSON using Python and stored locally. Python was selected for the server-side as there are many natural language processing libraries should the project later expand in that direction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Flask, a micro web framework, was used to create a server which would respond to requests for sentiment data with JSON filtered by a passed date and time window tolerance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586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44">
            <a:extLst>
              <a:ext uri="{FF2B5EF4-FFF2-40B4-BE49-F238E27FC236}">
                <a16:creationId xmlns:a16="http://schemas.microsoft.com/office/drawing/2014/main" id="{0D3048CC-BFEE-499F-968D-9681FE25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CC0EC-699F-4B0D-9499-8C7C38B0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933" y="634946"/>
            <a:ext cx="4928809" cy="1450757"/>
          </a:xfrm>
        </p:spPr>
        <p:txBody>
          <a:bodyPr>
            <a:normAutofit/>
          </a:bodyPr>
          <a:lstStyle/>
          <a:p>
            <a:r>
              <a:rPr lang="en-IE"/>
              <a:t>Method of Solution 3: Client-Side</a:t>
            </a:r>
          </a:p>
        </p:txBody>
      </p:sp>
      <p:sp>
        <p:nvSpPr>
          <p:cNvPr id="62" name="Rectangle 46">
            <a:extLst>
              <a:ext uri="{FF2B5EF4-FFF2-40B4-BE49-F238E27FC236}">
                <a16:creationId xmlns:a16="http://schemas.microsoft.com/office/drawing/2014/main" id="{2AF095ED-34C6-4B6B-BF2F-B18C3C6C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1DA97-80E8-4797-82ED-9910515D8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6" y="633502"/>
            <a:ext cx="2784700" cy="2784700"/>
          </a:xfrm>
          <a:prstGeom prst="rect">
            <a:avLst/>
          </a:prstGeom>
        </p:spPr>
      </p:pic>
      <p:sp>
        <p:nvSpPr>
          <p:cNvPr id="63" name="Rectangle 48">
            <a:extLst>
              <a:ext uri="{FF2B5EF4-FFF2-40B4-BE49-F238E27FC236}">
                <a16:creationId xmlns:a16="http://schemas.microsoft.com/office/drawing/2014/main" id="{E80E2106-26D1-4CFC-9F58-A3D915C7A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321734"/>
            <a:ext cx="2567411" cy="195525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188AA2-7A9E-4B3C-8A88-F0F3DA367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006" y="473902"/>
            <a:ext cx="1626575" cy="1626575"/>
          </a:xfrm>
          <a:prstGeom prst="rect">
            <a:avLst/>
          </a:prstGeom>
        </p:spPr>
      </p:pic>
      <p:cxnSp>
        <p:nvCxnSpPr>
          <p:cNvPr id="64" name="Straight Connector 50">
            <a:extLst>
              <a:ext uri="{FF2B5EF4-FFF2-40B4-BE49-F238E27FC236}">
                <a16:creationId xmlns:a16="http://schemas.microsoft.com/office/drawing/2014/main" id="{9E02610F-7D0E-44AD-ADE2-F343EC06F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46959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52">
            <a:extLst>
              <a:ext uri="{FF2B5EF4-FFF2-40B4-BE49-F238E27FC236}">
                <a16:creationId xmlns:a16="http://schemas.microsoft.com/office/drawing/2014/main" id="{82C98A42-D33B-4523-A0B2-4904C32B7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0461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E3152B-855B-4C3D-9DA5-BAFD30DFE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7" y="4192279"/>
            <a:ext cx="2784700" cy="1461967"/>
          </a:xfrm>
          <a:prstGeom prst="rect">
            <a:avLst/>
          </a:prstGeom>
        </p:spPr>
      </p:pic>
      <p:sp>
        <p:nvSpPr>
          <p:cNvPr id="66" name="Rectangle 54">
            <a:extLst>
              <a:ext uri="{FF2B5EF4-FFF2-40B4-BE49-F238E27FC236}">
                <a16:creationId xmlns:a16="http://schemas.microsoft.com/office/drawing/2014/main" id="{B314DF03-4B84-4C63-9500-DC80BCA1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D4B91B1-8A0A-4A33-9579-6B73D8A76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64752" y="3069855"/>
            <a:ext cx="2295082" cy="22950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10A8C-2B86-4469-BF02-3CCB8C4E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933" y="2198913"/>
            <a:ext cx="5112730" cy="40241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E" sz="1700" dirty="0"/>
              <a:t>  </a:t>
            </a:r>
            <a:r>
              <a:rPr lang="en-IE" dirty="0"/>
              <a:t>The front-end was built in Electron which allows web applications to run as though they are desktop applications. It also allows control over multiple windows and their behaviour.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JQuery was used to create GET requests to the server and update HTML elements as necessary.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Bootstrap was used for frontend design.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An chart window was created using Chart.js.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 Code was written in HTML, CSS, and </a:t>
            </a:r>
            <a:r>
              <a:rPr lang="en-IE" dirty="0" err="1"/>
              <a:t>Javascript</a:t>
            </a:r>
            <a:r>
              <a:rPr lang="en-IE" dirty="0"/>
              <a:t> languages.</a:t>
            </a:r>
          </a:p>
          <a:p>
            <a:pPr>
              <a:buFont typeface="Wingdings" panose="05000000000000000000" pitchFamily="2" charset="2"/>
              <a:buChar char="§"/>
            </a:pPr>
            <a:endParaRPr lang="en-IE" sz="1700" dirty="0"/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C0C2C24D-DBC6-4FC3-8BD4-31D3CC1A3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Rectangle 58">
            <a:extLst>
              <a:ext uri="{FF2B5EF4-FFF2-40B4-BE49-F238E27FC236}">
                <a16:creationId xmlns:a16="http://schemas.microsoft.com/office/drawing/2014/main" id="{57B513E8-3CAA-4B4E-92DE-D3EA3E17B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469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48D-EEA9-4E14-8367-3BAC43F5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 of Solution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C3DA-E3A4-4E16-BE94-6CC91B98D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Having already acquired data from LexisNexis and processed with </a:t>
            </a:r>
            <a:r>
              <a:rPr lang="en-IE" dirty="0" err="1"/>
              <a:t>Garda_Crime_Dictionary</a:t>
            </a:r>
            <a:r>
              <a:rPr lang="en-IE" dirty="0"/>
              <a:t> and Rocksteady: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Client sends GET request to server (repeats on given time interval).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Server receives GET request from client with date and time-tolerance data.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Server filters JSON according to date and time and returns sentiment values.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Client receives values and stores them along with the previous 12hrs worth for Chart Window to read, then updates HTML elements accordingly.</a:t>
            </a:r>
          </a:p>
          <a:p>
            <a:pPr marL="0" indent="0">
              <a:buNone/>
            </a:pPr>
            <a:r>
              <a:rPr lang="en-IE" dirty="0"/>
              <a:t>If at any point the info button is clicked, a second window appears displaying a chart with various togglable lines for the previous 12hrs of data.</a:t>
            </a:r>
          </a:p>
        </p:txBody>
      </p:sp>
    </p:spTree>
    <p:extLst>
      <p:ext uri="{BB962C8B-B14F-4D97-AF65-F5344CB8AC3E}">
        <p14:creationId xmlns:p14="http://schemas.microsoft.com/office/powerpoint/2010/main" val="25539132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1476</Words>
  <Application>Microsoft Office PowerPoint</Application>
  <PresentationFormat>Widescreen</PresentationFormat>
  <Paragraphs>78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Sentiment Analysis FYP</vt:lpstr>
      <vt:lpstr>What is Sentiment Analysis?</vt:lpstr>
      <vt:lpstr>What is the problem?</vt:lpstr>
      <vt:lpstr>Why did I select this project?</vt:lpstr>
      <vt:lpstr>Method of Solution - Overview</vt:lpstr>
      <vt:lpstr>Method of Solution 1: Acquire Data</vt:lpstr>
      <vt:lpstr>Method of Solution 2: Server</vt:lpstr>
      <vt:lpstr>Method of Solution 3: Client-Side</vt:lpstr>
      <vt:lpstr>Summary of Solution Algorithm</vt:lpstr>
      <vt:lpstr>The Results</vt:lpstr>
      <vt:lpstr>The Results</vt:lpstr>
      <vt:lpstr>What has been learned?</vt:lpstr>
      <vt:lpstr>What could be improved?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FYP</dc:title>
  <dc:creator>Ciaran McGarry</dc:creator>
  <cp:lastModifiedBy>Ciaran McGarry</cp:lastModifiedBy>
  <cp:revision>11</cp:revision>
  <dcterms:created xsi:type="dcterms:W3CDTF">2019-04-01T14:56:59Z</dcterms:created>
  <dcterms:modified xsi:type="dcterms:W3CDTF">2019-04-01T16:45:33Z</dcterms:modified>
</cp:coreProperties>
</file>