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BF071-D8A4-413A-952E-702D4818C3C5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CA2397-465F-4F53-BAC9-DC0570152476}">
      <dgm:prSet custT="1"/>
      <dgm:spPr/>
      <dgm:t>
        <a:bodyPr/>
        <a:lstStyle/>
        <a:p>
          <a:r>
            <a:rPr lang="en-US" sz="2000" dirty="0"/>
            <a:t>Before and during lockdown analysis, what difference did it make in terms of consumption — on a state and regional level?</a:t>
          </a:r>
        </a:p>
      </dgm:t>
    </dgm:pt>
    <dgm:pt modelId="{65093628-AF67-43C9-B793-3CEE36B45F75}" type="parTrans" cxnId="{80C8183F-D414-4960-BEAE-BF94D2115CAB}">
      <dgm:prSet/>
      <dgm:spPr/>
      <dgm:t>
        <a:bodyPr/>
        <a:lstStyle/>
        <a:p>
          <a:endParaRPr lang="en-US"/>
        </a:p>
      </dgm:t>
    </dgm:pt>
    <dgm:pt modelId="{B5FCC9DA-FC80-466B-95B5-FFEC47922C28}" type="sibTrans" cxnId="{80C8183F-D414-4960-BEAE-BF94D2115CAB}">
      <dgm:prSet/>
      <dgm:spPr/>
      <dgm:t>
        <a:bodyPr/>
        <a:lstStyle/>
        <a:p>
          <a:endParaRPr lang="en-US"/>
        </a:p>
      </dgm:t>
    </dgm:pt>
    <dgm:pt modelId="{21D3FB5B-4EA8-4CC4-A4C4-84034294DDFB}">
      <dgm:prSet custT="1"/>
      <dgm:spPr/>
      <dgm:t>
        <a:bodyPr/>
        <a:lstStyle/>
        <a:p>
          <a:r>
            <a:rPr lang="en-US" sz="2000" dirty="0"/>
            <a:t>Predicting the amount of power a state consumes each day.</a:t>
          </a:r>
        </a:p>
      </dgm:t>
    </dgm:pt>
    <dgm:pt modelId="{9DA6D3C0-B628-4253-9651-FEF1972731FE}" type="parTrans" cxnId="{69D1344C-FB69-431D-A319-49F889AB6C0E}">
      <dgm:prSet/>
      <dgm:spPr/>
      <dgm:t>
        <a:bodyPr/>
        <a:lstStyle/>
        <a:p>
          <a:endParaRPr lang="en-US"/>
        </a:p>
      </dgm:t>
    </dgm:pt>
    <dgm:pt modelId="{4FF869A1-7E5A-4275-A286-460871CDEA90}" type="sibTrans" cxnId="{69D1344C-FB69-431D-A319-49F889AB6C0E}">
      <dgm:prSet/>
      <dgm:spPr/>
      <dgm:t>
        <a:bodyPr/>
        <a:lstStyle/>
        <a:p>
          <a:endParaRPr lang="en-US"/>
        </a:p>
      </dgm:t>
    </dgm:pt>
    <dgm:pt modelId="{59FAF822-080E-4B2F-A480-AC4608AB3375}">
      <dgm:prSet custT="1"/>
      <dgm:spPr/>
      <dgm:t>
        <a:bodyPr/>
        <a:lstStyle/>
        <a:p>
          <a:r>
            <a:rPr lang="en-US" sz="2000" dirty="0"/>
            <a:t>To see how each state's monthly power consumption compares to the national average.</a:t>
          </a:r>
        </a:p>
      </dgm:t>
    </dgm:pt>
    <dgm:pt modelId="{B2D2555A-D79A-4088-BAF6-5A7862EA059B}" type="parTrans" cxnId="{BCB01187-B25A-431A-9D5B-9337FD1C93E4}">
      <dgm:prSet/>
      <dgm:spPr/>
      <dgm:t>
        <a:bodyPr/>
        <a:lstStyle/>
        <a:p>
          <a:endParaRPr lang="en-US"/>
        </a:p>
      </dgm:t>
    </dgm:pt>
    <dgm:pt modelId="{8BF48192-48E5-4AFD-8E39-F7172394BE5A}" type="sibTrans" cxnId="{BCB01187-B25A-431A-9D5B-9337FD1C93E4}">
      <dgm:prSet/>
      <dgm:spPr/>
      <dgm:t>
        <a:bodyPr/>
        <a:lstStyle/>
        <a:p>
          <a:endParaRPr lang="en-US"/>
        </a:p>
      </dgm:t>
    </dgm:pt>
    <dgm:pt modelId="{9A61F8D8-C547-4D81-B0CC-8FFFF2A875FC}">
      <dgm:prSet custT="1"/>
      <dgm:spPr/>
      <dgm:t>
        <a:bodyPr/>
        <a:lstStyle/>
        <a:p>
          <a:r>
            <a:rPr lang="en-US" sz="2000" dirty="0"/>
            <a:t>How much of overall energy consumption is derived from renewable and non-renewable sources?</a:t>
          </a:r>
        </a:p>
      </dgm:t>
    </dgm:pt>
    <dgm:pt modelId="{7E47A7CE-D4DC-4031-ABAF-2C1CBEE50741}" type="parTrans" cxnId="{D3CA21D5-0B84-4E3B-BD8B-33FEA16EC9DD}">
      <dgm:prSet/>
      <dgm:spPr/>
      <dgm:t>
        <a:bodyPr/>
        <a:lstStyle/>
        <a:p>
          <a:endParaRPr lang="en-US"/>
        </a:p>
      </dgm:t>
    </dgm:pt>
    <dgm:pt modelId="{6F82F131-9212-419B-BD91-DA5874A7CD78}" type="sibTrans" cxnId="{D3CA21D5-0B84-4E3B-BD8B-33FEA16EC9DD}">
      <dgm:prSet/>
      <dgm:spPr/>
      <dgm:t>
        <a:bodyPr/>
        <a:lstStyle/>
        <a:p>
          <a:endParaRPr lang="en-US"/>
        </a:p>
      </dgm:t>
    </dgm:pt>
    <dgm:pt modelId="{F230BA81-7B26-46B5-8A09-0E8B0787BBF4}">
      <dgm:prSet custT="1"/>
      <dgm:spPr/>
      <dgm:t>
        <a:bodyPr/>
        <a:lstStyle/>
        <a:p>
          <a:r>
            <a:rPr lang="en-US" sz="2000" dirty="0"/>
            <a:t>How much power does a state use on a daily basis?</a:t>
          </a:r>
        </a:p>
      </dgm:t>
    </dgm:pt>
    <dgm:pt modelId="{A8772537-55F0-4112-9EBD-63900A097953}" type="parTrans" cxnId="{ABC6D374-CF37-43D7-BADB-96685BE883C8}">
      <dgm:prSet/>
      <dgm:spPr/>
      <dgm:t>
        <a:bodyPr/>
        <a:lstStyle/>
        <a:p>
          <a:endParaRPr lang="en-US"/>
        </a:p>
      </dgm:t>
    </dgm:pt>
    <dgm:pt modelId="{5AB05F15-D04F-4ADE-A7A7-1925EA12D023}" type="sibTrans" cxnId="{ABC6D374-CF37-43D7-BADB-96685BE883C8}">
      <dgm:prSet/>
      <dgm:spPr/>
      <dgm:t>
        <a:bodyPr/>
        <a:lstStyle/>
        <a:p>
          <a:endParaRPr lang="en-US"/>
        </a:p>
      </dgm:t>
    </dgm:pt>
    <dgm:pt modelId="{8F6AE3D5-D150-4E83-9254-F242658C8475}">
      <dgm:prSet custT="1"/>
      <dgm:spPr/>
      <dgm:t>
        <a:bodyPr/>
        <a:lstStyle/>
        <a:p>
          <a:r>
            <a:rPr lang="en-US" sz="2000" dirty="0"/>
            <a:t>Region and State wise maximum and minimum consumption on a monthly basis</a:t>
          </a:r>
        </a:p>
      </dgm:t>
    </dgm:pt>
    <dgm:pt modelId="{11C93364-6EE3-4054-BC6F-0D6D0AF268D8}" type="parTrans" cxnId="{982F172A-90FC-4CE8-AC11-FC4E254CEEA9}">
      <dgm:prSet/>
      <dgm:spPr/>
      <dgm:t>
        <a:bodyPr/>
        <a:lstStyle/>
        <a:p>
          <a:endParaRPr lang="en-US"/>
        </a:p>
      </dgm:t>
    </dgm:pt>
    <dgm:pt modelId="{EDDBF5D5-A00D-4C95-B940-054A71183830}" type="sibTrans" cxnId="{982F172A-90FC-4CE8-AC11-FC4E254CEEA9}">
      <dgm:prSet/>
      <dgm:spPr/>
      <dgm:t>
        <a:bodyPr/>
        <a:lstStyle/>
        <a:p>
          <a:endParaRPr lang="en-US"/>
        </a:p>
      </dgm:t>
    </dgm:pt>
    <dgm:pt modelId="{A00927B2-7DC3-410A-B364-0FA7EF64E9B0}">
      <dgm:prSet custT="1"/>
      <dgm:spPr/>
      <dgm:t>
        <a:bodyPr/>
        <a:lstStyle/>
        <a:p>
          <a:r>
            <a:rPr lang="en-US" sz="2000" dirty="0"/>
            <a:t>Analyzing the patterns of consumption in states that give free power for agricultural use.</a:t>
          </a:r>
        </a:p>
      </dgm:t>
    </dgm:pt>
    <dgm:pt modelId="{1B03AD21-7E53-4344-A13B-1E8B9EF3C882}" type="parTrans" cxnId="{623165E8-DE27-4219-BB7A-E5BC2AF15E25}">
      <dgm:prSet/>
      <dgm:spPr/>
      <dgm:t>
        <a:bodyPr/>
        <a:lstStyle/>
        <a:p>
          <a:endParaRPr lang="en-US"/>
        </a:p>
      </dgm:t>
    </dgm:pt>
    <dgm:pt modelId="{7F069F92-C7FE-41F2-B8C2-60FC73FD507F}" type="sibTrans" cxnId="{623165E8-DE27-4219-BB7A-E5BC2AF15E25}">
      <dgm:prSet/>
      <dgm:spPr/>
      <dgm:t>
        <a:bodyPr/>
        <a:lstStyle/>
        <a:p>
          <a:endParaRPr lang="en-US"/>
        </a:p>
      </dgm:t>
    </dgm:pt>
    <dgm:pt modelId="{999661A7-6740-4F60-A5CE-DAD702DFA4FB}" type="pres">
      <dgm:prSet presAssocID="{B44BF071-D8A4-413A-952E-702D4818C3C5}" presName="vert0" presStyleCnt="0">
        <dgm:presLayoutVars>
          <dgm:dir/>
          <dgm:animOne val="branch"/>
          <dgm:animLvl val="lvl"/>
        </dgm:presLayoutVars>
      </dgm:prSet>
      <dgm:spPr/>
    </dgm:pt>
    <dgm:pt modelId="{A0C99C0F-00BE-4F98-A276-CF77EE86E725}" type="pres">
      <dgm:prSet presAssocID="{12CA2397-465F-4F53-BAC9-DC0570152476}" presName="thickLine" presStyleLbl="alignNode1" presStyleIdx="0" presStyleCnt="7"/>
      <dgm:spPr/>
    </dgm:pt>
    <dgm:pt modelId="{FF55699E-82D5-4658-9422-976F45770B79}" type="pres">
      <dgm:prSet presAssocID="{12CA2397-465F-4F53-BAC9-DC0570152476}" presName="horz1" presStyleCnt="0"/>
      <dgm:spPr/>
    </dgm:pt>
    <dgm:pt modelId="{D51E993A-2D7F-4802-AB1E-A9579AFEF6F8}" type="pres">
      <dgm:prSet presAssocID="{12CA2397-465F-4F53-BAC9-DC0570152476}" presName="tx1" presStyleLbl="revTx" presStyleIdx="0" presStyleCnt="7"/>
      <dgm:spPr/>
    </dgm:pt>
    <dgm:pt modelId="{66CE3C28-16DE-4CAB-B92E-ACB018F5A6CF}" type="pres">
      <dgm:prSet presAssocID="{12CA2397-465F-4F53-BAC9-DC0570152476}" presName="vert1" presStyleCnt="0"/>
      <dgm:spPr/>
    </dgm:pt>
    <dgm:pt modelId="{83DEFCD8-2551-4332-9751-F5EF1737D374}" type="pres">
      <dgm:prSet presAssocID="{21D3FB5B-4EA8-4CC4-A4C4-84034294DDFB}" presName="thickLine" presStyleLbl="alignNode1" presStyleIdx="1" presStyleCnt="7"/>
      <dgm:spPr/>
    </dgm:pt>
    <dgm:pt modelId="{63AC41C3-9891-47DB-8FE9-55FD792D79D6}" type="pres">
      <dgm:prSet presAssocID="{21D3FB5B-4EA8-4CC4-A4C4-84034294DDFB}" presName="horz1" presStyleCnt="0"/>
      <dgm:spPr/>
    </dgm:pt>
    <dgm:pt modelId="{8A763984-C7A2-490C-8897-73F2F3248B36}" type="pres">
      <dgm:prSet presAssocID="{21D3FB5B-4EA8-4CC4-A4C4-84034294DDFB}" presName="tx1" presStyleLbl="revTx" presStyleIdx="1" presStyleCnt="7"/>
      <dgm:spPr/>
    </dgm:pt>
    <dgm:pt modelId="{421554EA-54C8-4012-A535-F708C079909C}" type="pres">
      <dgm:prSet presAssocID="{21D3FB5B-4EA8-4CC4-A4C4-84034294DDFB}" presName="vert1" presStyleCnt="0"/>
      <dgm:spPr/>
    </dgm:pt>
    <dgm:pt modelId="{D0E56803-C7C7-4238-8BBA-98638CD31C06}" type="pres">
      <dgm:prSet presAssocID="{59FAF822-080E-4B2F-A480-AC4608AB3375}" presName="thickLine" presStyleLbl="alignNode1" presStyleIdx="2" presStyleCnt="7"/>
      <dgm:spPr/>
    </dgm:pt>
    <dgm:pt modelId="{6155989B-3E90-4FAC-A296-1A0AFF6D9231}" type="pres">
      <dgm:prSet presAssocID="{59FAF822-080E-4B2F-A480-AC4608AB3375}" presName="horz1" presStyleCnt="0"/>
      <dgm:spPr/>
    </dgm:pt>
    <dgm:pt modelId="{41F10AC5-8D13-4DC7-A49C-BFD42E3BC69C}" type="pres">
      <dgm:prSet presAssocID="{59FAF822-080E-4B2F-A480-AC4608AB3375}" presName="tx1" presStyleLbl="revTx" presStyleIdx="2" presStyleCnt="7"/>
      <dgm:spPr/>
    </dgm:pt>
    <dgm:pt modelId="{E929875C-DEBD-4158-AA1E-B08592950ACA}" type="pres">
      <dgm:prSet presAssocID="{59FAF822-080E-4B2F-A480-AC4608AB3375}" presName="vert1" presStyleCnt="0"/>
      <dgm:spPr/>
    </dgm:pt>
    <dgm:pt modelId="{CE1B06BB-B34C-4E98-8010-C3F26E8C2885}" type="pres">
      <dgm:prSet presAssocID="{9A61F8D8-C547-4D81-B0CC-8FFFF2A875FC}" presName="thickLine" presStyleLbl="alignNode1" presStyleIdx="3" presStyleCnt="7"/>
      <dgm:spPr/>
    </dgm:pt>
    <dgm:pt modelId="{22229354-7EE9-4426-BE1A-28083BB2E163}" type="pres">
      <dgm:prSet presAssocID="{9A61F8D8-C547-4D81-B0CC-8FFFF2A875FC}" presName="horz1" presStyleCnt="0"/>
      <dgm:spPr/>
    </dgm:pt>
    <dgm:pt modelId="{AC093E1F-25ED-4BF6-993C-C2D1B3590661}" type="pres">
      <dgm:prSet presAssocID="{9A61F8D8-C547-4D81-B0CC-8FFFF2A875FC}" presName="tx1" presStyleLbl="revTx" presStyleIdx="3" presStyleCnt="7"/>
      <dgm:spPr/>
    </dgm:pt>
    <dgm:pt modelId="{6542680E-F37D-46A5-945A-98A719E34742}" type="pres">
      <dgm:prSet presAssocID="{9A61F8D8-C547-4D81-B0CC-8FFFF2A875FC}" presName="vert1" presStyleCnt="0"/>
      <dgm:spPr/>
    </dgm:pt>
    <dgm:pt modelId="{7A140F34-4298-45B4-A9A0-9EED67AF63A5}" type="pres">
      <dgm:prSet presAssocID="{F230BA81-7B26-46B5-8A09-0E8B0787BBF4}" presName="thickLine" presStyleLbl="alignNode1" presStyleIdx="4" presStyleCnt="7"/>
      <dgm:spPr/>
    </dgm:pt>
    <dgm:pt modelId="{77C688E4-FAC0-4CB9-830A-CC4F50C06951}" type="pres">
      <dgm:prSet presAssocID="{F230BA81-7B26-46B5-8A09-0E8B0787BBF4}" presName="horz1" presStyleCnt="0"/>
      <dgm:spPr/>
    </dgm:pt>
    <dgm:pt modelId="{DA8D6F43-5A14-4530-BA57-D7178F8A9267}" type="pres">
      <dgm:prSet presAssocID="{F230BA81-7B26-46B5-8A09-0E8B0787BBF4}" presName="tx1" presStyleLbl="revTx" presStyleIdx="4" presStyleCnt="7"/>
      <dgm:spPr/>
    </dgm:pt>
    <dgm:pt modelId="{7E73E82F-82FB-40BA-8863-0A0C28E8E20D}" type="pres">
      <dgm:prSet presAssocID="{F230BA81-7B26-46B5-8A09-0E8B0787BBF4}" presName="vert1" presStyleCnt="0"/>
      <dgm:spPr/>
    </dgm:pt>
    <dgm:pt modelId="{70EB5FD0-0DD9-4346-A084-5CD66E0FB530}" type="pres">
      <dgm:prSet presAssocID="{8F6AE3D5-D150-4E83-9254-F242658C8475}" presName="thickLine" presStyleLbl="alignNode1" presStyleIdx="5" presStyleCnt="7"/>
      <dgm:spPr/>
    </dgm:pt>
    <dgm:pt modelId="{CFEEB556-0936-4AFA-8D46-B63854877738}" type="pres">
      <dgm:prSet presAssocID="{8F6AE3D5-D150-4E83-9254-F242658C8475}" presName="horz1" presStyleCnt="0"/>
      <dgm:spPr/>
    </dgm:pt>
    <dgm:pt modelId="{AEB3463A-9105-4AB3-88FB-C42CFD36B529}" type="pres">
      <dgm:prSet presAssocID="{8F6AE3D5-D150-4E83-9254-F242658C8475}" presName="tx1" presStyleLbl="revTx" presStyleIdx="5" presStyleCnt="7"/>
      <dgm:spPr/>
    </dgm:pt>
    <dgm:pt modelId="{5D1B771E-D0D9-4B00-99CC-D469F73FEF16}" type="pres">
      <dgm:prSet presAssocID="{8F6AE3D5-D150-4E83-9254-F242658C8475}" presName="vert1" presStyleCnt="0"/>
      <dgm:spPr/>
    </dgm:pt>
    <dgm:pt modelId="{0F3B69C5-7FD7-4E05-B6FA-1677EA21A77B}" type="pres">
      <dgm:prSet presAssocID="{A00927B2-7DC3-410A-B364-0FA7EF64E9B0}" presName="thickLine" presStyleLbl="alignNode1" presStyleIdx="6" presStyleCnt="7"/>
      <dgm:spPr/>
    </dgm:pt>
    <dgm:pt modelId="{DA9199C3-DA45-4356-BD84-FA19965F1A59}" type="pres">
      <dgm:prSet presAssocID="{A00927B2-7DC3-410A-B364-0FA7EF64E9B0}" presName="horz1" presStyleCnt="0"/>
      <dgm:spPr/>
    </dgm:pt>
    <dgm:pt modelId="{9166038B-A440-487C-9F66-FE0419A8ABC9}" type="pres">
      <dgm:prSet presAssocID="{A00927B2-7DC3-410A-B364-0FA7EF64E9B0}" presName="tx1" presStyleLbl="revTx" presStyleIdx="6" presStyleCnt="7"/>
      <dgm:spPr/>
    </dgm:pt>
    <dgm:pt modelId="{BD9C6E3E-6DD6-4DE3-AC17-923AEA146143}" type="pres">
      <dgm:prSet presAssocID="{A00927B2-7DC3-410A-B364-0FA7EF64E9B0}" presName="vert1" presStyleCnt="0"/>
      <dgm:spPr/>
    </dgm:pt>
  </dgm:ptLst>
  <dgm:cxnLst>
    <dgm:cxn modelId="{982F172A-90FC-4CE8-AC11-FC4E254CEEA9}" srcId="{B44BF071-D8A4-413A-952E-702D4818C3C5}" destId="{8F6AE3D5-D150-4E83-9254-F242658C8475}" srcOrd="5" destOrd="0" parTransId="{11C93364-6EE3-4054-BC6F-0D6D0AF268D8}" sibTransId="{EDDBF5D5-A00D-4C95-B940-054A71183830}"/>
    <dgm:cxn modelId="{B419B830-B5FB-405B-80FC-27120D2E321C}" type="presOf" srcId="{9A61F8D8-C547-4D81-B0CC-8FFFF2A875FC}" destId="{AC093E1F-25ED-4BF6-993C-C2D1B3590661}" srcOrd="0" destOrd="0" presId="urn:microsoft.com/office/officeart/2008/layout/LinedList"/>
    <dgm:cxn modelId="{80C8183F-D414-4960-BEAE-BF94D2115CAB}" srcId="{B44BF071-D8A4-413A-952E-702D4818C3C5}" destId="{12CA2397-465F-4F53-BAC9-DC0570152476}" srcOrd="0" destOrd="0" parTransId="{65093628-AF67-43C9-B793-3CEE36B45F75}" sibTransId="{B5FCC9DA-FC80-466B-95B5-FFEC47922C28}"/>
    <dgm:cxn modelId="{69D1344C-FB69-431D-A319-49F889AB6C0E}" srcId="{B44BF071-D8A4-413A-952E-702D4818C3C5}" destId="{21D3FB5B-4EA8-4CC4-A4C4-84034294DDFB}" srcOrd="1" destOrd="0" parTransId="{9DA6D3C0-B628-4253-9651-FEF1972731FE}" sibTransId="{4FF869A1-7E5A-4275-A286-460871CDEA90}"/>
    <dgm:cxn modelId="{ABC6D374-CF37-43D7-BADB-96685BE883C8}" srcId="{B44BF071-D8A4-413A-952E-702D4818C3C5}" destId="{F230BA81-7B26-46B5-8A09-0E8B0787BBF4}" srcOrd="4" destOrd="0" parTransId="{A8772537-55F0-4112-9EBD-63900A097953}" sibTransId="{5AB05F15-D04F-4ADE-A7A7-1925EA12D023}"/>
    <dgm:cxn modelId="{BCB01187-B25A-431A-9D5B-9337FD1C93E4}" srcId="{B44BF071-D8A4-413A-952E-702D4818C3C5}" destId="{59FAF822-080E-4B2F-A480-AC4608AB3375}" srcOrd="2" destOrd="0" parTransId="{B2D2555A-D79A-4088-BAF6-5A7862EA059B}" sibTransId="{8BF48192-48E5-4AFD-8E39-F7172394BE5A}"/>
    <dgm:cxn modelId="{B81990A4-05DF-4314-BF99-A3F6E839444E}" type="presOf" srcId="{8F6AE3D5-D150-4E83-9254-F242658C8475}" destId="{AEB3463A-9105-4AB3-88FB-C42CFD36B529}" srcOrd="0" destOrd="0" presId="urn:microsoft.com/office/officeart/2008/layout/LinedList"/>
    <dgm:cxn modelId="{A01DB8BE-479D-4325-801C-1C1C1C6E51EB}" type="presOf" srcId="{12CA2397-465F-4F53-BAC9-DC0570152476}" destId="{D51E993A-2D7F-4802-AB1E-A9579AFEF6F8}" srcOrd="0" destOrd="0" presId="urn:microsoft.com/office/officeart/2008/layout/LinedList"/>
    <dgm:cxn modelId="{D3CA21D5-0B84-4E3B-BD8B-33FEA16EC9DD}" srcId="{B44BF071-D8A4-413A-952E-702D4818C3C5}" destId="{9A61F8D8-C547-4D81-B0CC-8FFFF2A875FC}" srcOrd="3" destOrd="0" parTransId="{7E47A7CE-D4DC-4031-ABAF-2C1CBEE50741}" sibTransId="{6F82F131-9212-419B-BD91-DA5874A7CD78}"/>
    <dgm:cxn modelId="{0B4228D7-7CFD-4B60-897D-B641A4FE256D}" type="presOf" srcId="{A00927B2-7DC3-410A-B364-0FA7EF64E9B0}" destId="{9166038B-A440-487C-9F66-FE0419A8ABC9}" srcOrd="0" destOrd="0" presId="urn:microsoft.com/office/officeart/2008/layout/LinedList"/>
    <dgm:cxn modelId="{EAC50BDA-1B65-485C-B114-55B4ACB029CF}" type="presOf" srcId="{F230BA81-7B26-46B5-8A09-0E8B0787BBF4}" destId="{DA8D6F43-5A14-4530-BA57-D7178F8A9267}" srcOrd="0" destOrd="0" presId="urn:microsoft.com/office/officeart/2008/layout/LinedList"/>
    <dgm:cxn modelId="{63AD20E3-418B-4E0D-B51E-983C23B23A45}" type="presOf" srcId="{21D3FB5B-4EA8-4CC4-A4C4-84034294DDFB}" destId="{8A763984-C7A2-490C-8897-73F2F3248B36}" srcOrd="0" destOrd="0" presId="urn:microsoft.com/office/officeart/2008/layout/LinedList"/>
    <dgm:cxn modelId="{623165E8-DE27-4219-BB7A-E5BC2AF15E25}" srcId="{B44BF071-D8A4-413A-952E-702D4818C3C5}" destId="{A00927B2-7DC3-410A-B364-0FA7EF64E9B0}" srcOrd="6" destOrd="0" parTransId="{1B03AD21-7E53-4344-A13B-1E8B9EF3C882}" sibTransId="{7F069F92-C7FE-41F2-B8C2-60FC73FD507F}"/>
    <dgm:cxn modelId="{4B7E3EEE-EA5D-4486-9219-240E831ABA19}" type="presOf" srcId="{59FAF822-080E-4B2F-A480-AC4608AB3375}" destId="{41F10AC5-8D13-4DC7-A49C-BFD42E3BC69C}" srcOrd="0" destOrd="0" presId="urn:microsoft.com/office/officeart/2008/layout/LinedList"/>
    <dgm:cxn modelId="{8AB3BBF5-7303-414F-8A22-84001425F745}" type="presOf" srcId="{B44BF071-D8A4-413A-952E-702D4818C3C5}" destId="{999661A7-6740-4F60-A5CE-DAD702DFA4FB}" srcOrd="0" destOrd="0" presId="urn:microsoft.com/office/officeart/2008/layout/LinedList"/>
    <dgm:cxn modelId="{F0747F1F-82AB-4F36-A525-11E26A536A30}" type="presParOf" srcId="{999661A7-6740-4F60-A5CE-DAD702DFA4FB}" destId="{A0C99C0F-00BE-4F98-A276-CF77EE86E725}" srcOrd="0" destOrd="0" presId="urn:microsoft.com/office/officeart/2008/layout/LinedList"/>
    <dgm:cxn modelId="{7B79D94A-9E6E-4D9F-B9E3-2321802C77A5}" type="presParOf" srcId="{999661A7-6740-4F60-A5CE-DAD702DFA4FB}" destId="{FF55699E-82D5-4658-9422-976F45770B79}" srcOrd="1" destOrd="0" presId="urn:microsoft.com/office/officeart/2008/layout/LinedList"/>
    <dgm:cxn modelId="{41BE59F5-DB19-4154-A281-3CD8BEA6901E}" type="presParOf" srcId="{FF55699E-82D5-4658-9422-976F45770B79}" destId="{D51E993A-2D7F-4802-AB1E-A9579AFEF6F8}" srcOrd="0" destOrd="0" presId="urn:microsoft.com/office/officeart/2008/layout/LinedList"/>
    <dgm:cxn modelId="{8B40C2BC-9F13-4969-BBC6-A2907DD1F724}" type="presParOf" srcId="{FF55699E-82D5-4658-9422-976F45770B79}" destId="{66CE3C28-16DE-4CAB-B92E-ACB018F5A6CF}" srcOrd="1" destOrd="0" presId="urn:microsoft.com/office/officeart/2008/layout/LinedList"/>
    <dgm:cxn modelId="{AE6608EB-4240-445E-BF4A-CBBBD13F94BE}" type="presParOf" srcId="{999661A7-6740-4F60-A5CE-DAD702DFA4FB}" destId="{83DEFCD8-2551-4332-9751-F5EF1737D374}" srcOrd="2" destOrd="0" presId="urn:microsoft.com/office/officeart/2008/layout/LinedList"/>
    <dgm:cxn modelId="{A3D0A7F6-C94C-4313-BEE0-A55BA9F82DE8}" type="presParOf" srcId="{999661A7-6740-4F60-A5CE-DAD702DFA4FB}" destId="{63AC41C3-9891-47DB-8FE9-55FD792D79D6}" srcOrd="3" destOrd="0" presId="urn:microsoft.com/office/officeart/2008/layout/LinedList"/>
    <dgm:cxn modelId="{E6A73B07-9B67-4F5C-8386-6AA762F05BDB}" type="presParOf" srcId="{63AC41C3-9891-47DB-8FE9-55FD792D79D6}" destId="{8A763984-C7A2-490C-8897-73F2F3248B36}" srcOrd="0" destOrd="0" presId="urn:microsoft.com/office/officeart/2008/layout/LinedList"/>
    <dgm:cxn modelId="{57E3FFA9-F15E-495C-B653-95BEC5D61D8F}" type="presParOf" srcId="{63AC41C3-9891-47DB-8FE9-55FD792D79D6}" destId="{421554EA-54C8-4012-A535-F708C079909C}" srcOrd="1" destOrd="0" presId="urn:microsoft.com/office/officeart/2008/layout/LinedList"/>
    <dgm:cxn modelId="{9A3D6171-B587-47AB-B18F-6AFD65419197}" type="presParOf" srcId="{999661A7-6740-4F60-A5CE-DAD702DFA4FB}" destId="{D0E56803-C7C7-4238-8BBA-98638CD31C06}" srcOrd="4" destOrd="0" presId="urn:microsoft.com/office/officeart/2008/layout/LinedList"/>
    <dgm:cxn modelId="{51CF57A7-D608-487D-BC88-A942FB920D7D}" type="presParOf" srcId="{999661A7-6740-4F60-A5CE-DAD702DFA4FB}" destId="{6155989B-3E90-4FAC-A296-1A0AFF6D9231}" srcOrd="5" destOrd="0" presId="urn:microsoft.com/office/officeart/2008/layout/LinedList"/>
    <dgm:cxn modelId="{4C1208BA-0F3E-4473-8F76-A7B4D520F495}" type="presParOf" srcId="{6155989B-3E90-4FAC-A296-1A0AFF6D9231}" destId="{41F10AC5-8D13-4DC7-A49C-BFD42E3BC69C}" srcOrd="0" destOrd="0" presId="urn:microsoft.com/office/officeart/2008/layout/LinedList"/>
    <dgm:cxn modelId="{9101343E-8DE1-4234-94F5-8595E510BD35}" type="presParOf" srcId="{6155989B-3E90-4FAC-A296-1A0AFF6D9231}" destId="{E929875C-DEBD-4158-AA1E-B08592950ACA}" srcOrd="1" destOrd="0" presId="urn:microsoft.com/office/officeart/2008/layout/LinedList"/>
    <dgm:cxn modelId="{65A4031F-21A4-43B5-9B12-53F1D1F80D0A}" type="presParOf" srcId="{999661A7-6740-4F60-A5CE-DAD702DFA4FB}" destId="{CE1B06BB-B34C-4E98-8010-C3F26E8C2885}" srcOrd="6" destOrd="0" presId="urn:microsoft.com/office/officeart/2008/layout/LinedList"/>
    <dgm:cxn modelId="{F323ABC7-D9ED-41FC-8222-B1660E1CE6F7}" type="presParOf" srcId="{999661A7-6740-4F60-A5CE-DAD702DFA4FB}" destId="{22229354-7EE9-4426-BE1A-28083BB2E163}" srcOrd="7" destOrd="0" presId="urn:microsoft.com/office/officeart/2008/layout/LinedList"/>
    <dgm:cxn modelId="{C7254335-8526-444A-934E-5F649456E876}" type="presParOf" srcId="{22229354-7EE9-4426-BE1A-28083BB2E163}" destId="{AC093E1F-25ED-4BF6-993C-C2D1B3590661}" srcOrd="0" destOrd="0" presId="urn:microsoft.com/office/officeart/2008/layout/LinedList"/>
    <dgm:cxn modelId="{48A27286-8609-4B43-9FC2-E55552427ADC}" type="presParOf" srcId="{22229354-7EE9-4426-BE1A-28083BB2E163}" destId="{6542680E-F37D-46A5-945A-98A719E34742}" srcOrd="1" destOrd="0" presId="urn:microsoft.com/office/officeart/2008/layout/LinedList"/>
    <dgm:cxn modelId="{8B123598-6564-4CE9-825E-B0BF566BEF94}" type="presParOf" srcId="{999661A7-6740-4F60-A5CE-DAD702DFA4FB}" destId="{7A140F34-4298-45B4-A9A0-9EED67AF63A5}" srcOrd="8" destOrd="0" presId="urn:microsoft.com/office/officeart/2008/layout/LinedList"/>
    <dgm:cxn modelId="{1B220FEF-90DE-42EE-91F7-DA81B8CF01C5}" type="presParOf" srcId="{999661A7-6740-4F60-A5CE-DAD702DFA4FB}" destId="{77C688E4-FAC0-4CB9-830A-CC4F50C06951}" srcOrd="9" destOrd="0" presId="urn:microsoft.com/office/officeart/2008/layout/LinedList"/>
    <dgm:cxn modelId="{DB654827-3387-45B1-B5DA-B912FD19BB52}" type="presParOf" srcId="{77C688E4-FAC0-4CB9-830A-CC4F50C06951}" destId="{DA8D6F43-5A14-4530-BA57-D7178F8A9267}" srcOrd="0" destOrd="0" presId="urn:microsoft.com/office/officeart/2008/layout/LinedList"/>
    <dgm:cxn modelId="{48280922-89CB-4176-B74C-8C8901FBA3D6}" type="presParOf" srcId="{77C688E4-FAC0-4CB9-830A-CC4F50C06951}" destId="{7E73E82F-82FB-40BA-8863-0A0C28E8E20D}" srcOrd="1" destOrd="0" presId="urn:microsoft.com/office/officeart/2008/layout/LinedList"/>
    <dgm:cxn modelId="{CA7C975F-70FF-47E6-A58A-F6E216403708}" type="presParOf" srcId="{999661A7-6740-4F60-A5CE-DAD702DFA4FB}" destId="{70EB5FD0-0DD9-4346-A084-5CD66E0FB530}" srcOrd="10" destOrd="0" presId="urn:microsoft.com/office/officeart/2008/layout/LinedList"/>
    <dgm:cxn modelId="{9BAC32CF-33BB-4371-A062-97EA05734033}" type="presParOf" srcId="{999661A7-6740-4F60-A5CE-DAD702DFA4FB}" destId="{CFEEB556-0936-4AFA-8D46-B63854877738}" srcOrd="11" destOrd="0" presId="urn:microsoft.com/office/officeart/2008/layout/LinedList"/>
    <dgm:cxn modelId="{26C49A94-E15C-4FD0-AC21-63AB5B7F2F5D}" type="presParOf" srcId="{CFEEB556-0936-4AFA-8D46-B63854877738}" destId="{AEB3463A-9105-4AB3-88FB-C42CFD36B529}" srcOrd="0" destOrd="0" presId="urn:microsoft.com/office/officeart/2008/layout/LinedList"/>
    <dgm:cxn modelId="{586ABE74-13FB-443E-8AA1-50A34505A87B}" type="presParOf" srcId="{CFEEB556-0936-4AFA-8D46-B63854877738}" destId="{5D1B771E-D0D9-4B00-99CC-D469F73FEF16}" srcOrd="1" destOrd="0" presId="urn:microsoft.com/office/officeart/2008/layout/LinedList"/>
    <dgm:cxn modelId="{B471788F-EB44-4A4B-B24A-1C750D2B962A}" type="presParOf" srcId="{999661A7-6740-4F60-A5CE-DAD702DFA4FB}" destId="{0F3B69C5-7FD7-4E05-B6FA-1677EA21A77B}" srcOrd="12" destOrd="0" presId="urn:microsoft.com/office/officeart/2008/layout/LinedList"/>
    <dgm:cxn modelId="{3C6CCD8C-B8D8-4C7D-8E9F-826E000D4986}" type="presParOf" srcId="{999661A7-6740-4F60-A5CE-DAD702DFA4FB}" destId="{DA9199C3-DA45-4356-BD84-FA19965F1A59}" srcOrd="13" destOrd="0" presId="urn:microsoft.com/office/officeart/2008/layout/LinedList"/>
    <dgm:cxn modelId="{32BDF7F6-0905-44E7-8B43-75F9360CC005}" type="presParOf" srcId="{DA9199C3-DA45-4356-BD84-FA19965F1A59}" destId="{9166038B-A440-487C-9F66-FE0419A8ABC9}" srcOrd="0" destOrd="0" presId="urn:microsoft.com/office/officeart/2008/layout/LinedList"/>
    <dgm:cxn modelId="{ADBD1447-79A3-4C1A-8704-76C5C0A83C2D}" type="presParOf" srcId="{DA9199C3-DA45-4356-BD84-FA19965F1A59}" destId="{BD9C6E3E-6DD6-4DE3-AC17-923AEA1461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6797B1-05D6-4136-A4C6-34A531EE87B9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90E036E-4570-4748-83E5-C17EF6B62E5B}">
      <dgm:prSet/>
      <dgm:spPr/>
      <dgm:t>
        <a:bodyPr/>
        <a:lstStyle/>
        <a:p>
          <a:r>
            <a:rPr lang="en-US" i="0" dirty="0"/>
            <a:t>From our covid analysis, the power consumption across states during lockdown declined by 31.47%. </a:t>
          </a:r>
          <a:endParaRPr lang="en-US" dirty="0"/>
        </a:p>
      </dgm:t>
    </dgm:pt>
    <dgm:pt modelId="{3BB5CD30-A672-427A-BC71-D8F16AA02364}" type="parTrans" cxnId="{02C90232-17FE-4E69-96F3-4F2991C642ED}">
      <dgm:prSet/>
      <dgm:spPr/>
      <dgm:t>
        <a:bodyPr/>
        <a:lstStyle/>
        <a:p>
          <a:endParaRPr lang="en-US"/>
        </a:p>
      </dgm:t>
    </dgm:pt>
    <dgm:pt modelId="{CFBB6A1F-5942-4840-84CD-08F1F4A00094}" type="sibTrans" cxnId="{02C90232-17FE-4E69-96F3-4F2991C642ED}">
      <dgm:prSet/>
      <dgm:spPr/>
      <dgm:t>
        <a:bodyPr/>
        <a:lstStyle/>
        <a:p>
          <a:endParaRPr lang="en-US"/>
        </a:p>
      </dgm:t>
    </dgm:pt>
    <dgm:pt modelId="{9D94CB41-7458-4716-A36E-CFE15F104CDB}">
      <dgm:prSet/>
      <dgm:spPr/>
      <dgm:t>
        <a:bodyPr/>
        <a:lstStyle/>
        <a:p>
          <a:r>
            <a:rPr lang="en-US" i="0" dirty="0"/>
            <a:t>Using previous data points from any state, our algorithm can predict power consumption on a daily basis.</a:t>
          </a:r>
          <a:endParaRPr lang="en-US" dirty="0"/>
        </a:p>
      </dgm:t>
    </dgm:pt>
    <dgm:pt modelId="{37EDA19F-A34D-4F66-9680-9E317E1AE8A4}" type="parTrans" cxnId="{302C21CD-A677-42C8-AE9E-2DA8FC925BCC}">
      <dgm:prSet/>
      <dgm:spPr/>
      <dgm:t>
        <a:bodyPr/>
        <a:lstStyle/>
        <a:p>
          <a:endParaRPr lang="en-US"/>
        </a:p>
      </dgm:t>
    </dgm:pt>
    <dgm:pt modelId="{C26AFCDB-0232-4F84-B1A2-1D68F645031E}" type="sibTrans" cxnId="{302C21CD-A677-42C8-AE9E-2DA8FC925BCC}">
      <dgm:prSet/>
      <dgm:spPr/>
      <dgm:t>
        <a:bodyPr/>
        <a:lstStyle/>
        <a:p>
          <a:endParaRPr lang="en-US"/>
        </a:p>
      </dgm:t>
    </dgm:pt>
    <dgm:pt modelId="{963518D4-DFD8-4F69-97DA-16B71BE5A5D5}">
      <dgm:prSet/>
      <dgm:spPr/>
      <dgm:t>
        <a:bodyPr/>
        <a:lstStyle/>
        <a:p>
          <a:r>
            <a:rPr lang="en-US" i="0" dirty="0"/>
            <a:t>Top 15% most power consuming states are above the national average of 102.74 MU </a:t>
          </a:r>
          <a:endParaRPr lang="en-US" dirty="0"/>
        </a:p>
      </dgm:t>
    </dgm:pt>
    <dgm:pt modelId="{53E7E7B4-B8A2-4E25-A987-2065316B75F8}" type="parTrans" cxnId="{3D88F002-66B3-4825-84BA-FC1740350202}">
      <dgm:prSet/>
      <dgm:spPr/>
      <dgm:t>
        <a:bodyPr/>
        <a:lstStyle/>
        <a:p>
          <a:endParaRPr lang="en-US"/>
        </a:p>
      </dgm:t>
    </dgm:pt>
    <dgm:pt modelId="{A10DB5C8-0A2D-4078-8C27-9AC661579EA7}" type="sibTrans" cxnId="{3D88F002-66B3-4825-84BA-FC1740350202}">
      <dgm:prSet/>
      <dgm:spPr/>
      <dgm:t>
        <a:bodyPr/>
        <a:lstStyle/>
        <a:p>
          <a:endParaRPr lang="en-US"/>
        </a:p>
      </dgm:t>
    </dgm:pt>
    <dgm:pt modelId="{3B32DC93-9CCC-40C8-9247-B1592604862A}">
      <dgm:prSet/>
      <dgm:spPr/>
      <dgm:t>
        <a:bodyPr/>
        <a:lstStyle/>
        <a:p>
          <a:r>
            <a:rPr lang="en-US" i="0" dirty="0"/>
            <a:t>From total consumption of 1709.73 MU, about 613.11 MU was consumed from Renewable Energy Sources.</a:t>
          </a:r>
          <a:endParaRPr lang="en-US" dirty="0"/>
        </a:p>
      </dgm:t>
    </dgm:pt>
    <dgm:pt modelId="{4C5198C8-4B22-4350-9244-A1AD4B1A28EB}" type="parTrans" cxnId="{828C273A-8249-4D68-9C4D-BC0D6CBC9C9B}">
      <dgm:prSet/>
      <dgm:spPr/>
      <dgm:t>
        <a:bodyPr/>
        <a:lstStyle/>
        <a:p>
          <a:endParaRPr lang="en-US"/>
        </a:p>
      </dgm:t>
    </dgm:pt>
    <dgm:pt modelId="{7D9FC074-6DEC-41A4-97FB-913689D3D7BC}" type="sibTrans" cxnId="{828C273A-8249-4D68-9C4D-BC0D6CBC9C9B}">
      <dgm:prSet/>
      <dgm:spPr/>
      <dgm:t>
        <a:bodyPr/>
        <a:lstStyle/>
        <a:p>
          <a:endParaRPr lang="en-US"/>
        </a:p>
      </dgm:t>
    </dgm:pt>
    <dgm:pt modelId="{10BDC9B3-C38E-4916-97F5-83A6D180C271}">
      <dgm:prSet/>
      <dgm:spPr/>
      <dgm:t>
        <a:bodyPr/>
        <a:lstStyle/>
        <a:p>
          <a:r>
            <a:rPr lang="en-US" dirty="0"/>
            <a:t>Western states consumers most power on a daily basis, followed by Northern, Southern, Eastern and then NE states.</a:t>
          </a:r>
        </a:p>
      </dgm:t>
    </dgm:pt>
    <dgm:pt modelId="{AA91C6B0-0C4A-449A-A0B6-941728CF41D5}" type="parTrans" cxnId="{FB319AD7-7F08-410B-9F8A-A340CD2F44FA}">
      <dgm:prSet/>
      <dgm:spPr/>
      <dgm:t>
        <a:bodyPr/>
        <a:lstStyle/>
        <a:p>
          <a:endParaRPr lang="en-US"/>
        </a:p>
      </dgm:t>
    </dgm:pt>
    <dgm:pt modelId="{9F5C4EBD-AECA-4C75-81CE-B3F054D3AE49}" type="sibTrans" cxnId="{FB319AD7-7F08-410B-9F8A-A340CD2F44FA}">
      <dgm:prSet/>
      <dgm:spPr/>
      <dgm:t>
        <a:bodyPr/>
        <a:lstStyle/>
        <a:p>
          <a:endParaRPr lang="en-US"/>
        </a:p>
      </dgm:t>
    </dgm:pt>
    <dgm:pt modelId="{04032665-C5EF-4AA7-923C-7F1C943B49D5}">
      <dgm:prSet/>
      <dgm:spPr/>
      <dgm:t>
        <a:bodyPr/>
        <a:lstStyle/>
        <a:p>
          <a:r>
            <a:rPr lang="en-US" i="0" dirty="0"/>
            <a:t>The maximum peak of power consumption happened in July 2019, and lowest in Feb 2019.</a:t>
          </a:r>
          <a:endParaRPr lang="en-US" dirty="0"/>
        </a:p>
      </dgm:t>
    </dgm:pt>
    <dgm:pt modelId="{4346A4BA-5696-4E3A-A0EE-45B6C7F5FDC8}" type="parTrans" cxnId="{241FE67B-66F4-48AB-BC24-E3A3146BA387}">
      <dgm:prSet/>
      <dgm:spPr/>
      <dgm:t>
        <a:bodyPr/>
        <a:lstStyle/>
        <a:p>
          <a:endParaRPr lang="en-US"/>
        </a:p>
      </dgm:t>
    </dgm:pt>
    <dgm:pt modelId="{0440A32F-7E9C-4659-A719-FA9F40233436}" type="sibTrans" cxnId="{241FE67B-66F4-48AB-BC24-E3A3146BA387}">
      <dgm:prSet/>
      <dgm:spPr/>
      <dgm:t>
        <a:bodyPr/>
        <a:lstStyle/>
        <a:p>
          <a:endParaRPr lang="en-US"/>
        </a:p>
      </dgm:t>
    </dgm:pt>
    <dgm:pt modelId="{5ABFD035-247C-45F8-85FD-F4E89F2E07D2}">
      <dgm:prSet/>
      <dgm:spPr/>
      <dgm:t>
        <a:bodyPr/>
        <a:lstStyle/>
        <a:p>
          <a:r>
            <a:rPr lang="en-US" i="0" dirty="0"/>
            <a:t>In terms of agricultural power consumption, the southern states outperform the northern states.</a:t>
          </a:r>
          <a:endParaRPr lang="en-US" dirty="0"/>
        </a:p>
      </dgm:t>
    </dgm:pt>
    <dgm:pt modelId="{EBE60243-C96F-485D-B34F-397617B1E214}" type="parTrans" cxnId="{0A65FE40-9FEC-4F39-B331-13158E025C67}">
      <dgm:prSet/>
      <dgm:spPr/>
      <dgm:t>
        <a:bodyPr/>
        <a:lstStyle/>
        <a:p>
          <a:endParaRPr lang="en-US"/>
        </a:p>
      </dgm:t>
    </dgm:pt>
    <dgm:pt modelId="{45D6BCC7-20EB-4715-8807-0EEEC8453ABF}" type="sibTrans" cxnId="{0A65FE40-9FEC-4F39-B331-13158E025C67}">
      <dgm:prSet/>
      <dgm:spPr/>
      <dgm:t>
        <a:bodyPr/>
        <a:lstStyle/>
        <a:p>
          <a:endParaRPr lang="en-US"/>
        </a:p>
      </dgm:t>
    </dgm:pt>
    <dgm:pt modelId="{1B661198-E4AD-4008-A1D8-C638ACB312DF}">
      <dgm:prSet/>
      <dgm:spPr/>
      <dgm:t>
        <a:bodyPr/>
        <a:lstStyle/>
        <a:p>
          <a:r>
            <a:rPr lang="en-US" dirty="0"/>
            <a:t>A heat map was created to depict the behavior of power consumption patterns across Indian states.</a:t>
          </a:r>
        </a:p>
      </dgm:t>
    </dgm:pt>
    <dgm:pt modelId="{547E5D34-FE33-480B-96C3-E316ED5DA295}" type="parTrans" cxnId="{855B7AF6-5561-4E86-B710-D1740F8814B6}">
      <dgm:prSet/>
      <dgm:spPr/>
      <dgm:t>
        <a:bodyPr/>
        <a:lstStyle/>
        <a:p>
          <a:endParaRPr lang="en-US"/>
        </a:p>
      </dgm:t>
    </dgm:pt>
    <dgm:pt modelId="{A2605237-A8A1-4DC5-BA2A-3DBD6A68E1E7}" type="sibTrans" cxnId="{855B7AF6-5561-4E86-B710-D1740F8814B6}">
      <dgm:prSet/>
      <dgm:spPr/>
      <dgm:t>
        <a:bodyPr/>
        <a:lstStyle/>
        <a:p>
          <a:endParaRPr lang="en-US"/>
        </a:p>
      </dgm:t>
    </dgm:pt>
    <dgm:pt modelId="{D441E1C8-F537-485D-A852-5DC4E4B98770}">
      <dgm:prSet/>
      <dgm:spPr/>
      <dgm:t>
        <a:bodyPr/>
        <a:lstStyle/>
        <a:p>
          <a:r>
            <a:rPr lang="en-US" dirty="0"/>
            <a:t>Visual analysis of power consumption utilization based on each state's latitude and longitude data</a:t>
          </a:r>
        </a:p>
      </dgm:t>
    </dgm:pt>
    <dgm:pt modelId="{4FC8CED2-2393-450D-B9F6-8AC34AE7E590}" type="parTrans" cxnId="{BBA18BE1-9E2C-4D36-B195-D9A177B4345D}">
      <dgm:prSet/>
      <dgm:spPr/>
      <dgm:t>
        <a:bodyPr/>
        <a:lstStyle/>
        <a:p>
          <a:endParaRPr lang="en-US"/>
        </a:p>
      </dgm:t>
    </dgm:pt>
    <dgm:pt modelId="{8DD6E8E3-8501-4782-B9DB-A6B21DBDCF57}" type="sibTrans" cxnId="{BBA18BE1-9E2C-4D36-B195-D9A177B4345D}">
      <dgm:prSet/>
      <dgm:spPr/>
      <dgm:t>
        <a:bodyPr/>
        <a:lstStyle/>
        <a:p>
          <a:endParaRPr lang="en-US"/>
        </a:p>
      </dgm:t>
    </dgm:pt>
    <dgm:pt modelId="{1312C95A-12D8-4492-93BB-33DC158443C0}" type="pres">
      <dgm:prSet presAssocID="{056797B1-05D6-4136-A4C6-34A531EE87B9}" presName="diagram" presStyleCnt="0">
        <dgm:presLayoutVars>
          <dgm:dir/>
          <dgm:resizeHandles val="exact"/>
        </dgm:presLayoutVars>
      </dgm:prSet>
      <dgm:spPr/>
    </dgm:pt>
    <dgm:pt modelId="{59F54BB9-78EC-4E62-81A0-F3A495830754}" type="pres">
      <dgm:prSet presAssocID="{390E036E-4570-4748-83E5-C17EF6B62E5B}" presName="node" presStyleLbl="node1" presStyleIdx="0" presStyleCnt="9">
        <dgm:presLayoutVars>
          <dgm:bulletEnabled val="1"/>
        </dgm:presLayoutVars>
      </dgm:prSet>
      <dgm:spPr/>
    </dgm:pt>
    <dgm:pt modelId="{8CB4217E-2D4E-4F7C-89C3-0D339A5379BA}" type="pres">
      <dgm:prSet presAssocID="{CFBB6A1F-5942-4840-84CD-08F1F4A00094}" presName="sibTrans" presStyleCnt="0"/>
      <dgm:spPr/>
    </dgm:pt>
    <dgm:pt modelId="{8ADB318D-AC6A-4D3D-9E30-5B39E990C772}" type="pres">
      <dgm:prSet presAssocID="{9D94CB41-7458-4716-A36E-CFE15F104CDB}" presName="node" presStyleLbl="node1" presStyleIdx="1" presStyleCnt="9">
        <dgm:presLayoutVars>
          <dgm:bulletEnabled val="1"/>
        </dgm:presLayoutVars>
      </dgm:prSet>
      <dgm:spPr/>
    </dgm:pt>
    <dgm:pt modelId="{01C55774-9D21-4174-992C-A65792578F12}" type="pres">
      <dgm:prSet presAssocID="{C26AFCDB-0232-4F84-B1A2-1D68F645031E}" presName="sibTrans" presStyleCnt="0"/>
      <dgm:spPr/>
    </dgm:pt>
    <dgm:pt modelId="{1CE29370-A70D-425D-AB28-8CE8C408C17C}" type="pres">
      <dgm:prSet presAssocID="{963518D4-DFD8-4F69-97DA-16B71BE5A5D5}" presName="node" presStyleLbl="node1" presStyleIdx="2" presStyleCnt="9">
        <dgm:presLayoutVars>
          <dgm:bulletEnabled val="1"/>
        </dgm:presLayoutVars>
      </dgm:prSet>
      <dgm:spPr/>
    </dgm:pt>
    <dgm:pt modelId="{C2CCF6DE-A2C7-4FCC-99CB-A44DFC16CB1F}" type="pres">
      <dgm:prSet presAssocID="{A10DB5C8-0A2D-4078-8C27-9AC661579EA7}" presName="sibTrans" presStyleCnt="0"/>
      <dgm:spPr/>
    </dgm:pt>
    <dgm:pt modelId="{8C2675DA-4AAB-4DF1-8280-5AC82A1B16C8}" type="pres">
      <dgm:prSet presAssocID="{3B32DC93-9CCC-40C8-9247-B1592604862A}" presName="node" presStyleLbl="node1" presStyleIdx="3" presStyleCnt="9">
        <dgm:presLayoutVars>
          <dgm:bulletEnabled val="1"/>
        </dgm:presLayoutVars>
      </dgm:prSet>
      <dgm:spPr/>
    </dgm:pt>
    <dgm:pt modelId="{CF7D6A2C-4BF8-423F-BB05-8F02202086E5}" type="pres">
      <dgm:prSet presAssocID="{7D9FC074-6DEC-41A4-97FB-913689D3D7BC}" presName="sibTrans" presStyleCnt="0"/>
      <dgm:spPr/>
    </dgm:pt>
    <dgm:pt modelId="{60B04FDA-1E07-4AC2-910C-BB660630E404}" type="pres">
      <dgm:prSet presAssocID="{10BDC9B3-C38E-4916-97F5-83A6D180C271}" presName="node" presStyleLbl="node1" presStyleIdx="4" presStyleCnt="9" custLinFactNeighborX="50288" custLinFactNeighborY="-367">
        <dgm:presLayoutVars>
          <dgm:bulletEnabled val="1"/>
        </dgm:presLayoutVars>
      </dgm:prSet>
      <dgm:spPr/>
    </dgm:pt>
    <dgm:pt modelId="{80D4AAC8-BE6B-4A15-9C24-70DADE44621B}" type="pres">
      <dgm:prSet presAssocID="{9F5C4EBD-AECA-4C75-81CE-B3F054D3AE49}" presName="sibTrans" presStyleCnt="0"/>
      <dgm:spPr/>
    </dgm:pt>
    <dgm:pt modelId="{2458F117-35B9-4FC1-BA48-29732AD664C5}" type="pres">
      <dgm:prSet presAssocID="{04032665-C5EF-4AA7-923C-7F1C943B49D5}" presName="node" presStyleLbl="node1" presStyleIdx="5" presStyleCnt="9" custLinFactNeighborX="59768" custLinFactNeighborY="-367">
        <dgm:presLayoutVars>
          <dgm:bulletEnabled val="1"/>
        </dgm:presLayoutVars>
      </dgm:prSet>
      <dgm:spPr/>
    </dgm:pt>
    <dgm:pt modelId="{E6480D8F-8893-4886-9ECA-A4A55150BE86}" type="pres">
      <dgm:prSet presAssocID="{0440A32F-7E9C-4659-A719-FA9F40233436}" presName="sibTrans" presStyleCnt="0"/>
      <dgm:spPr/>
    </dgm:pt>
    <dgm:pt modelId="{B0CB4BC0-3C24-4D42-89E8-66FCF8FEE63D}" type="pres">
      <dgm:prSet presAssocID="{5ABFD035-247C-45F8-85FD-F4E89F2E07D2}" presName="node" presStyleLbl="node1" presStyleIdx="6" presStyleCnt="9" custLinFactNeighborX="68929" custLinFactNeighborY="-367">
        <dgm:presLayoutVars>
          <dgm:bulletEnabled val="1"/>
        </dgm:presLayoutVars>
      </dgm:prSet>
      <dgm:spPr/>
    </dgm:pt>
    <dgm:pt modelId="{F12CA3F2-B1C7-44D7-AD97-432C65C742FA}" type="pres">
      <dgm:prSet presAssocID="{45D6BCC7-20EB-4715-8807-0EEEC8453ABF}" presName="sibTrans" presStyleCnt="0"/>
      <dgm:spPr/>
    </dgm:pt>
    <dgm:pt modelId="{8494AC43-CC37-41EE-BEC0-B8CFA9CCC729}" type="pres">
      <dgm:prSet presAssocID="{1B661198-E4AD-4008-A1D8-C638ACB312DF}" presName="node" presStyleLbl="node1" presStyleIdx="7" presStyleCnt="9" custLinFactX="-100000" custLinFactY="15605" custLinFactNeighborX="-124128" custLinFactNeighborY="100000">
        <dgm:presLayoutVars>
          <dgm:bulletEnabled val="1"/>
        </dgm:presLayoutVars>
      </dgm:prSet>
      <dgm:spPr/>
    </dgm:pt>
    <dgm:pt modelId="{880D1F91-713B-4AD3-B525-31CF8405F109}" type="pres">
      <dgm:prSet presAssocID="{A2605237-A8A1-4DC5-BA2A-3DBD6A68E1E7}" presName="sibTrans" presStyleCnt="0"/>
      <dgm:spPr/>
    </dgm:pt>
    <dgm:pt modelId="{985F6D0D-4432-42FB-971C-9C52DE8B79EF}" type="pres">
      <dgm:prSet presAssocID="{D441E1C8-F537-485D-A852-5DC4E4B98770}" presName="node" presStyleLbl="node1" presStyleIdx="8" presStyleCnt="9" custLinFactNeighborX="72398" custLinFactNeighborY="-2890">
        <dgm:presLayoutVars>
          <dgm:bulletEnabled val="1"/>
        </dgm:presLayoutVars>
      </dgm:prSet>
      <dgm:spPr/>
    </dgm:pt>
  </dgm:ptLst>
  <dgm:cxnLst>
    <dgm:cxn modelId="{3D88F002-66B3-4825-84BA-FC1740350202}" srcId="{056797B1-05D6-4136-A4C6-34A531EE87B9}" destId="{963518D4-DFD8-4F69-97DA-16B71BE5A5D5}" srcOrd="2" destOrd="0" parTransId="{53E7E7B4-B8A2-4E25-A987-2065316B75F8}" sibTransId="{A10DB5C8-0A2D-4078-8C27-9AC661579EA7}"/>
    <dgm:cxn modelId="{B7AF4020-D253-4FA6-9BF7-BE607168BBAA}" type="presOf" srcId="{963518D4-DFD8-4F69-97DA-16B71BE5A5D5}" destId="{1CE29370-A70D-425D-AB28-8CE8C408C17C}" srcOrd="0" destOrd="0" presId="urn:microsoft.com/office/officeart/2005/8/layout/default"/>
    <dgm:cxn modelId="{481D3426-F079-440E-8533-F985A130EB6C}" type="presOf" srcId="{D441E1C8-F537-485D-A852-5DC4E4B98770}" destId="{985F6D0D-4432-42FB-971C-9C52DE8B79EF}" srcOrd="0" destOrd="0" presId="urn:microsoft.com/office/officeart/2005/8/layout/default"/>
    <dgm:cxn modelId="{02C90232-17FE-4E69-96F3-4F2991C642ED}" srcId="{056797B1-05D6-4136-A4C6-34A531EE87B9}" destId="{390E036E-4570-4748-83E5-C17EF6B62E5B}" srcOrd="0" destOrd="0" parTransId="{3BB5CD30-A672-427A-BC71-D8F16AA02364}" sibTransId="{CFBB6A1F-5942-4840-84CD-08F1F4A00094}"/>
    <dgm:cxn modelId="{828C273A-8249-4D68-9C4D-BC0D6CBC9C9B}" srcId="{056797B1-05D6-4136-A4C6-34A531EE87B9}" destId="{3B32DC93-9CCC-40C8-9247-B1592604862A}" srcOrd="3" destOrd="0" parTransId="{4C5198C8-4B22-4350-9244-A1AD4B1A28EB}" sibTransId="{7D9FC074-6DEC-41A4-97FB-913689D3D7BC}"/>
    <dgm:cxn modelId="{0A65FE40-9FEC-4F39-B331-13158E025C67}" srcId="{056797B1-05D6-4136-A4C6-34A531EE87B9}" destId="{5ABFD035-247C-45F8-85FD-F4E89F2E07D2}" srcOrd="6" destOrd="0" parTransId="{EBE60243-C96F-485D-B34F-397617B1E214}" sibTransId="{45D6BCC7-20EB-4715-8807-0EEEC8453ABF}"/>
    <dgm:cxn modelId="{9C09C177-2D23-4C54-A143-0D1124B4C99E}" type="presOf" srcId="{3B32DC93-9CCC-40C8-9247-B1592604862A}" destId="{8C2675DA-4AAB-4DF1-8280-5AC82A1B16C8}" srcOrd="0" destOrd="0" presId="urn:microsoft.com/office/officeart/2005/8/layout/default"/>
    <dgm:cxn modelId="{F143CB79-D2D2-41E8-9D0B-090F49E21A81}" type="presOf" srcId="{390E036E-4570-4748-83E5-C17EF6B62E5B}" destId="{59F54BB9-78EC-4E62-81A0-F3A495830754}" srcOrd="0" destOrd="0" presId="urn:microsoft.com/office/officeart/2005/8/layout/default"/>
    <dgm:cxn modelId="{241FE67B-66F4-48AB-BC24-E3A3146BA387}" srcId="{056797B1-05D6-4136-A4C6-34A531EE87B9}" destId="{04032665-C5EF-4AA7-923C-7F1C943B49D5}" srcOrd="5" destOrd="0" parTransId="{4346A4BA-5696-4E3A-A0EE-45B6C7F5FDC8}" sibTransId="{0440A32F-7E9C-4659-A719-FA9F40233436}"/>
    <dgm:cxn modelId="{1AE00782-5EB3-4B5C-8015-3EFF1ABC4B22}" type="presOf" srcId="{10BDC9B3-C38E-4916-97F5-83A6D180C271}" destId="{60B04FDA-1E07-4AC2-910C-BB660630E404}" srcOrd="0" destOrd="0" presId="urn:microsoft.com/office/officeart/2005/8/layout/default"/>
    <dgm:cxn modelId="{D34A8EA4-FA17-4D1C-80A1-58D66904D10D}" type="presOf" srcId="{1B661198-E4AD-4008-A1D8-C638ACB312DF}" destId="{8494AC43-CC37-41EE-BEC0-B8CFA9CCC729}" srcOrd="0" destOrd="0" presId="urn:microsoft.com/office/officeart/2005/8/layout/default"/>
    <dgm:cxn modelId="{EC27C4AD-6503-4DF7-B6E0-9A64DDC22125}" type="presOf" srcId="{04032665-C5EF-4AA7-923C-7F1C943B49D5}" destId="{2458F117-35B9-4FC1-BA48-29732AD664C5}" srcOrd="0" destOrd="0" presId="urn:microsoft.com/office/officeart/2005/8/layout/default"/>
    <dgm:cxn modelId="{302C21CD-A677-42C8-AE9E-2DA8FC925BCC}" srcId="{056797B1-05D6-4136-A4C6-34A531EE87B9}" destId="{9D94CB41-7458-4716-A36E-CFE15F104CDB}" srcOrd="1" destOrd="0" parTransId="{37EDA19F-A34D-4F66-9680-9E317E1AE8A4}" sibTransId="{C26AFCDB-0232-4F84-B1A2-1D68F645031E}"/>
    <dgm:cxn modelId="{FB319AD7-7F08-410B-9F8A-A340CD2F44FA}" srcId="{056797B1-05D6-4136-A4C6-34A531EE87B9}" destId="{10BDC9B3-C38E-4916-97F5-83A6D180C271}" srcOrd="4" destOrd="0" parTransId="{AA91C6B0-0C4A-449A-A0B6-941728CF41D5}" sibTransId="{9F5C4EBD-AECA-4C75-81CE-B3F054D3AE49}"/>
    <dgm:cxn modelId="{BBA18BE1-9E2C-4D36-B195-D9A177B4345D}" srcId="{056797B1-05D6-4136-A4C6-34A531EE87B9}" destId="{D441E1C8-F537-485D-A852-5DC4E4B98770}" srcOrd="8" destOrd="0" parTransId="{4FC8CED2-2393-450D-B9F6-8AC34AE7E590}" sibTransId="{8DD6E8E3-8501-4782-B9DB-A6B21DBDCF57}"/>
    <dgm:cxn modelId="{1FE794E9-8D2F-428B-B2A3-EFD3FFB06FF6}" type="presOf" srcId="{9D94CB41-7458-4716-A36E-CFE15F104CDB}" destId="{8ADB318D-AC6A-4D3D-9E30-5B39E990C772}" srcOrd="0" destOrd="0" presId="urn:microsoft.com/office/officeart/2005/8/layout/default"/>
    <dgm:cxn modelId="{4ABA22EC-9F3F-446E-84EC-FB1E1CCD14C5}" type="presOf" srcId="{056797B1-05D6-4136-A4C6-34A531EE87B9}" destId="{1312C95A-12D8-4492-93BB-33DC158443C0}" srcOrd="0" destOrd="0" presId="urn:microsoft.com/office/officeart/2005/8/layout/default"/>
    <dgm:cxn modelId="{672BDAF0-AB4D-4CFB-A684-2D725C5475E3}" type="presOf" srcId="{5ABFD035-247C-45F8-85FD-F4E89F2E07D2}" destId="{B0CB4BC0-3C24-4D42-89E8-66FCF8FEE63D}" srcOrd="0" destOrd="0" presId="urn:microsoft.com/office/officeart/2005/8/layout/default"/>
    <dgm:cxn modelId="{855B7AF6-5561-4E86-B710-D1740F8814B6}" srcId="{056797B1-05D6-4136-A4C6-34A531EE87B9}" destId="{1B661198-E4AD-4008-A1D8-C638ACB312DF}" srcOrd="7" destOrd="0" parTransId="{547E5D34-FE33-480B-96C3-E316ED5DA295}" sibTransId="{A2605237-A8A1-4DC5-BA2A-3DBD6A68E1E7}"/>
    <dgm:cxn modelId="{B0213B8F-0AC9-4DEA-B331-2A649069F502}" type="presParOf" srcId="{1312C95A-12D8-4492-93BB-33DC158443C0}" destId="{59F54BB9-78EC-4E62-81A0-F3A495830754}" srcOrd="0" destOrd="0" presId="urn:microsoft.com/office/officeart/2005/8/layout/default"/>
    <dgm:cxn modelId="{C953997D-546A-47A4-8D7D-8A4B8C221C6E}" type="presParOf" srcId="{1312C95A-12D8-4492-93BB-33DC158443C0}" destId="{8CB4217E-2D4E-4F7C-89C3-0D339A5379BA}" srcOrd="1" destOrd="0" presId="urn:microsoft.com/office/officeart/2005/8/layout/default"/>
    <dgm:cxn modelId="{6F4ED6A5-1258-4408-AD6B-396D1107C7DE}" type="presParOf" srcId="{1312C95A-12D8-4492-93BB-33DC158443C0}" destId="{8ADB318D-AC6A-4D3D-9E30-5B39E990C772}" srcOrd="2" destOrd="0" presId="urn:microsoft.com/office/officeart/2005/8/layout/default"/>
    <dgm:cxn modelId="{1E2A6001-EF63-42EC-9B0B-B0B1D8A4A3B0}" type="presParOf" srcId="{1312C95A-12D8-4492-93BB-33DC158443C0}" destId="{01C55774-9D21-4174-992C-A65792578F12}" srcOrd="3" destOrd="0" presId="urn:microsoft.com/office/officeart/2005/8/layout/default"/>
    <dgm:cxn modelId="{596702F8-AA1B-4A9A-BA35-825456A7291F}" type="presParOf" srcId="{1312C95A-12D8-4492-93BB-33DC158443C0}" destId="{1CE29370-A70D-425D-AB28-8CE8C408C17C}" srcOrd="4" destOrd="0" presId="urn:microsoft.com/office/officeart/2005/8/layout/default"/>
    <dgm:cxn modelId="{5DEB63AC-5C1C-48FF-9DBA-613CDA085975}" type="presParOf" srcId="{1312C95A-12D8-4492-93BB-33DC158443C0}" destId="{C2CCF6DE-A2C7-4FCC-99CB-A44DFC16CB1F}" srcOrd="5" destOrd="0" presId="urn:microsoft.com/office/officeart/2005/8/layout/default"/>
    <dgm:cxn modelId="{F124073E-B0A2-440C-A977-92A414F882FD}" type="presParOf" srcId="{1312C95A-12D8-4492-93BB-33DC158443C0}" destId="{8C2675DA-4AAB-4DF1-8280-5AC82A1B16C8}" srcOrd="6" destOrd="0" presId="urn:microsoft.com/office/officeart/2005/8/layout/default"/>
    <dgm:cxn modelId="{7C4672CA-6A62-4DB1-8586-9788A72AD75E}" type="presParOf" srcId="{1312C95A-12D8-4492-93BB-33DC158443C0}" destId="{CF7D6A2C-4BF8-423F-BB05-8F02202086E5}" srcOrd="7" destOrd="0" presId="urn:microsoft.com/office/officeart/2005/8/layout/default"/>
    <dgm:cxn modelId="{17D89E9B-CB63-42B6-AE81-66285ADB9B52}" type="presParOf" srcId="{1312C95A-12D8-4492-93BB-33DC158443C0}" destId="{60B04FDA-1E07-4AC2-910C-BB660630E404}" srcOrd="8" destOrd="0" presId="urn:microsoft.com/office/officeart/2005/8/layout/default"/>
    <dgm:cxn modelId="{611C7D42-48A3-41DB-90CB-B0023342B519}" type="presParOf" srcId="{1312C95A-12D8-4492-93BB-33DC158443C0}" destId="{80D4AAC8-BE6B-4A15-9C24-70DADE44621B}" srcOrd="9" destOrd="0" presId="urn:microsoft.com/office/officeart/2005/8/layout/default"/>
    <dgm:cxn modelId="{FEF4F311-F142-41D1-B981-EEFB4EB65906}" type="presParOf" srcId="{1312C95A-12D8-4492-93BB-33DC158443C0}" destId="{2458F117-35B9-4FC1-BA48-29732AD664C5}" srcOrd="10" destOrd="0" presId="urn:microsoft.com/office/officeart/2005/8/layout/default"/>
    <dgm:cxn modelId="{101178D3-FE0D-46C9-AB39-05F1ED530DD1}" type="presParOf" srcId="{1312C95A-12D8-4492-93BB-33DC158443C0}" destId="{E6480D8F-8893-4886-9ECA-A4A55150BE86}" srcOrd="11" destOrd="0" presId="urn:microsoft.com/office/officeart/2005/8/layout/default"/>
    <dgm:cxn modelId="{B0E3EBBB-3B4C-495A-8FBC-10C802B50154}" type="presParOf" srcId="{1312C95A-12D8-4492-93BB-33DC158443C0}" destId="{B0CB4BC0-3C24-4D42-89E8-66FCF8FEE63D}" srcOrd="12" destOrd="0" presId="urn:microsoft.com/office/officeart/2005/8/layout/default"/>
    <dgm:cxn modelId="{AD64AC6C-58DC-424C-8BA5-B998001D1718}" type="presParOf" srcId="{1312C95A-12D8-4492-93BB-33DC158443C0}" destId="{F12CA3F2-B1C7-44D7-AD97-432C65C742FA}" srcOrd="13" destOrd="0" presId="urn:microsoft.com/office/officeart/2005/8/layout/default"/>
    <dgm:cxn modelId="{D2883144-D8A1-4201-8159-E185AB6D8E56}" type="presParOf" srcId="{1312C95A-12D8-4492-93BB-33DC158443C0}" destId="{8494AC43-CC37-41EE-BEC0-B8CFA9CCC729}" srcOrd="14" destOrd="0" presId="urn:microsoft.com/office/officeart/2005/8/layout/default"/>
    <dgm:cxn modelId="{ECD344D8-46CD-4E34-BC91-8CB2EF93EEC5}" type="presParOf" srcId="{1312C95A-12D8-4492-93BB-33DC158443C0}" destId="{880D1F91-713B-4AD3-B525-31CF8405F109}" srcOrd="15" destOrd="0" presId="urn:microsoft.com/office/officeart/2005/8/layout/default"/>
    <dgm:cxn modelId="{1AE3C11E-0B92-441F-A2E4-AD7F1C2C042C}" type="presParOf" srcId="{1312C95A-12D8-4492-93BB-33DC158443C0}" destId="{985F6D0D-4432-42FB-971C-9C52DE8B79E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99C0F-00BE-4F98-A276-CF77EE86E725}">
      <dsp:nvSpPr>
        <dsp:cNvPr id="0" name=""/>
        <dsp:cNvSpPr/>
      </dsp:nvSpPr>
      <dsp:spPr>
        <a:xfrm>
          <a:off x="0" y="562"/>
          <a:ext cx="1063422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E993A-2D7F-4802-AB1E-A9579AFEF6F8}">
      <dsp:nvSpPr>
        <dsp:cNvPr id="0" name=""/>
        <dsp:cNvSpPr/>
      </dsp:nvSpPr>
      <dsp:spPr>
        <a:xfrm>
          <a:off x="0" y="562"/>
          <a:ext cx="10634221" cy="65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Before and during lockdown analysis, what difference did it make in terms of consumption — on a state and regional level?</a:t>
          </a:r>
        </a:p>
      </dsp:txBody>
      <dsp:txXfrm>
        <a:off x="0" y="562"/>
        <a:ext cx="10634221" cy="657898"/>
      </dsp:txXfrm>
    </dsp:sp>
    <dsp:sp modelId="{83DEFCD8-2551-4332-9751-F5EF1737D374}">
      <dsp:nvSpPr>
        <dsp:cNvPr id="0" name=""/>
        <dsp:cNvSpPr/>
      </dsp:nvSpPr>
      <dsp:spPr>
        <a:xfrm>
          <a:off x="0" y="658461"/>
          <a:ext cx="1063422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763984-C7A2-490C-8897-73F2F3248B36}">
      <dsp:nvSpPr>
        <dsp:cNvPr id="0" name=""/>
        <dsp:cNvSpPr/>
      </dsp:nvSpPr>
      <dsp:spPr>
        <a:xfrm>
          <a:off x="0" y="658461"/>
          <a:ext cx="10634221" cy="65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Predicting the amount of power a state consumes each day.</a:t>
          </a:r>
        </a:p>
      </dsp:txBody>
      <dsp:txXfrm>
        <a:off x="0" y="658461"/>
        <a:ext cx="10634221" cy="657898"/>
      </dsp:txXfrm>
    </dsp:sp>
    <dsp:sp modelId="{D0E56803-C7C7-4238-8BBA-98638CD31C06}">
      <dsp:nvSpPr>
        <dsp:cNvPr id="0" name=""/>
        <dsp:cNvSpPr/>
      </dsp:nvSpPr>
      <dsp:spPr>
        <a:xfrm>
          <a:off x="0" y="1316360"/>
          <a:ext cx="1063422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10AC5-8D13-4DC7-A49C-BFD42E3BC69C}">
      <dsp:nvSpPr>
        <dsp:cNvPr id="0" name=""/>
        <dsp:cNvSpPr/>
      </dsp:nvSpPr>
      <dsp:spPr>
        <a:xfrm>
          <a:off x="0" y="1316360"/>
          <a:ext cx="10634221" cy="65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see how each state's monthly power consumption compares to the national average.</a:t>
          </a:r>
        </a:p>
      </dsp:txBody>
      <dsp:txXfrm>
        <a:off x="0" y="1316360"/>
        <a:ext cx="10634221" cy="657898"/>
      </dsp:txXfrm>
    </dsp:sp>
    <dsp:sp modelId="{CE1B06BB-B34C-4E98-8010-C3F26E8C2885}">
      <dsp:nvSpPr>
        <dsp:cNvPr id="0" name=""/>
        <dsp:cNvSpPr/>
      </dsp:nvSpPr>
      <dsp:spPr>
        <a:xfrm>
          <a:off x="0" y="1974259"/>
          <a:ext cx="1063422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093E1F-25ED-4BF6-993C-C2D1B3590661}">
      <dsp:nvSpPr>
        <dsp:cNvPr id="0" name=""/>
        <dsp:cNvSpPr/>
      </dsp:nvSpPr>
      <dsp:spPr>
        <a:xfrm>
          <a:off x="0" y="1974259"/>
          <a:ext cx="10634221" cy="65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much of overall energy consumption is derived from renewable and non-renewable sources?</a:t>
          </a:r>
        </a:p>
      </dsp:txBody>
      <dsp:txXfrm>
        <a:off x="0" y="1974259"/>
        <a:ext cx="10634221" cy="657898"/>
      </dsp:txXfrm>
    </dsp:sp>
    <dsp:sp modelId="{7A140F34-4298-45B4-A9A0-9EED67AF63A5}">
      <dsp:nvSpPr>
        <dsp:cNvPr id="0" name=""/>
        <dsp:cNvSpPr/>
      </dsp:nvSpPr>
      <dsp:spPr>
        <a:xfrm>
          <a:off x="0" y="2632157"/>
          <a:ext cx="10634221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8D6F43-5A14-4530-BA57-D7178F8A9267}">
      <dsp:nvSpPr>
        <dsp:cNvPr id="0" name=""/>
        <dsp:cNvSpPr/>
      </dsp:nvSpPr>
      <dsp:spPr>
        <a:xfrm>
          <a:off x="0" y="2632157"/>
          <a:ext cx="10634221" cy="65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much power does a state use on a daily basis?</a:t>
          </a:r>
        </a:p>
      </dsp:txBody>
      <dsp:txXfrm>
        <a:off x="0" y="2632157"/>
        <a:ext cx="10634221" cy="657898"/>
      </dsp:txXfrm>
    </dsp:sp>
    <dsp:sp modelId="{70EB5FD0-0DD9-4346-A084-5CD66E0FB530}">
      <dsp:nvSpPr>
        <dsp:cNvPr id="0" name=""/>
        <dsp:cNvSpPr/>
      </dsp:nvSpPr>
      <dsp:spPr>
        <a:xfrm>
          <a:off x="0" y="3290056"/>
          <a:ext cx="1063422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B3463A-9105-4AB3-88FB-C42CFD36B529}">
      <dsp:nvSpPr>
        <dsp:cNvPr id="0" name=""/>
        <dsp:cNvSpPr/>
      </dsp:nvSpPr>
      <dsp:spPr>
        <a:xfrm>
          <a:off x="0" y="3290056"/>
          <a:ext cx="10634221" cy="65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Region and State wise maximum and minimum consumption on a monthly basis</a:t>
          </a:r>
        </a:p>
      </dsp:txBody>
      <dsp:txXfrm>
        <a:off x="0" y="3290056"/>
        <a:ext cx="10634221" cy="657898"/>
      </dsp:txXfrm>
    </dsp:sp>
    <dsp:sp modelId="{0F3B69C5-7FD7-4E05-B6FA-1677EA21A77B}">
      <dsp:nvSpPr>
        <dsp:cNvPr id="0" name=""/>
        <dsp:cNvSpPr/>
      </dsp:nvSpPr>
      <dsp:spPr>
        <a:xfrm>
          <a:off x="0" y="3947955"/>
          <a:ext cx="1063422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66038B-A440-487C-9F66-FE0419A8ABC9}">
      <dsp:nvSpPr>
        <dsp:cNvPr id="0" name=""/>
        <dsp:cNvSpPr/>
      </dsp:nvSpPr>
      <dsp:spPr>
        <a:xfrm>
          <a:off x="0" y="3947955"/>
          <a:ext cx="10634221" cy="65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Analyzing the patterns of consumption in states that give free power for agricultural use.</a:t>
          </a:r>
        </a:p>
      </dsp:txBody>
      <dsp:txXfrm>
        <a:off x="0" y="3947955"/>
        <a:ext cx="10634221" cy="657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54BB9-78EC-4E62-81A0-F3A495830754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From our covid analysis, the power consumption across states during lockdown declined by 31.47%. </a:t>
          </a:r>
          <a:endParaRPr lang="en-US" sz="1400" kern="1200" dirty="0"/>
        </a:p>
      </dsp:txBody>
      <dsp:txXfrm>
        <a:off x="582645" y="1178"/>
        <a:ext cx="2174490" cy="1304694"/>
      </dsp:txXfrm>
    </dsp:sp>
    <dsp:sp modelId="{8ADB318D-AC6A-4D3D-9E30-5B39E990C77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Using previous data points from any state, our algorithm can predict power consumption on a daily basis.</a:t>
          </a:r>
          <a:endParaRPr lang="en-US" sz="1400" kern="1200" dirty="0"/>
        </a:p>
      </dsp:txBody>
      <dsp:txXfrm>
        <a:off x="2974584" y="1178"/>
        <a:ext cx="2174490" cy="1304694"/>
      </dsp:txXfrm>
    </dsp:sp>
    <dsp:sp modelId="{1CE29370-A70D-425D-AB28-8CE8C408C17C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Top 15% most power consuming states are above the national average of 102.74 MU </a:t>
          </a:r>
          <a:endParaRPr lang="en-US" sz="1400" kern="1200" dirty="0"/>
        </a:p>
      </dsp:txBody>
      <dsp:txXfrm>
        <a:off x="5366524" y="1178"/>
        <a:ext cx="2174490" cy="1304694"/>
      </dsp:txXfrm>
    </dsp:sp>
    <dsp:sp modelId="{8C2675DA-4AAB-4DF1-8280-5AC82A1B16C8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From total consumption of 1709.73 MU, about 613.11 MU was consumed from Renewable Energy Sources.</a:t>
          </a:r>
          <a:endParaRPr lang="en-US" sz="1400" kern="1200" dirty="0"/>
        </a:p>
      </dsp:txBody>
      <dsp:txXfrm>
        <a:off x="7758464" y="1178"/>
        <a:ext cx="2174490" cy="1304694"/>
      </dsp:txXfrm>
    </dsp:sp>
    <dsp:sp modelId="{60B04FDA-1E07-4AC2-910C-BB660630E404}">
      <dsp:nvSpPr>
        <dsp:cNvPr id="0" name=""/>
        <dsp:cNvSpPr/>
      </dsp:nvSpPr>
      <dsp:spPr>
        <a:xfrm>
          <a:off x="1676153" y="1518533"/>
          <a:ext cx="2174490" cy="130469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Western states consumers most power on a daily basis, followed by Northern, Southern, Eastern and then NE states.</a:t>
          </a:r>
        </a:p>
      </dsp:txBody>
      <dsp:txXfrm>
        <a:off x="1676153" y="1518533"/>
        <a:ext cx="2174490" cy="1304694"/>
      </dsp:txXfrm>
    </dsp:sp>
    <dsp:sp modelId="{2458F117-35B9-4FC1-BA48-29732AD664C5}">
      <dsp:nvSpPr>
        <dsp:cNvPr id="0" name=""/>
        <dsp:cNvSpPr/>
      </dsp:nvSpPr>
      <dsp:spPr>
        <a:xfrm>
          <a:off x="4274234" y="1518533"/>
          <a:ext cx="2174490" cy="130469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The maximum peak of power consumption happened in July 2019, and lowest in Feb 2019.</a:t>
          </a:r>
          <a:endParaRPr lang="en-US" sz="1400" kern="1200" dirty="0"/>
        </a:p>
      </dsp:txBody>
      <dsp:txXfrm>
        <a:off x="4274234" y="1518533"/>
        <a:ext cx="2174490" cy="1304694"/>
      </dsp:txXfrm>
    </dsp:sp>
    <dsp:sp modelId="{B0CB4BC0-3C24-4D42-89E8-66FCF8FEE63D}">
      <dsp:nvSpPr>
        <dsp:cNvPr id="0" name=""/>
        <dsp:cNvSpPr/>
      </dsp:nvSpPr>
      <dsp:spPr>
        <a:xfrm>
          <a:off x="6865379" y="1518533"/>
          <a:ext cx="2174490" cy="130469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In terms of agricultural power consumption, the southern states outperform the northern states.</a:t>
          </a:r>
          <a:endParaRPr lang="en-US" sz="1400" kern="1200" dirty="0"/>
        </a:p>
      </dsp:txBody>
      <dsp:txXfrm>
        <a:off x="6865379" y="1518533"/>
        <a:ext cx="2174490" cy="1304694"/>
      </dsp:txXfrm>
    </dsp:sp>
    <dsp:sp modelId="{8494AC43-CC37-41EE-BEC0-B8CFA9CCC729}">
      <dsp:nvSpPr>
        <dsp:cNvPr id="0" name=""/>
        <dsp:cNvSpPr/>
      </dsp:nvSpPr>
      <dsp:spPr>
        <a:xfrm>
          <a:off x="2884821" y="3031613"/>
          <a:ext cx="2174490" cy="130469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heat map was created to depict the behavior of power consumption patterns across Indian states.</a:t>
          </a:r>
        </a:p>
      </dsp:txBody>
      <dsp:txXfrm>
        <a:off x="2884821" y="3031613"/>
        <a:ext cx="2174490" cy="1304694"/>
      </dsp:txXfrm>
    </dsp:sp>
    <dsp:sp modelId="{985F6D0D-4432-42FB-971C-9C52DE8B79EF}">
      <dsp:nvSpPr>
        <dsp:cNvPr id="0" name=""/>
        <dsp:cNvSpPr/>
      </dsp:nvSpPr>
      <dsp:spPr>
        <a:xfrm>
          <a:off x="5744842" y="3007759"/>
          <a:ext cx="2174490" cy="130469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 analysis of power consumption utilization based on each state's latitude and longitude data</a:t>
          </a:r>
        </a:p>
      </dsp:txBody>
      <dsp:txXfrm>
        <a:off x="5744842" y="3007759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6AFA-D37B-4CCF-AC8A-A2235FB457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2B534-863C-4085-A0B3-D64E24C7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2B534-863C-4085-A0B3-D64E24C77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2B26-0EB4-496B-9249-AAEF5C7ED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E9E4C-CC86-4D66-A889-B624FA143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3BE2-20AA-49BC-A869-79BFBAA4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8924-99C7-4C70-BD8E-2A3AE81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9B5F-A399-4AA0-901C-F7475EFB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7467-0452-413F-9D2D-0686DB82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54354-53EF-45AD-812C-4CD6E73B7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7F04-AD5B-486C-A671-6AFE974B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D6453-325B-49DA-99F9-032261C6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E24A-9D1D-4FCF-B29F-D5866935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13BA-BE59-412E-8531-5F41831B1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8F8D4-4CD6-433B-940A-3A286AC78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8663-2820-4F9A-A15E-0F37B61E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0695-79CD-4010-8150-D46C0B46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A168-04B9-4C47-9D9F-81ADF866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1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9B9F-1EA8-42C6-B64A-884475FB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AD56-8DA3-4708-B845-3D95B27E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C1049-059C-44BE-B64D-30CCA68A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0A52-D088-48BE-A197-93FA6FB1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C0EC-EC7E-4C16-99DE-FF116F1C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E088-0D65-4A83-96D4-13BCA8D0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AEA88-E728-4EBE-A4AD-562F6B2E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E03A-7E6E-4494-88D6-7FBC868A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4134-E70E-45C4-9D6E-EEE10C6C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AD053-1258-4075-AEEF-B60FEE63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F109-7030-4201-A9C6-1EDFCAC3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35DF-65E7-4507-9DD5-FC5E3A552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4539-D2B5-4529-BAD9-2C59BCF87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6DCF6-DD85-4EFE-850C-EB58DA8E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A0B18-153B-4A90-A967-734CB23D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E422-0FA7-47F0-9CFA-FA8F4F02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F5D3-816A-48ED-8E28-3C0B7049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5818-D926-4344-B88F-EAA1CC99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32609-702C-419F-B12F-1ED7903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BC1D-38D9-4B70-8368-2EF7C75D7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56023-C5B1-42FB-AB82-ECEF43D8B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43D9B-30A8-490E-99CF-115734D8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FF8A8-5225-42D4-96AC-E33277A8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E8FE-E3A7-4E9B-A564-5A70097E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8765-5CB6-46ED-83A8-A34B04D8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ED70C-1CA1-47F7-968A-665305B9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6E941-BCCD-40CF-81BC-78E021F9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F3E92-8E66-4E8D-A517-80977A42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0D446-F17D-4509-9E22-313766B3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05B68-016C-49CF-ADC4-8BD7D373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09226-B0C4-40DB-89E0-7C3553E7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D35-D465-4939-A40F-D858786D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7E70-D9FC-440D-9175-B4EB091A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375C0-86A5-4EA3-B4B0-66181045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F9922-2863-4F7E-955A-F0AE5CB9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1C63-33C2-4CB9-B886-88E3787E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9255-E226-494B-8828-23943825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C3A4-B81C-4001-9347-CE4C264E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60D1B-4358-4AA0-8B5B-84C801A10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1490F-7699-49D3-8A48-AE3FA533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41357-9769-4D10-B33B-7EDD3038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9500-9228-4BE4-99AA-2DE516F8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0C85-EA15-4196-B11F-655AE260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AB4EE-5923-42F0-B58F-B3A97AA0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1E2B3-863E-4DA3-9673-3A33C24A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5E2B-F7E9-42F4-A00E-BC9BD88CF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0994-C7DD-4250-B6B9-7ABE5298DC3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76B8-1186-45C3-B561-6CAF27528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CEE5-887D-4D20-BB65-69BEE00E8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84B9-D12E-4165-91FC-0599B48F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5826C-AFBD-4641-A14D-F13D45C57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76" y="1455349"/>
            <a:ext cx="10909640" cy="1687814"/>
          </a:xfrm>
        </p:spPr>
        <p:txBody>
          <a:bodyPr anchor="b">
            <a:no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Understanding Power Consumption in Indian States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F7DC1A-553C-4AB3-A3E6-0E042DA6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4" y="142250"/>
            <a:ext cx="2917998" cy="1313099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B2A9DF-B5F2-402F-9ACC-069A6F63A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029"/>
              </p:ext>
            </p:extLst>
          </p:nvPr>
        </p:nvGraphicFramePr>
        <p:xfrm>
          <a:off x="2032000" y="3548451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73231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040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OF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6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Achyuth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Thimirishetty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RBA 2_61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3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Akshita Sinha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RBA 2_65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dirty="0" err="1"/>
                        <a:t>Chandramohan</a:t>
                      </a:r>
                      <a:r>
                        <a:rPr lang="en-US" dirty="0"/>
                        <a:t> Chauhan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RBA 1_18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1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Prachi Arora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RBA 2_96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77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2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B5691-6F0D-4071-A0DF-8255FDF9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B9330-8D36-44E8-A27A-C7F57152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AC8F48-96C7-4229-8013-671D1DEE6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110834"/>
              </p:ext>
            </p:extLst>
          </p:nvPr>
        </p:nvGraphicFramePr>
        <p:xfrm>
          <a:off x="838199" y="1690688"/>
          <a:ext cx="10634221" cy="460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731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28AF4D-720D-45D5-8ECF-1217989D1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47" b="10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9C524F-ABF7-4C0E-948C-3FA24CC9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946065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overview on the problem statement: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8915753-3F6D-49CB-AA33-E052D89FC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867906"/>
              </p:ext>
            </p:extLst>
          </p:nvPr>
        </p:nvGraphicFramePr>
        <p:xfrm>
          <a:off x="838200" y="191046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00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361F-6B35-4629-9343-E91588F9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4067175" cy="1142999"/>
          </a:xfrm>
        </p:spPr>
        <p:txBody>
          <a:bodyPr>
            <a:normAutofit/>
          </a:bodyPr>
          <a:lstStyle/>
          <a:p>
            <a:r>
              <a:rPr lang="en-US" sz="2000" i="0" dirty="0"/>
              <a:t>On which </a:t>
            </a:r>
            <a:r>
              <a:rPr lang="en-US" sz="2000" dirty="0"/>
              <a:t>day</a:t>
            </a:r>
            <a:r>
              <a:rPr lang="en-US" sz="2000" i="0" dirty="0"/>
              <a:t>, did we see the highest &amp; lowest consumption in India – 2019 &amp; 2020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DAAE76C-D78D-4664-96F9-41B8C1CB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" y="3574009"/>
            <a:ext cx="6146954" cy="2806532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0E34FB65-698D-4CAE-9DF1-61476B72F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97239"/>
            <a:ext cx="5156835" cy="3114584"/>
          </a:xfrm>
          <a:prstGeom prst="rect">
            <a:avLst/>
          </a:prstGeom>
        </p:spPr>
      </p:pic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004050A3-DDAC-40B0-90BD-302F9CA5A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06" y="3574009"/>
            <a:ext cx="5067322" cy="2975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2D4F09-DEA4-4495-AB5C-C9F858C7E04C}"/>
              </a:ext>
            </a:extLst>
          </p:cNvPr>
          <p:cNvSpPr txBox="1"/>
          <p:nvPr/>
        </p:nvSpPr>
        <p:spPr>
          <a:xfrm>
            <a:off x="1110615" y="1572831"/>
            <a:ext cx="5156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Analysis based on:</a:t>
            </a:r>
          </a:p>
          <a:p>
            <a:r>
              <a:rPr lang="en-US" sz="2000" dirty="0"/>
              <a:t>Event </a:t>
            </a:r>
          </a:p>
          <a:p>
            <a:r>
              <a:rPr lang="en-US" sz="2000" dirty="0"/>
              <a:t>Industries</a:t>
            </a:r>
          </a:p>
          <a:p>
            <a:r>
              <a:rPr lang="en-US" sz="2000" dirty="0"/>
              <a:t>Elections </a:t>
            </a:r>
          </a:p>
          <a:p>
            <a:r>
              <a:rPr lang="en-US" sz="2000" dirty="0"/>
              <a:t>Population</a:t>
            </a:r>
          </a:p>
          <a:p>
            <a:r>
              <a:rPr lang="en-US" sz="2000" dirty="0"/>
              <a:t>State size- geographical areas</a:t>
            </a:r>
          </a:p>
        </p:txBody>
      </p:sp>
    </p:spTree>
    <p:extLst>
      <p:ext uri="{BB962C8B-B14F-4D97-AF65-F5344CB8AC3E}">
        <p14:creationId xmlns:p14="http://schemas.microsoft.com/office/powerpoint/2010/main" val="322067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631CC-BA5F-440D-A099-319C0FF58875}"/>
              </a:ext>
            </a:extLst>
          </p:cNvPr>
          <p:cNvSpPr txBox="1"/>
          <p:nvPr/>
        </p:nvSpPr>
        <p:spPr>
          <a:xfrm flipH="1">
            <a:off x="903263" y="514350"/>
            <a:ext cx="39920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 wise, which date had the maximum and minimum usage both in 2019 and 2020?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6251837-8C98-48C9-8F69-E9D23DAD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8" y="2122080"/>
            <a:ext cx="3300555" cy="372338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A32CF73-05BF-43FB-BBC3-601B40DAE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7" y="2122080"/>
            <a:ext cx="3570242" cy="3723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20AD8B-1BA5-4868-A679-78ED465EFDAD}"/>
              </a:ext>
            </a:extLst>
          </p:cNvPr>
          <p:cNvSpPr txBox="1"/>
          <p:nvPr/>
        </p:nvSpPr>
        <p:spPr>
          <a:xfrm>
            <a:off x="7952509" y="514350"/>
            <a:ext cx="34913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State wise, which date had the maximum usage in each year?</a:t>
            </a:r>
          </a:p>
          <a:p>
            <a:endParaRPr lang="en-US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B0D26FE-05F2-4FA3-9CD5-EAA75B393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09" y="2122080"/>
            <a:ext cx="2630708" cy="3723384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A2E0DF4-C8F5-4B31-A25F-2C514B2A6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4" y="2073914"/>
            <a:ext cx="2630708" cy="37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3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D3153-9BF9-4EB5-A6A3-4FB5D7F7CB9D}"/>
              </a:ext>
            </a:extLst>
          </p:cNvPr>
          <p:cNvSpPr txBox="1"/>
          <p:nvPr/>
        </p:nvSpPr>
        <p:spPr>
          <a:xfrm>
            <a:off x="1021404" y="840326"/>
            <a:ext cx="4970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Scatter plot for electricity consumption of some states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AF17746-14C1-49D3-AB9A-7CDF251E6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2" y="2013557"/>
            <a:ext cx="5975785" cy="3900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CAEE20-5D05-484E-9E4B-9707DBA495E5}"/>
              </a:ext>
            </a:extLst>
          </p:cNvPr>
          <p:cNvSpPr txBox="1"/>
          <p:nvPr/>
        </p:nvSpPr>
        <p:spPr>
          <a:xfrm>
            <a:off x="7397560" y="840326"/>
            <a:ext cx="398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Scatter Plot of Predicted Usage Values of Punjab State</a:t>
            </a:r>
            <a:endParaRPr lang="en-US" sz="2000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ECA14B49-7453-4B61-9ABB-0CFDE5D1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3557"/>
            <a:ext cx="6017463" cy="37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3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D702B-27B1-43B5-A708-C20A3D934277}"/>
              </a:ext>
            </a:extLst>
          </p:cNvPr>
          <p:cNvSpPr txBox="1"/>
          <p:nvPr/>
        </p:nvSpPr>
        <p:spPr>
          <a:xfrm>
            <a:off x="671207" y="603115"/>
            <a:ext cx="388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Heat Plot on India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740AD-2C80-4160-9294-AE2EC264FA21}"/>
              </a:ext>
            </a:extLst>
          </p:cNvPr>
          <p:cNvSpPr txBox="1"/>
          <p:nvPr/>
        </p:nvSpPr>
        <p:spPr>
          <a:xfrm>
            <a:off x="6676420" y="603115"/>
            <a:ext cx="388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Bubble Plot usage on India map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1813DAEB-1F2A-4A09-8C96-85ED6CAC8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8" y="1324745"/>
            <a:ext cx="5318760" cy="493014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EF4AFA6-CE0E-48D4-AF65-C9CBA284E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12" y="1178993"/>
            <a:ext cx="539496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B6EBF-0F23-4FD3-BB45-A1097CDB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Uniqueness of Solution extracted: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FFBA-EAE4-4248-AF2C-C5FD5D43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Calculated </a:t>
            </a:r>
            <a:r>
              <a:rPr lang="en-US" sz="2000" dirty="0"/>
              <a:t>overall energy consumption derived from renewable and non-renewable sources?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Analyzed patterns of consumption in states that provide free power for agricultural use.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Analyzed power consumption patterns before and during covid lockdown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Predicting daily power consumption using historical data points from any state.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Calculated consumption according to geographical landscape data extraction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3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446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Understanding Power Consumption in Indian States</vt:lpstr>
      <vt:lpstr>Questions:</vt:lpstr>
      <vt:lpstr>Solution overview on the problem statement:</vt:lpstr>
      <vt:lpstr>PowerPoint Presentation</vt:lpstr>
      <vt:lpstr>PowerPoint Presentation</vt:lpstr>
      <vt:lpstr>PowerPoint Presentation</vt:lpstr>
      <vt:lpstr>PowerPoint Presentation</vt:lpstr>
      <vt:lpstr>Uniqueness of Solution extracted: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Power Consumption in Indian States</dc:title>
  <dc:creator>Akshita Sinha</dc:creator>
  <cp:lastModifiedBy>Chandramohan Chauhan</cp:lastModifiedBy>
  <cp:revision>10</cp:revision>
  <dcterms:created xsi:type="dcterms:W3CDTF">2022-01-23T12:41:31Z</dcterms:created>
  <dcterms:modified xsi:type="dcterms:W3CDTF">2022-01-23T17:41:59Z</dcterms:modified>
</cp:coreProperties>
</file>