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1" r:id="rId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4C4371-D0B7-4A93-AE21-359F0515084A}" v="43" dt="2022-09-04T20:48:52.390"/>
    <p1510:client id="{E682E7B3-B068-4F7D-8F54-EA05F9890FAD}" v="52" dt="2022-09-04T19:19:28.024"/>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1019-54B2-45B9-30A9-3F51F902CE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16019853-80C9-5B0D-AD59-B8AC0B5990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AA926875-E927-CDF8-C0D6-7682A472F7C6}"/>
              </a:ext>
            </a:extLst>
          </p:cNvPr>
          <p:cNvSpPr>
            <a:spLocks noGrp="1"/>
          </p:cNvSpPr>
          <p:nvPr>
            <p:ph type="dt" sz="half" idx="10"/>
          </p:nvPr>
        </p:nvSpPr>
        <p:spPr/>
        <p:txBody>
          <a:bodyPr/>
          <a:lstStyle/>
          <a:p>
            <a:fld id="{E793BD7E-4E5C-4B14-BD13-B954FD81BEFF}" type="datetimeFigureOut">
              <a:rPr lang="en-NG" smtClean="0"/>
              <a:t>01/11/2023</a:t>
            </a:fld>
            <a:endParaRPr lang="en-NG"/>
          </a:p>
        </p:txBody>
      </p:sp>
      <p:sp>
        <p:nvSpPr>
          <p:cNvPr id="5" name="Footer Placeholder 4">
            <a:extLst>
              <a:ext uri="{FF2B5EF4-FFF2-40B4-BE49-F238E27FC236}">
                <a16:creationId xmlns:a16="http://schemas.microsoft.com/office/drawing/2014/main" id="{8B7CF254-507E-2C55-8F23-56BF7C258A7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29B4D22-2A3B-345A-033A-9010848BB41F}"/>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62784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DB08-2B76-3D0D-B5A7-81BF2E564EB0}"/>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270534B-251A-46D3-0F4C-4B31EA1541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B762D82-96D5-74C7-2D70-7C19BC0599D2}"/>
              </a:ext>
            </a:extLst>
          </p:cNvPr>
          <p:cNvSpPr>
            <a:spLocks noGrp="1"/>
          </p:cNvSpPr>
          <p:nvPr>
            <p:ph type="dt" sz="half" idx="10"/>
          </p:nvPr>
        </p:nvSpPr>
        <p:spPr/>
        <p:txBody>
          <a:bodyPr/>
          <a:lstStyle/>
          <a:p>
            <a:fld id="{E793BD7E-4E5C-4B14-BD13-B954FD81BEFF}" type="datetimeFigureOut">
              <a:rPr lang="en-NG" smtClean="0"/>
              <a:t>01/11/2023</a:t>
            </a:fld>
            <a:endParaRPr lang="en-NG"/>
          </a:p>
        </p:txBody>
      </p:sp>
      <p:sp>
        <p:nvSpPr>
          <p:cNvPr id="5" name="Footer Placeholder 4">
            <a:extLst>
              <a:ext uri="{FF2B5EF4-FFF2-40B4-BE49-F238E27FC236}">
                <a16:creationId xmlns:a16="http://schemas.microsoft.com/office/drawing/2014/main" id="{D81865A8-93AF-9370-3388-55A70EE1A8D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ECC8EBE-FF49-B02D-653D-A56E32D1CA52}"/>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217444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CD3012-59B9-E84A-B8BB-CC983863B6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FBC161F7-CC2A-65E3-3ABD-16645ACE5D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8AE7CCC-04D3-3D0A-9AB3-28787D0DF278}"/>
              </a:ext>
            </a:extLst>
          </p:cNvPr>
          <p:cNvSpPr>
            <a:spLocks noGrp="1"/>
          </p:cNvSpPr>
          <p:nvPr>
            <p:ph type="dt" sz="half" idx="10"/>
          </p:nvPr>
        </p:nvSpPr>
        <p:spPr/>
        <p:txBody>
          <a:bodyPr/>
          <a:lstStyle/>
          <a:p>
            <a:fld id="{E793BD7E-4E5C-4B14-BD13-B954FD81BEFF}" type="datetimeFigureOut">
              <a:rPr lang="en-NG" smtClean="0"/>
              <a:t>01/11/2023</a:t>
            </a:fld>
            <a:endParaRPr lang="en-NG"/>
          </a:p>
        </p:txBody>
      </p:sp>
      <p:sp>
        <p:nvSpPr>
          <p:cNvPr id="5" name="Footer Placeholder 4">
            <a:extLst>
              <a:ext uri="{FF2B5EF4-FFF2-40B4-BE49-F238E27FC236}">
                <a16:creationId xmlns:a16="http://schemas.microsoft.com/office/drawing/2014/main" id="{1118E068-34BC-91AC-1847-7BA44C107D1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F3BC5B2-C0F9-6912-F99B-320B7CB1BF8D}"/>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94858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6F8A-89A1-4747-A369-D01BFCFEC2B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2A30F9B2-5C5D-D097-12ED-2F67EDFF9B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128F568-DB86-BF05-C6BB-494134BAA1AC}"/>
              </a:ext>
            </a:extLst>
          </p:cNvPr>
          <p:cNvSpPr>
            <a:spLocks noGrp="1"/>
          </p:cNvSpPr>
          <p:nvPr>
            <p:ph type="dt" sz="half" idx="10"/>
          </p:nvPr>
        </p:nvSpPr>
        <p:spPr/>
        <p:txBody>
          <a:bodyPr/>
          <a:lstStyle/>
          <a:p>
            <a:fld id="{E793BD7E-4E5C-4B14-BD13-B954FD81BEFF}" type="datetimeFigureOut">
              <a:rPr lang="en-NG" smtClean="0"/>
              <a:t>01/11/2023</a:t>
            </a:fld>
            <a:endParaRPr lang="en-NG"/>
          </a:p>
        </p:txBody>
      </p:sp>
      <p:sp>
        <p:nvSpPr>
          <p:cNvPr id="5" name="Footer Placeholder 4">
            <a:extLst>
              <a:ext uri="{FF2B5EF4-FFF2-40B4-BE49-F238E27FC236}">
                <a16:creationId xmlns:a16="http://schemas.microsoft.com/office/drawing/2014/main" id="{D66AE3C8-C8F5-201D-5E73-D62E87BE4DC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6AADCD6-7CD0-566E-AD6C-0944B88CBB40}"/>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14214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F43E-D5A5-C962-F35D-3E01440B17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7157DF68-174C-B1CA-EF60-F70512740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58EA23-F93E-81EA-91BC-0F57F856B283}"/>
              </a:ext>
            </a:extLst>
          </p:cNvPr>
          <p:cNvSpPr>
            <a:spLocks noGrp="1"/>
          </p:cNvSpPr>
          <p:nvPr>
            <p:ph type="dt" sz="half" idx="10"/>
          </p:nvPr>
        </p:nvSpPr>
        <p:spPr/>
        <p:txBody>
          <a:bodyPr/>
          <a:lstStyle/>
          <a:p>
            <a:fld id="{E793BD7E-4E5C-4B14-BD13-B954FD81BEFF}" type="datetimeFigureOut">
              <a:rPr lang="en-NG" smtClean="0"/>
              <a:t>01/11/2023</a:t>
            </a:fld>
            <a:endParaRPr lang="en-NG"/>
          </a:p>
        </p:txBody>
      </p:sp>
      <p:sp>
        <p:nvSpPr>
          <p:cNvPr id="5" name="Footer Placeholder 4">
            <a:extLst>
              <a:ext uri="{FF2B5EF4-FFF2-40B4-BE49-F238E27FC236}">
                <a16:creationId xmlns:a16="http://schemas.microsoft.com/office/drawing/2014/main" id="{FE07BFD8-71B8-EB7A-DCC6-B23ADB9BBCF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CCE173F-99A7-5AC8-FD19-DE8A0CD149F8}"/>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20420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F32F-B204-2B24-03F9-C08DCAF00468}"/>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B91227B-A058-4164-B22F-1C9799C1B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57FB0D58-13DC-3BEA-1F01-0F50264A0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E046C3CD-B3B1-FBED-28CB-0347975FCA71}"/>
              </a:ext>
            </a:extLst>
          </p:cNvPr>
          <p:cNvSpPr>
            <a:spLocks noGrp="1"/>
          </p:cNvSpPr>
          <p:nvPr>
            <p:ph type="dt" sz="half" idx="10"/>
          </p:nvPr>
        </p:nvSpPr>
        <p:spPr/>
        <p:txBody>
          <a:bodyPr/>
          <a:lstStyle/>
          <a:p>
            <a:fld id="{E793BD7E-4E5C-4B14-BD13-B954FD81BEFF}" type="datetimeFigureOut">
              <a:rPr lang="en-NG" smtClean="0"/>
              <a:t>01/11/2023</a:t>
            </a:fld>
            <a:endParaRPr lang="en-NG"/>
          </a:p>
        </p:txBody>
      </p:sp>
      <p:sp>
        <p:nvSpPr>
          <p:cNvPr id="6" name="Footer Placeholder 5">
            <a:extLst>
              <a:ext uri="{FF2B5EF4-FFF2-40B4-BE49-F238E27FC236}">
                <a16:creationId xmlns:a16="http://schemas.microsoft.com/office/drawing/2014/main" id="{AA7A522C-CC69-B6FA-1237-549A963C8A5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71ABFD3-2DA3-5689-253C-60F407E3BEB3}"/>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419830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C5F7-A88C-BF24-10FF-52BF755C06D7}"/>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6CC8B72-FEB4-2088-2B5A-9CEADF3B2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21EA40-F0F4-BF6B-D90E-A47C606CBB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49E74887-8D80-89C8-8DE7-8E722C733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F543FB-25DC-8D96-2A4A-489E0C5DF6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B3EF4ECC-58D7-46D4-F0D7-4F91015596E8}"/>
              </a:ext>
            </a:extLst>
          </p:cNvPr>
          <p:cNvSpPr>
            <a:spLocks noGrp="1"/>
          </p:cNvSpPr>
          <p:nvPr>
            <p:ph type="dt" sz="half" idx="10"/>
          </p:nvPr>
        </p:nvSpPr>
        <p:spPr/>
        <p:txBody>
          <a:bodyPr/>
          <a:lstStyle/>
          <a:p>
            <a:fld id="{E793BD7E-4E5C-4B14-BD13-B954FD81BEFF}" type="datetimeFigureOut">
              <a:rPr lang="en-NG" smtClean="0"/>
              <a:t>01/11/2023</a:t>
            </a:fld>
            <a:endParaRPr lang="en-NG"/>
          </a:p>
        </p:txBody>
      </p:sp>
      <p:sp>
        <p:nvSpPr>
          <p:cNvPr id="8" name="Footer Placeholder 7">
            <a:extLst>
              <a:ext uri="{FF2B5EF4-FFF2-40B4-BE49-F238E27FC236}">
                <a16:creationId xmlns:a16="http://schemas.microsoft.com/office/drawing/2014/main" id="{B54A9AFC-78B1-CFF9-B73E-B1891C96E60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336D8694-B4E2-A4A2-CA9F-73A410E35474}"/>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6695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A7DC-6B31-CEA0-048A-2CABE41D5D3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BB4430B6-3F56-7D20-7A21-51F71FF1B806}"/>
              </a:ext>
            </a:extLst>
          </p:cNvPr>
          <p:cNvSpPr>
            <a:spLocks noGrp="1"/>
          </p:cNvSpPr>
          <p:nvPr>
            <p:ph type="dt" sz="half" idx="10"/>
          </p:nvPr>
        </p:nvSpPr>
        <p:spPr/>
        <p:txBody>
          <a:bodyPr/>
          <a:lstStyle/>
          <a:p>
            <a:fld id="{E793BD7E-4E5C-4B14-BD13-B954FD81BEFF}" type="datetimeFigureOut">
              <a:rPr lang="en-NG" smtClean="0"/>
              <a:t>01/11/2023</a:t>
            </a:fld>
            <a:endParaRPr lang="en-NG"/>
          </a:p>
        </p:txBody>
      </p:sp>
      <p:sp>
        <p:nvSpPr>
          <p:cNvPr id="4" name="Footer Placeholder 3">
            <a:extLst>
              <a:ext uri="{FF2B5EF4-FFF2-40B4-BE49-F238E27FC236}">
                <a16:creationId xmlns:a16="http://schemas.microsoft.com/office/drawing/2014/main" id="{A6E2FAAB-C285-05F1-933E-002445E0F234}"/>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1B5ABA37-70DA-8DB0-4595-EF1C7AF14BA6}"/>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258947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69DA00-96BE-5C44-93A5-45C304263E0A}"/>
              </a:ext>
            </a:extLst>
          </p:cNvPr>
          <p:cNvSpPr>
            <a:spLocks noGrp="1"/>
          </p:cNvSpPr>
          <p:nvPr>
            <p:ph type="dt" sz="half" idx="10"/>
          </p:nvPr>
        </p:nvSpPr>
        <p:spPr/>
        <p:txBody>
          <a:bodyPr/>
          <a:lstStyle/>
          <a:p>
            <a:fld id="{E793BD7E-4E5C-4B14-BD13-B954FD81BEFF}" type="datetimeFigureOut">
              <a:rPr lang="en-NG" smtClean="0"/>
              <a:t>01/11/2023</a:t>
            </a:fld>
            <a:endParaRPr lang="en-NG"/>
          </a:p>
        </p:txBody>
      </p:sp>
      <p:sp>
        <p:nvSpPr>
          <p:cNvPr id="3" name="Footer Placeholder 2">
            <a:extLst>
              <a:ext uri="{FF2B5EF4-FFF2-40B4-BE49-F238E27FC236}">
                <a16:creationId xmlns:a16="http://schemas.microsoft.com/office/drawing/2014/main" id="{F388F7F3-5E66-E537-43D2-9BB8C2820BA8}"/>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508586CA-27FC-5CA8-2794-421062C6B3D7}"/>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34305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5325-FC12-727D-FD49-06367585F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75695618-8469-D55D-4223-A0E0BEF19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6ACC5A0E-BC46-CF9B-8200-B16225715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2D6FE-66A6-6239-843F-16352A202EA8}"/>
              </a:ext>
            </a:extLst>
          </p:cNvPr>
          <p:cNvSpPr>
            <a:spLocks noGrp="1"/>
          </p:cNvSpPr>
          <p:nvPr>
            <p:ph type="dt" sz="half" idx="10"/>
          </p:nvPr>
        </p:nvSpPr>
        <p:spPr/>
        <p:txBody>
          <a:bodyPr/>
          <a:lstStyle/>
          <a:p>
            <a:fld id="{E793BD7E-4E5C-4B14-BD13-B954FD81BEFF}" type="datetimeFigureOut">
              <a:rPr lang="en-NG" smtClean="0"/>
              <a:t>01/11/2023</a:t>
            </a:fld>
            <a:endParaRPr lang="en-NG"/>
          </a:p>
        </p:txBody>
      </p:sp>
      <p:sp>
        <p:nvSpPr>
          <p:cNvPr id="6" name="Footer Placeholder 5">
            <a:extLst>
              <a:ext uri="{FF2B5EF4-FFF2-40B4-BE49-F238E27FC236}">
                <a16:creationId xmlns:a16="http://schemas.microsoft.com/office/drawing/2014/main" id="{FEDF9584-3CCA-9E47-CD8D-5090CB0798C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7113240-4805-1AAF-1541-0FAF2E717E24}"/>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64200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34FF-757A-6BFC-D22D-AB7AB7CBC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A4D0B328-45FB-02F3-B742-03F23A319E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4D703B5E-4772-668A-E055-DB2A52B88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283851-6FA7-F8E2-8FC8-84A41F7325C8}"/>
              </a:ext>
            </a:extLst>
          </p:cNvPr>
          <p:cNvSpPr>
            <a:spLocks noGrp="1"/>
          </p:cNvSpPr>
          <p:nvPr>
            <p:ph type="dt" sz="half" idx="10"/>
          </p:nvPr>
        </p:nvSpPr>
        <p:spPr/>
        <p:txBody>
          <a:bodyPr/>
          <a:lstStyle/>
          <a:p>
            <a:fld id="{E793BD7E-4E5C-4B14-BD13-B954FD81BEFF}" type="datetimeFigureOut">
              <a:rPr lang="en-NG" smtClean="0"/>
              <a:t>01/11/2023</a:t>
            </a:fld>
            <a:endParaRPr lang="en-NG"/>
          </a:p>
        </p:txBody>
      </p:sp>
      <p:sp>
        <p:nvSpPr>
          <p:cNvPr id="6" name="Footer Placeholder 5">
            <a:extLst>
              <a:ext uri="{FF2B5EF4-FFF2-40B4-BE49-F238E27FC236}">
                <a16:creationId xmlns:a16="http://schemas.microsoft.com/office/drawing/2014/main" id="{B7F2C9FC-C20A-ED59-FB0C-B19F3C49148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5210422-EF19-896E-BB8F-C59B8E79A0D6}"/>
              </a:ext>
            </a:extLst>
          </p:cNvPr>
          <p:cNvSpPr>
            <a:spLocks noGrp="1"/>
          </p:cNvSpPr>
          <p:nvPr>
            <p:ph type="sldNum" sz="quarter" idx="12"/>
          </p:nvPr>
        </p:nvSpPr>
        <p:spPr/>
        <p:txBody>
          <a:bodyPr/>
          <a:lstStyle/>
          <a:p>
            <a:fld id="{FBC80421-5FCF-4249-8F31-EDC6C2B6BBE4}" type="slidenum">
              <a:rPr lang="en-NG" smtClean="0"/>
              <a:t>‹#›</a:t>
            </a:fld>
            <a:endParaRPr lang="en-NG"/>
          </a:p>
        </p:txBody>
      </p:sp>
    </p:spTree>
    <p:extLst>
      <p:ext uri="{BB962C8B-B14F-4D97-AF65-F5344CB8AC3E}">
        <p14:creationId xmlns:p14="http://schemas.microsoft.com/office/powerpoint/2010/main" val="355748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E68626-5FD3-DE7F-C05F-64E7C34764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21749074-6C41-4482-865A-FF82D9E5D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AAC8090-84A0-F3ED-6474-1F9E32B6DB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3BD7E-4E5C-4B14-BD13-B954FD81BEFF}" type="datetimeFigureOut">
              <a:rPr lang="en-NG" smtClean="0"/>
              <a:t>01/11/2023</a:t>
            </a:fld>
            <a:endParaRPr lang="en-NG"/>
          </a:p>
        </p:txBody>
      </p:sp>
      <p:sp>
        <p:nvSpPr>
          <p:cNvPr id="5" name="Footer Placeholder 4">
            <a:extLst>
              <a:ext uri="{FF2B5EF4-FFF2-40B4-BE49-F238E27FC236}">
                <a16:creationId xmlns:a16="http://schemas.microsoft.com/office/drawing/2014/main" id="{42E1450D-843B-90C7-15FE-B4A82E7A4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98021B4A-04D9-8ECD-D1B1-A99AC557A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C80421-5FCF-4249-8F31-EDC6C2B6BBE4}" type="slidenum">
              <a:rPr lang="en-NG" smtClean="0"/>
              <a:t>‹#›</a:t>
            </a:fld>
            <a:endParaRPr lang="en-NG"/>
          </a:p>
        </p:txBody>
      </p:sp>
    </p:spTree>
    <p:extLst>
      <p:ext uri="{BB962C8B-B14F-4D97-AF65-F5344CB8AC3E}">
        <p14:creationId xmlns:p14="http://schemas.microsoft.com/office/powerpoint/2010/main" val="3887223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8061FE17-7A42-225E-EBD3-16CE2FE54898}"/>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23284"/>
            <a:ext cx="1942215" cy="616280"/>
          </a:xfrm>
          <a:prstGeom prst="rect">
            <a:avLst/>
          </a:prstGeom>
        </p:spPr>
      </p:pic>
      <p:sp>
        <p:nvSpPr>
          <p:cNvPr id="10" name="TextBox 9">
            <a:extLst>
              <a:ext uri="{FF2B5EF4-FFF2-40B4-BE49-F238E27FC236}">
                <a16:creationId xmlns:a16="http://schemas.microsoft.com/office/drawing/2014/main" id="{8CED0122-458A-80DA-F68E-4F41DFB0D19F}"/>
              </a:ext>
            </a:extLst>
          </p:cNvPr>
          <p:cNvSpPr txBox="1"/>
          <p:nvPr/>
        </p:nvSpPr>
        <p:spPr>
          <a:xfrm>
            <a:off x="141767" y="2272709"/>
            <a:ext cx="4802372" cy="2554545"/>
          </a:xfrm>
          <a:prstGeom prst="rect">
            <a:avLst/>
          </a:prstGeom>
          <a:solidFill>
            <a:srgbClr val="C00000"/>
          </a:solidFill>
        </p:spPr>
        <p:txBody>
          <a:bodyPr wrap="square">
            <a:spAutoFit/>
          </a:bodyPr>
          <a:lstStyle/>
          <a:p>
            <a:r>
              <a:rPr lang="en-US" sz="4000" b="1" dirty="0">
                <a:solidFill>
                  <a:schemeClr val="bg1"/>
                </a:solidFill>
                <a:latin typeface="Georgia" panose="02040502050405020303" pitchFamily="18" charset="0"/>
              </a:rPr>
              <a:t>Data Science Job Salaries Dataset </a:t>
            </a:r>
            <a:r>
              <a:rPr lang="en-US" sz="4000" dirty="0">
                <a:solidFill>
                  <a:schemeClr val="bg1"/>
                </a:solidFill>
                <a:latin typeface="Georgia" panose="02040502050405020303" pitchFamily="18" charset="0"/>
              </a:rPr>
              <a:t>-</a:t>
            </a:r>
          </a:p>
          <a:p>
            <a:r>
              <a:rPr lang="en-US" sz="4000" dirty="0">
                <a:solidFill>
                  <a:schemeClr val="bg1"/>
                </a:solidFill>
                <a:latin typeface="Georgia" panose="02040502050405020303" pitchFamily="18" charset="0"/>
              </a:rPr>
              <a:t>10Alytics Data Science Project</a:t>
            </a:r>
          </a:p>
        </p:txBody>
      </p:sp>
      <p:pic>
        <p:nvPicPr>
          <p:cNvPr id="1026" name="Picture 2" descr="347 Data Scientist Illustrations &amp; Clip Art - iStock">
            <a:extLst>
              <a:ext uri="{FF2B5EF4-FFF2-40B4-BE49-F238E27FC236}">
                <a16:creationId xmlns:a16="http://schemas.microsoft.com/office/drawing/2014/main" id="{36B55E1B-C902-C492-CB0C-B144E4D0A7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49" r="7417" b="8194"/>
          <a:stretch/>
        </p:blipFill>
        <p:spPr bwMode="auto">
          <a:xfrm>
            <a:off x="5018567" y="839564"/>
            <a:ext cx="7173433" cy="524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17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9757A1-0CB0-D177-D2A0-FBAD9C34A284}"/>
              </a:ext>
            </a:extLst>
          </p:cNvPr>
          <p:cNvSpPr txBox="1"/>
          <p:nvPr/>
        </p:nvSpPr>
        <p:spPr>
          <a:xfrm>
            <a:off x="478736" y="1050096"/>
            <a:ext cx="5868901" cy="1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dirty="0">
                <a:latin typeface="Georgia" panose="02040502050405020303" pitchFamily="18" charset="0"/>
              </a:rPr>
              <a:t>Data Science Job Salaries Dataset </a:t>
            </a:r>
            <a:endParaRPr lang="en-US" sz="3200" b="1" dirty="0">
              <a:latin typeface="+mj-lt"/>
              <a:ea typeface="+mj-ea"/>
              <a:cs typeface="+mj-cs"/>
            </a:endParaRPr>
          </a:p>
        </p:txBody>
      </p:sp>
      <p:cxnSp>
        <p:nvCxnSpPr>
          <p:cNvPr id="2057" name="Straight Arrow Connector 2056">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06460C9-BEB9-E6A3-810C-5D16152F7146}"/>
              </a:ext>
            </a:extLst>
          </p:cNvPr>
          <p:cNvSpPr txBox="1"/>
          <p:nvPr/>
        </p:nvSpPr>
        <p:spPr>
          <a:xfrm>
            <a:off x="216195" y="2391788"/>
            <a:ext cx="6560823" cy="4325624"/>
          </a:xfrm>
          <a:prstGeom prst="rect">
            <a:avLst/>
          </a:prstGeom>
        </p:spPr>
        <p:txBody>
          <a:bodyPr vert="horz" lIns="91440" tIns="45720" rIns="91440" bIns="45720" rtlCol="0">
            <a:normAutofit/>
          </a:bodyPr>
          <a:lstStyle/>
          <a:p>
            <a:pPr algn="just">
              <a:lnSpc>
                <a:spcPct val="90000"/>
              </a:lnSpc>
              <a:spcAft>
                <a:spcPts val="600"/>
              </a:spcAft>
            </a:pPr>
            <a:r>
              <a:rPr lang="en-US" dirty="0">
                <a:latin typeface="Georgia" panose="02040502050405020303" pitchFamily="18" charset="0"/>
              </a:rPr>
              <a:t>Data science jobs are some of the fastest-growing, most in-demand in technology. Since 2012, Data Scientist roles have increased by 650 percent, and this rise shows no sign of stopping. The U.S. Bureau of Labor Statistics predicts that the demand for data science skills will increase another 27.9 percent by 2026. And, according to a report from McKinsey, that spells a shortage of between 140,000 and 190,000 people with analytical skills in the U.S. alone—not to mention another 1.5 million managers and analysts who will be required to understand how data analysis drives decision-making.</a:t>
            </a:r>
          </a:p>
          <a:p>
            <a:pPr algn="just">
              <a:lnSpc>
                <a:spcPct val="90000"/>
              </a:lnSpc>
              <a:spcAft>
                <a:spcPts val="600"/>
              </a:spcAft>
            </a:pPr>
            <a:endParaRPr lang="en-US" dirty="0">
              <a:latin typeface="Georgia" panose="02040502050405020303" pitchFamily="18" charset="0"/>
            </a:endParaRPr>
          </a:p>
          <a:p>
            <a:pPr algn="just">
              <a:lnSpc>
                <a:spcPct val="90000"/>
              </a:lnSpc>
              <a:spcAft>
                <a:spcPts val="600"/>
              </a:spcAft>
            </a:pPr>
            <a:r>
              <a:rPr lang="en-US" dirty="0">
                <a:latin typeface="Georgia" panose="02040502050405020303" pitchFamily="18" charset="0"/>
              </a:rPr>
              <a:t>Data Scientist salaries have also risen with demand; Data Scientists can typically expect to make six figures. Demand also translates into an ability to relocate far more easily—from city to city, and even internationally.</a:t>
            </a:r>
          </a:p>
        </p:txBody>
      </p:sp>
      <p:pic>
        <p:nvPicPr>
          <p:cNvPr id="2" name="Picture 1" descr="Graphical user interface&#10;&#10;Description automatically generated">
            <a:extLst>
              <a:ext uri="{FF2B5EF4-FFF2-40B4-BE49-F238E27FC236}">
                <a16:creationId xmlns:a16="http://schemas.microsoft.com/office/drawing/2014/main" id="{C2AB7D26-881E-CFD6-C416-91126510F096}"/>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58135"/>
            <a:ext cx="1942215" cy="616280"/>
          </a:xfrm>
          <a:prstGeom prst="rect">
            <a:avLst/>
          </a:prstGeom>
        </p:spPr>
      </p:pic>
      <p:pic>
        <p:nvPicPr>
          <p:cNvPr id="3074" name="Picture 2" descr="341 Data Scientist Vector Illustrations &amp; Clip Art - iStock">
            <a:extLst>
              <a:ext uri="{FF2B5EF4-FFF2-40B4-BE49-F238E27FC236}">
                <a16:creationId xmlns:a16="http://schemas.microsoft.com/office/drawing/2014/main" id="{EF8A516A-E339-FDF4-BC15-D065536E9D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67" t="5781" r="5017"/>
          <a:stretch/>
        </p:blipFill>
        <p:spPr bwMode="auto">
          <a:xfrm>
            <a:off x="7145980" y="1390712"/>
            <a:ext cx="4829825" cy="40765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10;&#10;Description automatically generated">
            <a:extLst>
              <a:ext uri="{FF2B5EF4-FFF2-40B4-BE49-F238E27FC236}">
                <a16:creationId xmlns:a16="http://schemas.microsoft.com/office/drawing/2014/main" id="{85A40C74-9829-F789-E733-FD48E712CE3C}"/>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15604"/>
            <a:ext cx="1942215" cy="616280"/>
          </a:xfrm>
          <a:prstGeom prst="rect">
            <a:avLst/>
          </a:prstGeom>
        </p:spPr>
      </p:pic>
    </p:spTree>
    <p:extLst>
      <p:ext uri="{BB962C8B-B14F-4D97-AF65-F5344CB8AC3E}">
        <p14:creationId xmlns:p14="http://schemas.microsoft.com/office/powerpoint/2010/main" val="147707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03BF455-F294-C092-957A-A4BB41E4B358}"/>
              </a:ext>
            </a:extLst>
          </p:cNvPr>
          <p:cNvSpPr txBox="1"/>
          <p:nvPr/>
        </p:nvSpPr>
        <p:spPr>
          <a:xfrm>
            <a:off x="515074" y="965936"/>
            <a:ext cx="4726910" cy="57370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dirty="0">
                <a:latin typeface="Georgia" panose="02040502050405020303" pitchFamily="18" charset="0"/>
                <a:ea typeface="+mj-ea"/>
                <a:cs typeface="+mj-cs"/>
              </a:rPr>
              <a:t>Feature Description</a:t>
            </a:r>
          </a:p>
        </p:txBody>
      </p:sp>
      <p:sp>
        <p:nvSpPr>
          <p:cNvPr id="5" name="TextBox 4">
            <a:extLst>
              <a:ext uri="{FF2B5EF4-FFF2-40B4-BE49-F238E27FC236}">
                <a16:creationId xmlns:a16="http://schemas.microsoft.com/office/drawing/2014/main" id="{CA6A430B-1FED-49A5-B868-60FF447AC7E2}"/>
              </a:ext>
            </a:extLst>
          </p:cNvPr>
          <p:cNvSpPr txBox="1"/>
          <p:nvPr/>
        </p:nvSpPr>
        <p:spPr>
          <a:xfrm>
            <a:off x="147084" y="1509824"/>
            <a:ext cx="6381307" cy="5216971"/>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sz="1400" b="1" i="1" dirty="0">
              <a:latin typeface="Georgia" panose="02040502050405020303" pitchFamily="18" charset="0"/>
            </a:endParaRPr>
          </a:p>
        </p:txBody>
      </p:sp>
      <p:sp>
        <p:nvSpPr>
          <p:cNvPr id="3" name="TextBox 2">
            <a:extLst>
              <a:ext uri="{FF2B5EF4-FFF2-40B4-BE49-F238E27FC236}">
                <a16:creationId xmlns:a16="http://schemas.microsoft.com/office/drawing/2014/main" id="{5874489F-23FC-85F4-A4C1-06D336236F3A}"/>
              </a:ext>
            </a:extLst>
          </p:cNvPr>
          <p:cNvSpPr txBox="1"/>
          <p:nvPr/>
        </p:nvSpPr>
        <p:spPr>
          <a:xfrm>
            <a:off x="4082902" y="1509824"/>
            <a:ext cx="7082709" cy="48767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400" b="1" i="1" dirty="0">
              <a:solidFill>
                <a:srgbClr val="C00000"/>
              </a:solidFill>
              <a:latin typeface="Georgia" panose="02040502050405020303" pitchFamily="18" charset="0"/>
            </a:endParaRPr>
          </a:p>
        </p:txBody>
      </p:sp>
      <p:pic>
        <p:nvPicPr>
          <p:cNvPr id="10" name="Picture 9" descr="Graphical user interface&#10;&#10;Description automatically generated">
            <a:extLst>
              <a:ext uri="{FF2B5EF4-FFF2-40B4-BE49-F238E27FC236}">
                <a16:creationId xmlns:a16="http://schemas.microsoft.com/office/drawing/2014/main" id="{61C4E9A9-2171-DCF0-447E-73F61FF59C20}"/>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193326" y="188636"/>
            <a:ext cx="1942215" cy="616280"/>
          </a:xfrm>
          <a:prstGeom prst="rect">
            <a:avLst/>
          </a:prstGeom>
        </p:spPr>
      </p:pic>
      <p:graphicFrame>
        <p:nvGraphicFramePr>
          <p:cNvPr id="4" name="Table 3">
            <a:extLst>
              <a:ext uri="{FF2B5EF4-FFF2-40B4-BE49-F238E27FC236}">
                <a16:creationId xmlns:a16="http://schemas.microsoft.com/office/drawing/2014/main" id="{2FDADAF4-47B4-D01E-3A78-E2992835584D}"/>
              </a:ext>
            </a:extLst>
          </p:cNvPr>
          <p:cNvGraphicFramePr>
            <a:graphicFrameLocks noGrp="1"/>
          </p:cNvGraphicFramePr>
          <p:nvPr>
            <p:extLst>
              <p:ext uri="{D42A27DB-BD31-4B8C-83A1-F6EECF244321}">
                <p14:modId xmlns:p14="http://schemas.microsoft.com/office/powerpoint/2010/main" val="3008651234"/>
              </p:ext>
            </p:extLst>
          </p:nvPr>
        </p:nvGraphicFramePr>
        <p:xfrm>
          <a:off x="242587" y="1610662"/>
          <a:ext cx="5853413" cy="4716319"/>
        </p:xfrm>
        <a:graphic>
          <a:graphicData uri="http://schemas.openxmlformats.org/drawingml/2006/table">
            <a:tbl>
              <a:tblPr>
                <a:tableStyleId>{616DA210-FB5B-4158-B5E0-FEB733F419BA}</a:tableStyleId>
              </a:tblPr>
              <a:tblGrid>
                <a:gridCol w="1246732">
                  <a:extLst>
                    <a:ext uri="{9D8B030D-6E8A-4147-A177-3AD203B41FA5}">
                      <a16:colId xmlns:a16="http://schemas.microsoft.com/office/drawing/2014/main" val="2401361922"/>
                    </a:ext>
                  </a:extLst>
                </a:gridCol>
                <a:gridCol w="4606681">
                  <a:extLst>
                    <a:ext uri="{9D8B030D-6E8A-4147-A177-3AD203B41FA5}">
                      <a16:colId xmlns:a16="http://schemas.microsoft.com/office/drawing/2014/main" val="2559762456"/>
                    </a:ext>
                  </a:extLst>
                </a:gridCol>
              </a:tblGrid>
              <a:tr h="160876">
                <a:tc>
                  <a:txBody>
                    <a:bodyPr/>
                    <a:lstStyle/>
                    <a:p>
                      <a:pPr algn="l" fontAlgn="base"/>
                      <a:r>
                        <a:rPr lang="en-US" sz="1200" b="0">
                          <a:effectLst/>
                        </a:rPr>
                        <a:t>Column</a:t>
                      </a:r>
                      <a:endParaRPr lang="en-US" sz="1200" b="0">
                        <a:effectLst/>
                        <a:latin typeface="Georgia" panose="02040502050405020303" pitchFamily="18" charset="0"/>
                      </a:endParaRPr>
                    </a:p>
                  </a:txBody>
                  <a:tcPr marL="39994" marR="39994" marT="14998" marB="11665" anchor="ctr"/>
                </a:tc>
                <a:tc>
                  <a:txBody>
                    <a:bodyPr/>
                    <a:lstStyle/>
                    <a:p>
                      <a:pPr algn="l" fontAlgn="base"/>
                      <a:r>
                        <a:rPr lang="en-US" sz="1200" b="0">
                          <a:effectLst/>
                        </a:rPr>
                        <a:t>Description</a:t>
                      </a:r>
                      <a:endParaRPr lang="en-US" sz="1200" b="0">
                        <a:effectLst/>
                        <a:latin typeface="Georgia" panose="02040502050405020303" pitchFamily="18" charset="0"/>
                      </a:endParaRPr>
                    </a:p>
                  </a:txBody>
                  <a:tcPr marL="39994" marR="39994" marT="14998" marB="11665" anchor="ctr"/>
                </a:tc>
                <a:extLst>
                  <a:ext uri="{0D108BD9-81ED-4DB2-BD59-A6C34878D82A}">
                    <a16:rowId xmlns:a16="http://schemas.microsoft.com/office/drawing/2014/main" val="13585114"/>
                  </a:ext>
                </a:extLst>
              </a:tr>
              <a:tr h="160876">
                <a:tc>
                  <a:txBody>
                    <a:bodyPr/>
                    <a:lstStyle/>
                    <a:p>
                      <a:pPr fontAlgn="t"/>
                      <a:r>
                        <a:rPr lang="en-US" sz="1200" b="0">
                          <a:effectLst/>
                        </a:rPr>
                        <a:t>work_year</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year the salary was paid.</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3925229933"/>
                  </a:ext>
                </a:extLst>
              </a:tr>
              <a:tr h="716074">
                <a:tc>
                  <a:txBody>
                    <a:bodyPr/>
                    <a:lstStyle/>
                    <a:p>
                      <a:pPr fontAlgn="t"/>
                      <a:r>
                        <a:rPr lang="en-US" sz="1200" b="0" dirty="0" err="1">
                          <a:effectLst/>
                        </a:rPr>
                        <a:t>experience_level</a:t>
                      </a:r>
                      <a:endParaRPr lang="en-US" sz="1200" b="0" dirty="0">
                        <a:effectLst/>
                        <a:latin typeface="Georgia" panose="02040502050405020303" pitchFamily="18" charset="0"/>
                      </a:endParaRPr>
                    </a:p>
                  </a:txBody>
                  <a:tcPr marL="39994" marR="39994" marT="14998" marB="11665"/>
                </a:tc>
                <a:tc>
                  <a:txBody>
                    <a:bodyPr/>
                    <a:lstStyle/>
                    <a:p>
                      <a:pPr fontAlgn="t"/>
                      <a:r>
                        <a:rPr lang="en-US" sz="1200" b="0">
                          <a:effectLst/>
                        </a:rPr>
                        <a:t>The experience level in the job during the year with the following possible values: EN Entry-level / Junior MI Mid-level / Intermediate SE Senior-level / Expert EX Executive-level / Director</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1939090191"/>
                  </a:ext>
                </a:extLst>
              </a:tr>
              <a:tr h="320097">
                <a:tc>
                  <a:txBody>
                    <a:bodyPr/>
                    <a:lstStyle/>
                    <a:p>
                      <a:pPr fontAlgn="t"/>
                      <a:r>
                        <a:rPr lang="en-US" sz="1200" b="0">
                          <a:effectLst/>
                        </a:rPr>
                        <a:t>employment_type</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type of employement for the role: PT Part-time FT Full-time CT Contract FL Freelance</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969113086"/>
                  </a:ext>
                </a:extLst>
              </a:tr>
              <a:tr h="160876">
                <a:tc>
                  <a:txBody>
                    <a:bodyPr/>
                    <a:lstStyle/>
                    <a:p>
                      <a:pPr fontAlgn="t"/>
                      <a:r>
                        <a:rPr lang="en-US" sz="1200" b="0">
                          <a:effectLst/>
                        </a:rPr>
                        <a:t>job_title</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role worked in during the year.</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2630530507"/>
                  </a:ext>
                </a:extLst>
              </a:tr>
              <a:tr h="160876">
                <a:tc>
                  <a:txBody>
                    <a:bodyPr/>
                    <a:lstStyle/>
                    <a:p>
                      <a:pPr fontAlgn="t"/>
                      <a:r>
                        <a:rPr lang="en-US" sz="1200" b="0">
                          <a:effectLst/>
                        </a:rPr>
                        <a:t>salary</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total gross salary amount paid.</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4076989477"/>
                  </a:ext>
                </a:extLst>
              </a:tr>
              <a:tr h="299675">
                <a:tc>
                  <a:txBody>
                    <a:bodyPr/>
                    <a:lstStyle/>
                    <a:p>
                      <a:pPr fontAlgn="t"/>
                      <a:r>
                        <a:rPr lang="en-US" sz="1200" b="0">
                          <a:effectLst/>
                        </a:rPr>
                        <a:t>salary_currency</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currency of the salary paid as an ISO 4217 currency code.</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3473371872"/>
                  </a:ext>
                </a:extLst>
              </a:tr>
              <a:tr h="438475">
                <a:tc>
                  <a:txBody>
                    <a:bodyPr/>
                    <a:lstStyle/>
                    <a:p>
                      <a:pPr fontAlgn="t"/>
                      <a:r>
                        <a:rPr lang="en-US" sz="1200" b="0">
                          <a:effectLst/>
                        </a:rPr>
                        <a:t>salaryinusd</a:t>
                      </a:r>
                      <a:endParaRPr lang="en-US" sz="1200" b="0">
                        <a:effectLst/>
                        <a:latin typeface="Georgia" panose="02040502050405020303" pitchFamily="18" charset="0"/>
                      </a:endParaRPr>
                    </a:p>
                  </a:txBody>
                  <a:tcPr marL="39994" marR="39994" marT="14998" marB="11665"/>
                </a:tc>
                <a:tc>
                  <a:txBody>
                    <a:bodyPr/>
                    <a:lstStyle/>
                    <a:p>
                      <a:pPr fontAlgn="t"/>
                      <a:r>
                        <a:rPr lang="en-US" sz="1200" b="0" dirty="0">
                          <a:effectLst/>
                        </a:rPr>
                        <a:t>The salary in USD (FX rate divided by avg. USD rate for the respective year via fxdata.foorilla.com).</a:t>
                      </a:r>
                      <a:endParaRPr lang="en-US" sz="1200" b="0" dirty="0">
                        <a:effectLst/>
                        <a:latin typeface="Georgia" panose="02040502050405020303" pitchFamily="18" charset="0"/>
                      </a:endParaRPr>
                    </a:p>
                  </a:txBody>
                  <a:tcPr marL="39994" marR="39994" marT="14998" marB="11665"/>
                </a:tc>
                <a:extLst>
                  <a:ext uri="{0D108BD9-81ED-4DB2-BD59-A6C34878D82A}">
                    <a16:rowId xmlns:a16="http://schemas.microsoft.com/office/drawing/2014/main" val="1663337107"/>
                  </a:ext>
                </a:extLst>
              </a:tr>
              <a:tr h="438475">
                <a:tc>
                  <a:txBody>
                    <a:bodyPr/>
                    <a:lstStyle/>
                    <a:p>
                      <a:pPr fontAlgn="t"/>
                      <a:r>
                        <a:rPr lang="en-US" sz="1200" b="0">
                          <a:effectLst/>
                        </a:rPr>
                        <a:t>employee_residence</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Employee's primary country of residence in during the work year as an ISO 3166 country code.</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3723684610"/>
                  </a:ext>
                </a:extLst>
              </a:tr>
              <a:tr h="577275">
                <a:tc>
                  <a:txBody>
                    <a:bodyPr/>
                    <a:lstStyle/>
                    <a:p>
                      <a:pPr fontAlgn="t"/>
                      <a:r>
                        <a:rPr lang="en-US" sz="1200" b="0">
                          <a:effectLst/>
                        </a:rPr>
                        <a:t>remote_ratio</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overall amount of work done remotely, possible values are as follows: 0 No remote work (less than 20%) 50 Partially remote 100 Fully remote (more than 80%)</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2749188244"/>
                  </a:ext>
                </a:extLst>
              </a:tr>
              <a:tr h="438475">
                <a:tc>
                  <a:txBody>
                    <a:bodyPr/>
                    <a:lstStyle/>
                    <a:p>
                      <a:pPr fontAlgn="t"/>
                      <a:r>
                        <a:rPr lang="en-US" sz="1200" b="0">
                          <a:effectLst/>
                        </a:rPr>
                        <a:t>company_location</a:t>
                      </a:r>
                      <a:endParaRPr lang="en-US" sz="1200" b="0">
                        <a:effectLst/>
                        <a:latin typeface="Georgia" panose="02040502050405020303" pitchFamily="18" charset="0"/>
                      </a:endParaRPr>
                    </a:p>
                  </a:txBody>
                  <a:tcPr marL="39994" marR="39994" marT="14998" marB="11665"/>
                </a:tc>
                <a:tc>
                  <a:txBody>
                    <a:bodyPr/>
                    <a:lstStyle/>
                    <a:p>
                      <a:pPr fontAlgn="t"/>
                      <a:r>
                        <a:rPr lang="en-US" sz="1200" b="0">
                          <a:effectLst/>
                        </a:rPr>
                        <a:t>The country of the employer's main office or contracting branch as an ISO 3166 country code.</a:t>
                      </a:r>
                      <a:endParaRPr lang="en-US" sz="1200" b="0">
                        <a:effectLst/>
                        <a:latin typeface="Georgia" panose="02040502050405020303" pitchFamily="18" charset="0"/>
                      </a:endParaRPr>
                    </a:p>
                  </a:txBody>
                  <a:tcPr marL="39994" marR="39994" marT="14998" marB="11665"/>
                </a:tc>
                <a:extLst>
                  <a:ext uri="{0D108BD9-81ED-4DB2-BD59-A6C34878D82A}">
                    <a16:rowId xmlns:a16="http://schemas.microsoft.com/office/drawing/2014/main" val="1994952389"/>
                  </a:ext>
                </a:extLst>
              </a:tr>
              <a:tr h="577275">
                <a:tc>
                  <a:txBody>
                    <a:bodyPr/>
                    <a:lstStyle/>
                    <a:p>
                      <a:pPr fontAlgn="t"/>
                      <a:r>
                        <a:rPr lang="en-US" sz="1200" b="0">
                          <a:effectLst/>
                        </a:rPr>
                        <a:t>company_size</a:t>
                      </a:r>
                      <a:endParaRPr lang="en-US" sz="1200" b="0">
                        <a:effectLst/>
                        <a:latin typeface="Georgia" panose="02040502050405020303" pitchFamily="18" charset="0"/>
                      </a:endParaRPr>
                    </a:p>
                  </a:txBody>
                  <a:tcPr marL="39994" marR="39994" marT="14998" marB="11665"/>
                </a:tc>
                <a:tc>
                  <a:txBody>
                    <a:bodyPr/>
                    <a:lstStyle/>
                    <a:p>
                      <a:pPr fontAlgn="t"/>
                      <a:r>
                        <a:rPr lang="en-US" sz="1200" b="0" dirty="0">
                          <a:effectLst/>
                        </a:rPr>
                        <a:t>The average number of people that worked for the company during the year: S less than 50 employees (small) M 50 to 250 employees (medium) L more than 250 employees (large)</a:t>
                      </a:r>
                      <a:endParaRPr lang="en-US" sz="1200" b="0" dirty="0">
                        <a:effectLst/>
                        <a:latin typeface="Georgia" panose="02040502050405020303" pitchFamily="18" charset="0"/>
                      </a:endParaRPr>
                    </a:p>
                  </a:txBody>
                  <a:tcPr marL="39994" marR="39994" marT="14998" marB="11665"/>
                </a:tc>
                <a:extLst>
                  <a:ext uri="{0D108BD9-81ED-4DB2-BD59-A6C34878D82A}">
                    <a16:rowId xmlns:a16="http://schemas.microsoft.com/office/drawing/2014/main" val="3760735432"/>
                  </a:ext>
                </a:extLst>
              </a:tr>
            </a:tbl>
          </a:graphicData>
        </a:graphic>
      </p:graphicFrame>
      <p:pic>
        <p:nvPicPr>
          <p:cNvPr id="2050" name="Picture 2" descr="Data Science Illustration - UpLabs">
            <a:extLst>
              <a:ext uri="{FF2B5EF4-FFF2-40B4-BE49-F238E27FC236}">
                <a16:creationId xmlns:a16="http://schemas.microsoft.com/office/drawing/2014/main" id="{8F95C48C-EF74-6AC3-ED0A-547B1ED0D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838" y="1378619"/>
            <a:ext cx="5611950" cy="420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71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10;&#10;Description automatically generated">
            <a:extLst>
              <a:ext uri="{FF2B5EF4-FFF2-40B4-BE49-F238E27FC236}">
                <a16:creationId xmlns:a16="http://schemas.microsoft.com/office/drawing/2014/main" id="{47515DEF-42C7-D0A4-0A40-F16FC86847FE}"/>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15604"/>
            <a:ext cx="1942215" cy="616280"/>
          </a:xfrm>
          <a:prstGeom prst="rect">
            <a:avLst/>
          </a:prstGeom>
        </p:spPr>
      </p:pic>
      <p:sp>
        <p:nvSpPr>
          <p:cNvPr id="4" name="TextBox 3">
            <a:extLst>
              <a:ext uri="{FF2B5EF4-FFF2-40B4-BE49-F238E27FC236}">
                <a16:creationId xmlns:a16="http://schemas.microsoft.com/office/drawing/2014/main" id="{BAD58A68-9ECE-E4B6-3EAE-80C166F3650F}"/>
              </a:ext>
            </a:extLst>
          </p:cNvPr>
          <p:cNvSpPr txBox="1"/>
          <p:nvPr/>
        </p:nvSpPr>
        <p:spPr>
          <a:xfrm>
            <a:off x="216195" y="1817085"/>
            <a:ext cx="6173972" cy="3970318"/>
          </a:xfrm>
          <a:prstGeom prst="rect">
            <a:avLst/>
          </a:prstGeom>
          <a:solidFill>
            <a:srgbClr val="C00000"/>
          </a:solidFill>
        </p:spPr>
        <p:txBody>
          <a:bodyPr wrap="square">
            <a:spAutoFit/>
          </a:bodyPr>
          <a:lstStyle/>
          <a:p>
            <a:pPr algn="l"/>
            <a:r>
              <a:rPr lang="en-US" b="1" i="0" dirty="0">
                <a:solidFill>
                  <a:schemeClr val="bg1"/>
                </a:solidFill>
                <a:effectLst/>
                <a:latin typeface="Georgia" panose="02040502050405020303" pitchFamily="18" charset="0"/>
              </a:rPr>
              <a:t>Goal of the notebook is to:</a:t>
            </a:r>
          </a:p>
          <a:p>
            <a:pPr algn="l"/>
            <a:endParaRPr lang="en-US" b="1" i="0" dirty="0">
              <a:solidFill>
                <a:schemeClr val="bg1"/>
              </a:solidFill>
              <a:effectLst/>
              <a:latin typeface="Georgia" panose="02040502050405020303" pitchFamily="18" charset="0"/>
            </a:endParaRPr>
          </a:p>
          <a:p>
            <a:pPr marL="342900" indent="-342900" algn="l">
              <a:buFont typeface="+mj-lt"/>
              <a:buAutoNum type="arabicPeriod"/>
            </a:pPr>
            <a:r>
              <a:rPr lang="en-US" b="0" i="0" dirty="0">
                <a:solidFill>
                  <a:schemeClr val="bg1"/>
                </a:solidFill>
                <a:effectLst/>
                <a:latin typeface="Georgia" panose="02040502050405020303" pitchFamily="18" charset="0"/>
              </a:rPr>
              <a:t> Explore </a:t>
            </a:r>
            <a:r>
              <a:rPr lang="en-US" b="1" i="0" dirty="0">
                <a:solidFill>
                  <a:schemeClr val="bg1"/>
                </a:solidFill>
                <a:effectLst/>
                <a:latin typeface="Georgia" panose="02040502050405020303" pitchFamily="18" charset="0"/>
              </a:rPr>
              <a:t>every feature</a:t>
            </a:r>
            <a:r>
              <a:rPr lang="en-US" b="0" i="0" dirty="0">
                <a:solidFill>
                  <a:schemeClr val="bg1"/>
                </a:solidFill>
                <a:effectLst/>
                <a:latin typeface="Georgia" panose="02040502050405020303" pitchFamily="18" charset="0"/>
              </a:rPr>
              <a:t> in the dataset;</a:t>
            </a:r>
            <a:br>
              <a:rPr lang="en-US" b="0" i="0" dirty="0">
                <a:solidFill>
                  <a:schemeClr val="bg1"/>
                </a:solidFill>
                <a:effectLst/>
                <a:latin typeface="Georgia" panose="02040502050405020303" pitchFamily="18" charset="0"/>
              </a:rPr>
            </a:br>
            <a:endParaRPr lang="en-US" b="0" i="0" dirty="0">
              <a:solidFill>
                <a:schemeClr val="bg1"/>
              </a:solidFill>
              <a:effectLst/>
              <a:latin typeface="Georgia" panose="02040502050405020303" pitchFamily="18" charset="0"/>
            </a:endParaRPr>
          </a:p>
          <a:p>
            <a:pPr marL="342900" indent="-342900" algn="l">
              <a:buFont typeface="+mj-lt"/>
              <a:buAutoNum type="arabicPeriod"/>
            </a:pPr>
            <a:r>
              <a:rPr lang="en-US" b="1" i="0" dirty="0">
                <a:solidFill>
                  <a:schemeClr val="bg1"/>
                </a:solidFill>
                <a:effectLst/>
                <a:latin typeface="Georgia" panose="02040502050405020303" pitchFamily="18" charset="0"/>
              </a:rPr>
              <a:t> Work Year Analysis</a:t>
            </a:r>
            <a:r>
              <a:rPr lang="en-US" b="0" i="0" dirty="0">
                <a:solidFill>
                  <a:schemeClr val="bg1"/>
                </a:solidFill>
                <a:effectLst/>
                <a:latin typeface="Georgia" panose="02040502050405020303" pitchFamily="18" charset="0"/>
              </a:rPr>
              <a:t>(with </a:t>
            </a:r>
            <a:r>
              <a:rPr lang="en-US" b="1" i="0" dirty="0">
                <a:solidFill>
                  <a:schemeClr val="bg1"/>
                </a:solidFill>
                <a:effectLst/>
                <a:latin typeface="Georgia" panose="02040502050405020303" pitchFamily="18" charset="0"/>
              </a:rPr>
              <a:t>Salary, Remote Ratio</a:t>
            </a:r>
            <a:r>
              <a:rPr lang="en-US" b="0" i="0" dirty="0">
                <a:solidFill>
                  <a:schemeClr val="bg1"/>
                </a:solidFill>
                <a:effectLst/>
                <a:latin typeface="Georgia" panose="02040502050405020303" pitchFamily="18" charset="0"/>
              </a:rPr>
              <a:t>);</a:t>
            </a:r>
            <a:br>
              <a:rPr lang="en-US" b="0" i="0" dirty="0">
                <a:solidFill>
                  <a:schemeClr val="bg1"/>
                </a:solidFill>
                <a:effectLst/>
                <a:latin typeface="Georgia" panose="02040502050405020303" pitchFamily="18" charset="0"/>
              </a:rPr>
            </a:br>
            <a:endParaRPr lang="en-US" b="0" i="0" dirty="0">
              <a:solidFill>
                <a:schemeClr val="bg1"/>
              </a:solidFill>
              <a:effectLst/>
              <a:latin typeface="Georgia" panose="02040502050405020303" pitchFamily="18" charset="0"/>
            </a:endParaRPr>
          </a:p>
          <a:p>
            <a:pPr marL="342900" indent="-342900" algn="l">
              <a:buFont typeface="+mj-lt"/>
              <a:buAutoNum type="arabicPeriod"/>
            </a:pPr>
            <a:r>
              <a:rPr lang="en-US" b="1" i="0" dirty="0">
                <a:solidFill>
                  <a:schemeClr val="bg1"/>
                </a:solidFill>
                <a:effectLst/>
                <a:latin typeface="Georgia" panose="02040502050405020303" pitchFamily="18" charset="0"/>
              </a:rPr>
              <a:t> Experience Level Analysis</a:t>
            </a:r>
            <a:r>
              <a:rPr lang="en-US" b="0" i="0" dirty="0">
                <a:solidFill>
                  <a:schemeClr val="bg1"/>
                </a:solidFill>
                <a:effectLst/>
                <a:latin typeface="Georgia" panose="02040502050405020303" pitchFamily="18" charset="0"/>
              </a:rPr>
              <a:t> (with </a:t>
            </a:r>
            <a:r>
              <a:rPr lang="en-US" b="1" i="0" dirty="0">
                <a:solidFill>
                  <a:schemeClr val="bg1"/>
                </a:solidFill>
                <a:effectLst/>
                <a:latin typeface="Georgia" panose="02040502050405020303" pitchFamily="18" charset="0"/>
              </a:rPr>
              <a:t>Employment Type, Top 3 Job Title, Company Size</a:t>
            </a:r>
            <a:r>
              <a:rPr lang="en-US" b="0" i="0" dirty="0">
                <a:solidFill>
                  <a:schemeClr val="bg1"/>
                </a:solidFill>
                <a:effectLst/>
                <a:latin typeface="Georgia" panose="02040502050405020303" pitchFamily="18" charset="0"/>
              </a:rPr>
              <a:t>)</a:t>
            </a:r>
          </a:p>
          <a:p>
            <a:pPr marL="342900" indent="-342900" algn="l">
              <a:buFont typeface="+mj-lt"/>
              <a:buAutoNum type="arabicPeriod"/>
            </a:pPr>
            <a:endParaRPr lang="en-US" b="0" i="0" dirty="0">
              <a:solidFill>
                <a:schemeClr val="bg1"/>
              </a:solidFill>
              <a:effectLst/>
              <a:latin typeface="Georgia" panose="02040502050405020303" pitchFamily="18" charset="0"/>
            </a:endParaRPr>
          </a:p>
          <a:p>
            <a:pPr marL="342900" indent="-342900" algn="l">
              <a:buFont typeface="+mj-lt"/>
              <a:buAutoNum type="arabicPeriod"/>
            </a:pPr>
            <a:r>
              <a:rPr lang="en-US" b="1" i="0" dirty="0">
                <a:solidFill>
                  <a:schemeClr val="bg1"/>
                </a:solidFill>
                <a:effectLst/>
                <a:latin typeface="Georgia" panose="02040502050405020303" pitchFamily="18" charset="0"/>
              </a:rPr>
              <a:t> Company Location Analysis</a:t>
            </a:r>
            <a:r>
              <a:rPr lang="en-US" b="0" i="0" dirty="0">
                <a:solidFill>
                  <a:schemeClr val="bg1"/>
                </a:solidFill>
                <a:effectLst/>
                <a:latin typeface="Georgia" panose="02040502050405020303" pitchFamily="18" charset="0"/>
              </a:rPr>
              <a:t> (with </a:t>
            </a:r>
            <a:r>
              <a:rPr lang="en-US" b="1" i="0" dirty="0">
                <a:solidFill>
                  <a:schemeClr val="bg1"/>
                </a:solidFill>
                <a:effectLst/>
                <a:latin typeface="Georgia" panose="02040502050405020303" pitchFamily="18" charset="0"/>
              </a:rPr>
              <a:t>Experience Level</a:t>
            </a:r>
            <a:r>
              <a:rPr lang="en-US" b="0" i="0" dirty="0">
                <a:solidFill>
                  <a:schemeClr val="bg1"/>
                </a:solidFill>
                <a:effectLst/>
                <a:latin typeface="Georgia" panose="02040502050405020303" pitchFamily="18" charset="0"/>
              </a:rPr>
              <a:t>)</a:t>
            </a:r>
          </a:p>
          <a:p>
            <a:pPr marL="342900" indent="-342900" algn="l">
              <a:buFont typeface="+mj-lt"/>
              <a:buAutoNum type="arabicPeriod"/>
            </a:pPr>
            <a:endParaRPr lang="en-US" b="0" i="0" dirty="0">
              <a:solidFill>
                <a:schemeClr val="bg1"/>
              </a:solidFill>
              <a:effectLst/>
              <a:latin typeface="Georgia" panose="02040502050405020303" pitchFamily="18" charset="0"/>
            </a:endParaRPr>
          </a:p>
          <a:p>
            <a:pPr marL="342900" indent="-342900" algn="l">
              <a:buFont typeface="+mj-lt"/>
              <a:buAutoNum type="arabicPeriod"/>
            </a:pPr>
            <a:r>
              <a:rPr lang="en-US" b="1" i="0" dirty="0">
                <a:solidFill>
                  <a:schemeClr val="bg1"/>
                </a:solidFill>
                <a:effectLst/>
                <a:latin typeface="Georgia" panose="02040502050405020303" pitchFamily="18" charset="0"/>
              </a:rPr>
              <a:t> Salary Analysis</a:t>
            </a:r>
            <a:r>
              <a:rPr lang="en-US" b="0" i="0" dirty="0">
                <a:solidFill>
                  <a:schemeClr val="bg1"/>
                </a:solidFill>
                <a:effectLst/>
                <a:latin typeface="Georgia" panose="02040502050405020303" pitchFamily="18" charset="0"/>
              </a:rPr>
              <a:t> (with </a:t>
            </a:r>
            <a:r>
              <a:rPr lang="en-US" b="1" i="0" dirty="0">
                <a:solidFill>
                  <a:schemeClr val="bg1"/>
                </a:solidFill>
                <a:effectLst/>
                <a:latin typeface="Georgia" panose="02040502050405020303" pitchFamily="18" charset="0"/>
              </a:rPr>
              <a:t>Work Year, Experience Level, Company Size, Job Title, Remote Ratio</a:t>
            </a:r>
            <a:r>
              <a:rPr lang="en-US" b="0" i="0" dirty="0">
                <a:solidFill>
                  <a:schemeClr val="bg1"/>
                </a:solidFill>
                <a:effectLst/>
                <a:latin typeface="Georgia" panose="02040502050405020303" pitchFamily="18" charset="0"/>
              </a:rPr>
              <a:t>)</a:t>
            </a:r>
          </a:p>
        </p:txBody>
      </p:sp>
      <p:pic>
        <p:nvPicPr>
          <p:cNvPr id="4098" name="Picture 2" descr="Advice for New Data Scientists. In this post I outline some advice for… |  by Lindsay M Pettingill | The Airbnb Tech Blog | Medium">
            <a:extLst>
              <a:ext uri="{FF2B5EF4-FFF2-40B4-BE49-F238E27FC236}">
                <a16:creationId xmlns:a16="http://schemas.microsoft.com/office/drawing/2014/main" id="{5A24A589-4ADD-02CC-F3B3-A93D4AAFE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0167" y="632636"/>
            <a:ext cx="5596514" cy="591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2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10;&#10;Description automatically generated">
            <a:extLst>
              <a:ext uri="{FF2B5EF4-FFF2-40B4-BE49-F238E27FC236}">
                <a16:creationId xmlns:a16="http://schemas.microsoft.com/office/drawing/2014/main" id="{D1266957-4A87-7BC1-53B6-80B0E9AEB75A}"/>
              </a:ext>
            </a:extLst>
          </p:cNvPr>
          <p:cNvPicPr>
            <a:picLocks noChangeAspect="1"/>
          </p:cNvPicPr>
          <p:nvPr/>
        </p:nvPicPr>
        <p:blipFill rotWithShape="1">
          <a:blip r:embed="rId2">
            <a:extLst>
              <a:ext uri="{28A0092B-C50C-407E-A947-70E740481C1C}">
                <a14:useLocalDpi xmlns:a14="http://schemas.microsoft.com/office/drawing/2010/main" val="0"/>
              </a:ext>
            </a:extLst>
          </a:blip>
          <a:srcRect l="14651" t="39395" r="15693" b="38503"/>
          <a:stretch/>
        </p:blipFill>
        <p:spPr>
          <a:xfrm>
            <a:off x="216195" y="215604"/>
            <a:ext cx="1942215" cy="616280"/>
          </a:xfrm>
          <a:prstGeom prst="rect">
            <a:avLst/>
          </a:prstGeom>
        </p:spPr>
      </p:pic>
      <p:sp>
        <p:nvSpPr>
          <p:cNvPr id="6" name="TextBox 5">
            <a:extLst>
              <a:ext uri="{FF2B5EF4-FFF2-40B4-BE49-F238E27FC236}">
                <a16:creationId xmlns:a16="http://schemas.microsoft.com/office/drawing/2014/main" id="{D3C9C676-ACD0-02AE-9272-C41B702A3C84}"/>
              </a:ext>
            </a:extLst>
          </p:cNvPr>
          <p:cNvSpPr txBox="1"/>
          <p:nvPr/>
        </p:nvSpPr>
        <p:spPr>
          <a:xfrm>
            <a:off x="301256" y="1146959"/>
            <a:ext cx="5642345" cy="5632311"/>
          </a:xfrm>
          <a:prstGeom prst="rect">
            <a:avLst/>
          </a:prstGeom>
          <a:noFill/>
        </p:spPr>
        <p:txBody>
          <a:bodyPr wrap="square">
            <a:spAutoFit/>
          </a:bodyPr>
          <a:lstStyle/>
          <a:p>
            <a:r>
              <a:rPr lang="en-US" dirty="0"/>
              <a:t>1. </a:t>
            </a:r>
            <a:r>
              <a:rPr lang="en-US" b="1" dirty="0"/>
              <a:t>Univariate Analysis</a:t>
            </a:r>
          </a:p>
          <a:p>
            <a:pPr lvl="1"/>
            <a:r>
              <a:rPr lang="en-US" dirty="0"/>
              <a:t>1.1. Categorical Columns</a:t>
            </a:r>
          </a:p>
          <a:p>
            <a:pPr lvl="2"/>
            <a:r>
              <a:rPr lang="en-US" dirty="0"/>
              <a:t>1.1.1. Experience Level</a:t>
            </a:r>
          </a:p>
          <a:p>
            <a:pPr lvl="2"/>
            <a:r>
              <a:rPr lang="en-US" dirty="0"/>
              <a:t>1.1.2. Job Titles</a:t>
            </a:r>
          </a:p>
          <a:p>
            <a:pPr lvl="2"/>
            <a:r>
              <a:rPr lang="en-US" dirty="0"/>
              <a:t>1.1.3. Employment Type</a:t>
            </a:r>
          </a:p>
          <a:p>
            <a:pPr lvl="2"/>
            <a:r>
              <a:rPr lang="en-US" dirty="0"/>
              <a:t>1.1.4. Employee Residence &amp; Company Location</a:t>
            </a:r>
          </a:p>
          <a:p>
            <a:pPr lvl="1"/>
            <a:r>
              <a:rPr lang="en-US" dirty="0"/>
              <a:t>	1.1.5. Company Size</a:t>
            </a:r>
          </a:p>
          <a:p>
            <a:pPr lvl="1"/>
            <a:r>
              <a:rPr lang="en-US" dirty="0"/>
              <a:t>1.2. Numeric Columns</a:t>
            </a:r>
          </a:p>
          <a:p>
            <a:pPr lvl="2"/>
            <a:r>
              <a:rPr lang="en-US" dirty="0"/>
              <a:t>1.2.1. Work Year</a:t>
            </a:r>
          </a:p>
          <a:p>
            <a:pPr lvl="2"/>
            <a:r>
              <a:rPr lang="en-US" dirty="0"/>
              <a:t>1.2.2. Salary in USD</a:t>
            </a:r>
          </a:p>
          <a:p>
            <a:pPr lvl="2"/>
            <a:r>
              <a:rPr lang="en-US" dirty="0"/>
              <a:t>1.2.3. Remote Ratio</a:t>
            </a:r>
          </a:p>
          <a:p>
            <a:pPr lvl="2"/>
            <a:endParaRPr lang="en-US" dirty="0"/>
          </a:p>
          <a:p>
            <a:r>
              <a:rPr lang="en-US" dirty="0"/>
              <a:t>2. Work Year Analysis🗓</a:t>
            </a:r>
          </a:p>
          <a:p>
            <a:pPr defTabSz="446088"/>
            <a:r>
              <a:rPr lang="en-US" dirty="0"/>
              <a:t>	2.1. Remote Ratio by Work Year</a:t>
            </a:r>
          </a:p>
          <a:p>
            <a:pPr defTabSz="446088"/>
            <a:endParaRPr lang="en-US" dirty="0"/>
          </a:p>
          <a:p>
            <a:r>
              <a:rPr lang="en-US" dirty="0"/>
              <a:t>3. Experience Level Analysis</a:t>
            </a:r>
          </a:p>
          <a:p>
            <a:pPr lvl="1"/>
            <a:r>
              <a:rPr lang="en-US" dirty="0"/>
              <a:t>3.1. Employment Type by Experience Level</a:t>
            </a:r>
          </a:p>
          <a:p>
            <a:pPr lvl="1"/>
            <a:r>
              <a:rPr lang="en-US" dirty="0"/>
              <a:t>3.2. Top 3 Job Title by Experience Level</a:t>
            </a:r>
          </a:p>
          <a:p>
            <a:pPr lvl="1"/>
            <a:r>
              <a:rPr lang="en-US" dirty="0"/>
              <a:t>3.3. Company Size by Experience Level</a:t>
            </a:r>
          </a:p>
          <a:p>
            <a:pPr lvl="2"/>
            <a:endParaRPr lang="en-US" dirty="0"/>
          </a:p>
        </p:txBody>
      </p:sp>
      <p:sp>
        <p:nvSpPr>
          <p:cNvPr id="10" name="TextBox 9">
            <a:extLst>
              <a:ext uri="{FF2B5EF4-FFF2-40B4-BE49-F238E27FC236}">
                <a16:creationId xmlns:a16="http://schemas.microsoft.com/office/drawing/2014/main" id="{E7AC2363-319E-F7D2-F406-C523B1DA6797}"/>
              </a:ext>
            </a:extLst>
          </p:cNvPr>
          <p:cNvSpPr txBox="1"/>
          <p:nvPr/>
        </p:nvSpPr>
        <p:spPr>
          <a:xfrm>
            <a:off x="6861545" y="2358241"/>
            <a:ext cx="5029199" cy="2585323"/>
          </a:xfrm>
          <a:prstGeom prst="rect">
            <a:avLst/>
          </a:prstGeom>
          <a:noFill/>
        </p:spPr>
        <p:txBody>
          <a:bodyPr wrap="square">
            <a:spAutoFit/>
          </a:bodyPr>
          <a:lstStyle/>
          <a:p>
            <a:r>
              <a:rPr lang="en-US" dirty="0"/>
              <a:t>4. Company Location Analysis</a:t>
            </a:r>
          </a:p>
          <a:p>
            <a:r>
              <a:rPr lang="en-US" dirty="0"/>
              <a:t>	4.1. Experience Level</a:t>
            </a:r>
          </a:p>
          <a:p>
            <a:endParaRPr lang="en-US" dirty="0"/>
          </a:p>
          <a:p>
            <a:r>
              <a:rPr lang="en-US" dirty="0"/>
              <a:t>5. Salary Analysis</a:t>
            </a:r>
          </a:p>
          <a:p>
            <a:pPr lvl="1"/>
            <a:r>
              <a:rPr lang="en-US" dirty="0"/>
              <a:t>5.1. Salary by work year</a:t>
            </a:r>
          </a:p>
          <a:p>
            <a:pPr lvl="1"/>
            <a:r>
              <a:rPr lang="en-US" dirty="0"/>
              <a:t>5.2. Salary by Experience Level</a:t>
            </a:r>
          </a:p>
          <a:p>
            <a:pPr lvl="1"/>
            <a:r>
              <a:rPr lang="en-US" dirty="0"/>
              <a:t>5.3. Salary by Company Size</a:t>
            </a:r>
          </a:p>
          <a:p>
            <a:pPr lvl="1"/>
            <a:r>
              <a:rPr lang="en-US" dirty="0"/>
              <a:t>5.4. Highest salaries by job title</a:t>
            </a:r>
          </a:p>
          <a:p>
            <a:pPr lvl="1"/>
            <a:r>
              <a:rPr lang="en-US" dirty="0"/>
              <a:t>5.5. Average Salary by Company Location</a:t>
            </a:r>
            <a:endParaRPr lang="en-NG" dirty="0"/>
          </a:p>
        </p:txBody>
      </p:sp>
      <p:sp>
        <p:nvSpPr>
          <p:cNvPr id="11" name="TextBox 10">
            <a:extLst>
              <a:ext uri="{FF2B5EF4-FFF2-40B4-BE49-F238E27FC236}">
                <a16:creationId xmlns:a16="http://schemas.microsoft.com/office/drawing/2014/main" id="{EFB190A6-9A18-02D2-ADBD-B755DB59FCCB}"/>
              </a:ext>
            </a:extLst>
          </p:cNvPr>
          <p:cNvSpPr txBox="1"/>
          <p:nvPr/>
        </p:nvSpPr>
        <p:spPr>
          <a:xfrm>
            <a:off x="3761267" y="381456"/>
            <a:ext cx="6097772" cy="369332"/>
          </a:xfrm>
          <a:prstGeom prst="rect">
            <a:avLst/>
          </a:prstGeom>
          <a:noFill/>
        </p:spPr>
        <p:txBody>
          <a:bodyPr wrap="square">
            <a:spAutoFit/>
          </a:bodyPr>
          <a:lstStyle/>
          <a:p>
            <a:pPr algn="ctr"/>
            <a:r>
              <a:rPr lang="en-US" b="1" dirty="0">
                <a:latin typeface="Georgia" panose="02040502050405020303" pitchFamily="18" charset="0"/>
              </a:rPr>
              <a:t>EDA on Data Science Job Salaries Dataset</a:t>
            </a:r>
            <a:endParaRPr lang="en-NG" b="1" dirty="0">
              <a:latin typeface="Georgia" panose="02040502050405020303" pitchFamily="18" charset="0"/>
            </a:endParaRPr>
          </a:p>
        </p:txBody>
      </p:sp>
    </p:spTree>
    <p:extLst>
      <p:ext uri="{BB962C8B-B14F-4D97-AF65-F5344CB8AC3E}">
        <p14:creationId xmlns:p14="http://schemas.microsoft.com/office/powerpoint/2010/main" val="236759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ree Png Happy Black Person Png Images Transparent - Black Man Thumbs Up Png  - 480x680 PNG Download - PNGkit">
            <a:extLst>
              <a:ext uri="{FF2B5EF4-FFF2-40B4-BE49-F238E27FC236}">
                <a16:creationId xmlns:a16="http://schemas.microsoft.com/office/drawing/2014/main" id="{627594D1-B56D-4E1D-A8E3-47F8DDE4AC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45" r="1" b="9092"/>
          <a:stretch/>
        </p:blipFill>
        <p:spPr bwMode="auto">
          <a:xfrm>
            <a:off x="0" y="889253"/>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C9C860-FD09-4680-A977-6C2CE9EF616B}"/>
              </a:ext>
            </a:extLst>
          </p:cNvPr>
          <p:cNvSpPr txBox="1"/>
          <p:nvPr/>
        </p:nvSpPr>
        <p:spPr>
          <a:xfrm>
            <a:off x="5347344" y="1398354"/>
            <a:ext cx="6565256" cy="3719746"/>
          </a:xfrm>
          <a:prstGeom prst="rect">
            <a:avLst/>
          </a:prstGeom>
          <a:solidFill>
            <a:schemeClr val="accent2">
              <a:lumMod val="50000"/>
            </a:schemeClr>
          </a:solidFill>
        </p:spPr>
        <p:txBody>
          <a:bodyPr vert="horz" lIns="91440" tIns="45720" rIns="91440" bIns="45720" rtlCol="0" anchor="b">
            <a:normAutofit/>
          </a:bodyPr>
          <a:lstStyle/>
          <a:p>
            <a:pPr lvl="0" algn="ctr">
              <a:lnSpc>
                <a:spcPct val="90000"/>
              </a:lnSpc>
              <a:spcBef>
                <a:spcPct val="0"/>
              </a:spcBef>
              <a:spcAft>
                <a:spcPts val="800"/>
              </a:spcAft>
            </a:pPr>
            <a:r>
              <a:rPr lang="en-US" sz="4600" b="1" dirty="0">
                <a:solidFill>
                  <a:srgbClr val="FFFFFF"/>
                </a:solidFill>
                <a:latin typeface="Georgia" panose="02040502050405020303" pitchFamily="18" charset="0"/>
                <a:ea typeface="+mj-ea"/>
                <a:cs typeface="+mj-cs"/>
              </a:rPr>
              <a:t>Create a detailed analysis and upload on your </a:t>
            </a:r>
            <a:r>
              <a:rPr lang="en-US" sz="4600" b="1" dirty="0" err="1">
                <a:solidFill>
                  <a:srgbClr val="FFFFFF"/>
                </a:solidFill>
                <a:latin typeface="Georgia" panose="02040502050405020303" pitchFamily="18" charset="0"/>
                <a:ea typeface="+mj-ea"/>
                <a:cs typeface="+mj-cs"/>
              </a:rPr>
              <a:t>Github</a:t>
            </a:r>
            <a:r>
              <a:rPr lang="en-US" sz="4600" b="1">
                <a:solidFill>
                  <a:srgbClr val="FFFFFF"/>
                </a:solidFill>
                <a:latin typeface="Georgia" panose="02040502050405020303" pitchFamily="18" charset="0"/>
                <a:ea typeface="+mj-ea"/>
                <a:cs typeface="+mj-cs"/>
              </a:rPr>
              <a:t> </a:t>
            </a:r>
            <a:endParaRPr lang="en-US" sz="4600" b="1" dirty="0">
              <a:solidFill>
                <a:srgbClr val="FFFFFF"/>
              </a:solidFill>
              <a:latin typeface="Georgia" panose="02040502050405020303" pitchFamily="18" charset="0"/>
              <a:ea typeface="+mj-ea"/>
              <a:cs typeface="+mj-cs"/>
            </a:endParaRPr>
          </a:p>
          <a:p>
            <a:pPr lvl="0" algn="ctr">
              <a:lnSpc>
                <a:spcPct val="90000"/>
              </a:lnSpc>
              <a:spcBef>
                <a:spcPct val="0"/>
              </a:spcBef>
              <a:spcAft>
                <a:spcPts val="800"/>
              </a:spcAft>
            </a:pPr>
            <a:endParaRPr lang="en-US" sz="4600" b="1" dirty="0">
              <a:solidFill>
                <a:srgbClr val="FFFFFF"/>
              </a:solidFill>
              <a:latin typeface="Georgia" panose="02040502050405020303" pitchFamily="18" charset="0"/>
              <a:ea typeface="+mj-ea"/>
              <a:cs typeface="+mj-cs"/>
            </a:endParaRPr>
          </a:p>
          <a:p>
            <a:pPr lvl="0" algn="ctr">
              <a:lnSpc>
                <a:spcPct val="90000"/>
              </a:lnSpc>
              <a:spcBef>
                <a:spcPct val="0"/>
              </a:spcBef>
              <a:spcAft>
                <a:spcPts val="800"/>
              </a:spcAft>
            </a:pPr>
            <a:r>
              <a:rPr lang="en-US" sz="4600" b="1" dirty="0">
                <a:solidFill>
                  <a:srgbClr val="FFFFFF"/>
                </a:solidFill>
                <a:latin typeface="Georgia" panose="02040502050405020303" pitchFamily="18" charset="0"/>
                <a:ea typeface="+mj-ea"/>
                <a:cs typeface="+mj-cs"/>
              </a:rPr>
              <a:t>(Tag @10Alytics)</a:t>
            </a:r>
          </a:p>
        </p:txBody>
      </p:sp>
      <p:pic>
        <p:nvPicPr>
          <p:cNvPr id="5" name="Picture 4" descr="Graphical user interface&#10;&#10;Description automatically generated">
            <a:extLst>
              <a:ext uri="{FF2B5EF4-FFF2-40B4-BE49-F238E27FC236}">
                <a16:creationId xmlns:a16="http://schemas.microsoft.com/office/drawing/2014/main" id="{C84468AD-9707-4889-B07A-27DAEE493FEB}"/>
              </a:ext>
            </a:extLst>
          </p:cNvPr>
          <p:cNvPicPr>
            <a:picLocks noChangeAspect="1"/>
          </p:cNvPicPr>
          <p:nvPr/>
        </p:nvPicPr>
        <p:blipFill rotWithShape="1">
          <a:blip r:embed="rId3">
            <a:extLst>
              <a:ext uri="{28A0092B-C50C-407E-A947-70E740481C1C}">
                <a14:useLocalDpi xmlns:a14="http://schemas.microsoft.com/office/drawing/2010/main" val="0"/>
              </a:ext>
            </a:extLst>
          </a:blip>
          <a:srcRect l="14266" t="37733" r="14001" b="37200"/>
          <a:stretch/>
        </p:blipFill>
        <p:spPr>
          <a:xfrm>
            <a:off x="7454901" y="393796"/>
            <a:ext cx="2146300" cy="750008"/>
          </a:xfrm>
          <a:prstGeom prst="rect">
            <a:avLst/>
          </a:prstGeom>
        </p:spPr>
      </p:pic>
    </p:spTree>
    <p:extLst>
      <p:ext uri="{BB962C8B-B14F-4D97-AF65-F5344CB8AC3E}">
        <p14:creationId xmlns:p14="http://schemas.microsoft.com/office/powerpoint/2010/main" val="3708267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643</Words>
  <Application>Microsoft Office PowerPoint</Application>
  <PresentationFormat>Widescreen</PresentationFormat>
  <Paragraphs>72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Efemena Ikpro</dc:creator>
  <cp:lastModifiedBy>Chike Chukwumah</cp:lastModifiedBy>
  <cp:revision>2</cp:revision>
  <dcterms:created xsi:type="dcterms:W3CDTF">2022-06-10T23:20:17Z</dcterms:created>
  <dcterms:modified xsi:type="dcterms:W3CDTF">2023-01-11T19:13:45Z</dcterms:modified>
</cp:coreProperties>
</file>