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019BA-37E4-4E2C-AF89-2DDBCDA463EB}" v="24" dt="2022-09-12T21:55:22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019-54B2-45B9-30A9-3F51F902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19853-80C9-5B0D-AD59-B8AC0B599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6875-E927-CDF8-C0D6-7682A472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F254-507E-2C55-8F23-56BF7C25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4D22-2A3B-345A-033A-9010848B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2784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B08-2B76-3D0D-B5A7-81BF2E5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0534B-251A-46D3-0F4C-4B31EA154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2D82-96D5-74C7-2D70-7C19BC0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65A8-93AF-9370-3388-55A70EE1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8EBE-FF49-B02D-653D-A56E32D1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744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D3012-59B9-E84A-B8BB-CC983863B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161F7-CC2A-65E3-3ABD-16645ACE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7CCC-04D3-3D0A-9AB3-28787D0D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E068-34BC-91AC-1847-7BA44C10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C5B2-C0F9-6912-F99B-320B7CB1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4858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6F8A-89A1-4747-A369-D01BFCFE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F9B2-5C5D-D097-12ED-2F67EDFF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8F568-DB86-BF05-C6BB-494134BA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E3C8-C8F5-201D-5E73-D62E87BE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DCD6-7CD0-566E-AD6C-0944B88C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214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F43E-D5A5-C962-F35D-3E01440B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7DF68-174C-B1CA-EF60-F7051274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EA23-F93E-81EA-91BC-0F57F856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BFD8-71B8-EB7A-DCC6-B23ADB9B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E173F-99A7-5AC8-FD19-DE8A0CD1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20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F32F-B204-2B24-03F9-C08DCAF0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227B-A058-4164-B22F-1C9799C1B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B0D58-13DC-3BEA-1F01-0F50264A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6C3CD-B3B1-FBED-28CB-0347975F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A522C-CC69-B6FA-1237-549A963C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ABFD3-2DA3-5689-253C-60F407E3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830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C5F7-A88C-BF24-10FF-52BF755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C8B72-FEB4-2088-2B5A-9CEADF3B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1EA40-F0F4-BF6B-D90E-A47C606C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74887-8D80-89C8-8DE7-8E722C733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543FB-25DC-8D96-2A4A-489E0C5DF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F4ECC-58D7-46D4-F0D7-4F910155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A9AFC-78B1-CFF9-B73E-B1891C96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D8694-B4E2-A4A2-CA9F-73A410E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95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A7DC-6B31-CEA0-048A-2CABE41D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430B6-3F56-7D20-7A21-51F71FF1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2FAAB-C285-05F1-933E-002445E0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ABA37-70DA-8DB0-4595-EF1C7AF1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94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DA00-96BE-5C44-93A5-45C30426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F7F3-5E66-E537-43D2-9BB8C282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586CA-27FC-5CA8-2794-421062C6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30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5325-FC12-727D-FD49-06367585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5618-8469-D55D-4223-A0E0BEF1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C5A0E-BC46-CF9B-8200-B1622571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D6FE-66A6-6239-843F-16352A2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F9584-3CCA-9E47-CD8D-5090CB07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13240-4805-1AAF-1541-0FAF2E71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420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34FF-757A-6BFC-D22D-AB7AB7CB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0B328-45FB-02F3-B742-03F23A319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03B5E-4772-668A-E055-DB2A52B88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83851-6FA7-F8E2-8FC8-84A41F73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C9FC-C20A-ED59-FB0C-B19F3C49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10422-EF19-896E-BB8F-C59B8E79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748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68626-5FD3-DE7F-C05F-64E7C347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9074-6C41-4482-865A-FF82D9E5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8090-84A0-F3ED-6474-1F9E32B6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BD7E-4E5C-4B14-BD13-B954FD81BEFF}" type="datetimeFigureOut">
              <a:rPr lang="en-NG" smtClean="0"/>
              <a:t>01/17/2023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450D-843B-90C7-15FE-B4A82E7A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1B4A-04D9-8ECD-D1B1-A99AC557A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0421-5FCF-4249-8F31-EDC6C2B6BB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722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nline Shoppers Stock Illustrations – 271 Online Shoppers Stock  Illustrations, Vectors &amp; Clipart - Dreamstime">
            <a:extLst>
              <a:ext uri="{FF2B5EF4-FFF2-40B4-BE49-F238E27FC236}">
                <a16:creationId xmlns:a16="http://schemas.microsoft.com/office/drawing/2014/main" id="{5A3005BB-9BE0-E627-6FA6-3AABFABB5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D0122-458A-80DA-F68E-4F41DFB0D19F}"/>
              </a:ext>
            </a:extLst>
          </p:cNvPr>
          <p:cNvSpPr txBox="1"/>
          <p:nvPr/>
        </p:nvSpPr>
        <p:spPr>
          <a:xfrm>
            <a:off x="-3" y="3187439"/>
            <a:ext cx="1113177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Georgia" panose="02040502050405020303" pitchFamily="18" charset="0"/>
                <a:ea typeface="+mj-ea"/>
                <a:cs typeface="+mj-cs"/>
              </a:rPr>
              <a:t>Jumia –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Georgia" panose="02040502050405020303" pitchFamily="18" charset="0"/>
                <a:ea typeface="+mj-ea"/>
                <a:cs typeface="+mj-cs"/>
              </a:rPr>
              <a:t>Online Shoppers Intention</a:t>
            </a:r>
            <a:endParaRPr lang="en-US" sz="5400" dirty="0"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061FE17-7A42-225E-EBD3-16CE2FE54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39395" r="15693" b="38503"/>
          <a:stretch/>
        </p:blipFill>
        <p:spPr>
          <a:xfrm>
            <a:off x="216195" y="223284"/>
            <a:ext cx="1942215" cy="6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757A1-0CB0-D177-D2A0-FBAD9C34A284}"/>
              </a:ext>
            </a:extLst>
          </p:cNvPr>
          <p:cNvSpPr txBox="1"/>
          <p:nvPr/>
        </p:nvSpPr>
        <p:spPr>
          <a:xfrm>
            <a:off x="216195" y="1333583"/>
            <a:ext cx="5243311" cy="74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Georgia" panose="02040502050405020303" pitchFamily="18" charset="0"/>
              </a:rPr>
              <a:t>Online Shoppers Intention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6460C9-BEB9-E6A3-810C-5D16152F7146}"/>
              </a:ext>
            </a:extLst>
          </p:cNvPr>
          <p:cNvSpPr txBox="1"/>
          <p:nvPr/>
        </p:nvSpPr>
        <p:spPr>
          <a:xfrm>
            <a:off x="216196" y="2391788"/>
            <a:ext cx="6085992" cy="43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What is the dataset all about?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Georgia" panose="02040502050405020303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The data used in this analysis is an Online Shoppers Purchasing Intention data set provided from a top ecommerce site. The data set was formed so that each session would belong to a different user in a 1-year period to avoid any tendency to a specific campaign, special day, user profile, or period.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Georgia" panose="02040502050405020303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Georgia" panose="02040502050405020303" pitchFamily="18" charset="0"/>
              </a:rPr>
              <a:t>The primary purpose of the data set is to predict the purchasing intentions of a visitor to this particular store’s website. This dataset has very few missing values and all features of the dataset are relevant to the purchasing intention based on inference.</a:t>
            </a:r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C2AB7D26-881E-CFD6-C416-91126510F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39395" r="15693" b="38503"/>
          <a:stretch/>
        </p:blipFill>
        <p:spPr>
          <a:xfrm>
            <a:off x="216195" y="258135"/>
            <a:ext cx="1942215" cy="616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1ED0DC-E6D1-1099-A54F-AE12E6C1E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7" t="3764" r="3752" b="3411"/>
          <a:stretch/>
        </p:blipFill>
        <p:spPr>
          <a:xfrm>
            <a:off x="6403939" y="988828"/>
            <a:ext cx="5479995" cy="47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BF455-F294-C092-957A-A4BB41E4B358}"/>
              </a:ext>
            </a:extLst>
          </p:cNvPr>
          <p:cNvSpPr txBox="1"/>
          <p:nvPr/>
        </p:nvSpPr>
        <p:spPr>
          <a:xfrm>
            <a:off x="313056" y="704078"/>
            <a:ext cx="4726910" cy="90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Georgia" panose="02040502050405020303" pitchFamily="18" charset="0"/>
                <a:ea typeface="+mj-ea"/>
                <a:cs typeface="+mj-cs"/>
              </a:rPr>
              <a:t>Feature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A430B-1FED-49A5-B868-60FF447AC7E2}"/>
              </a:ext>
            </a:extLst>
          </p:cNvPr>
          <p:cNvSpPr txBox="1"/>
          <p:nvPr/>
        </p:nvSpPr>
        <p:spPr>
          <a:xfrm>
            <a:off x="147084" y="1509824"/>
            <a:ext cx="6381307" cy="5216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i="1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4489F-23FC-85F4-A4C1-06D336236F3A}"/>
              </a:ext>
            </a:extLst>
          </p:cNvPr>
          <p:cNvSpPr txBox="1"/>
          <p:nvPr/>
        </p:nvSpPr>
        <p:spPr>
          <a:xfrm>
            <a:off x="4082902" y="1509824"/>
            <a:ext cx="7082709" cy="487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61C4E9A9-2171-DCF0-447E-73F61FF59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39395" r="15693" b="38503"/>
          <a:stretch/>
        </p:blipFill>
        <p:spPr>
          <a:xfrm>
            <a:off x="193326" y="188636"/>
            <a:ext cx="1942215" cy="616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106D8-BE13-7A66-E7C4-5F01AD0521F4}"/>
              </a:ext>
            </a:extLst>
          </p:cNvPr>
          <p:cNvSpPr txBox="1"/>
          <p:nvPr/>
        </p:nvSpPr>
        <p:spPr>
          <a:xfrm>
            <a:off x="313056" y="1720250"/>
            <a:ext cx="638130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Administrative: This is the number of pages of this type (administrative) that the user visited.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Administrative_Duration</a:t>
            </a:r>
            <a:r>
              <a:rPr lang="en-US" sz="1600" dirty="0"/>
              <a:t>: This is the amount of time spent in this category of pages.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Informational: This is the number of pages of this type (informational) that the user visited.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Informational_Duration</a:t>
            </a:r>
            <a:r>
              <a:rPr lang="en-US" sz="1600" dirty="0"/>
              <a:t>: This is the amount of time spent in this category of pages.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ProductRelated</a:t>
            </a:r>
            <a:r>
              <a:rPr lang="en-US" sz="1600" dirty="0"/>
              <a:t>: This is the number of pages of this type (product related) that the user visited.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ProductRelated_Duration</a:t>
            </a:r>
            <a:r>
              <a:rPr lang="en-US" sz="1600" dirty="0"/>
              <a:t>: This is the amount of time spent in this category of pages.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BounceRates</a:t>
            </a:r>
            <a:r>
              <a:rPr lang="en-US" sz="1600" dirty="0"/>
              <a:t>: The percentage of visitors who enter the website through that page and exit without triggering any additional tasks.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ExitRates</a:t>
            </a:r>
            <a:r>
              <a:rPr lang="en-US" sz="1600" dirty="0"/>
              <a:t>: The percentage of pageviews on the website that end at that specific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PageValues</a:t>
            </a:r>
            <a:r>
              <a:rPr lang="en-US" sz="1600" dirty="0"/>
              <a:t>: The average value of the page averaged over the value of the target page and/or the completion of an eCommerce transaction.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More information about how this is calculated</a:t>
            </a:r>
          </a:p>
        </p:txBody>
      </p:sp>
      <p:pic>
        <p:nvPicPr>
          <p:cNvPr id="3074" name="Picture 2" descr="✓ girl shopping groceries free vector eps, cdr, ai, svg vector illustration  graphic art">
            <a:extLst>
              <a:ext uri="{FF2B5EF4-FFF2-40B4-BE49-F238E27FC236}">
                <a16:creationId xmlns:a16="http://schemas.microsoft.com/office/drawing/2014/main" id="{7F4D4AFE-DE3B-BACA-ACA7-4658C2C9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25" y="1157370"/>
            <a:ext cx="5415891" cy="54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1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BF455-F294-C092-957A-A4BB41E4B358}"/>
              </a:ext>
            </a:extLst>
          </p:cNvPr>
          <p:cNvSpPr txBox="1"/>
          <p:nvPr/>
        </p:nvSpPr>
        <p:spPr>
          <a:xfrm>
            <a:off x="313055" y="704078"/>
            <a:ext cx="7172265" cy="90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Georgia" panose="02040502050405020303" pitchFamily="18" charset="0"/>
                <a:ea typeface="+mj-ea"/>
                <a:cs typeface="+mj-cs"/>
              </a:rPr>
              <a:t>Feature Description -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A430B-1FED-49A5-B868-60FF447AC7E2}"/>
              </a:ext>
            </a:extLst>
          </p:cNvPr>
          <p:cNvSpPr txBox="1"/>
          <p:nvPr/>
        </p:nvSpPr>
        <p:spPr>
          <a:xfrm>
            <a:off x="147084" y="1509824"/>
            <a:ext cx="6381307" cy="5216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i="1" dirty="0">
              <a:latin typeface="Georgia" panose="02040502050405020303" pitchFamily="18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61C4E9A9-2171-DCF0-447E-73F61FF59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39395" r="15693" b="38503"/>
          <a:stretch/>
        </p:blipFill>
        <p:spPr>
          <a:xfrm>
            <a:off x="193326" y="188636"/>
            <a:ext cx="1942215" cy="616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106D8-BE13-7A66-E7C4-5F01AD0521F4}"/>
              </a:ext>
            </a:extLst>
          </p:cNvPr>
          <p:cNvSpPr txBox="1"/>
          <p:nvPr/>
        </p:nvSpPr>
        <p:spPr>
          <a:xfrm>
            <a:off x="313056" y="1720250"/>
            <a:ext cx="603458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SpecialDay</a:t>
            </a:r>
            <a:r>
              <a:rPr lang="en-US" sz="1600" dirty="0"/>
              <a:t>: This value represents the closeness of the browsing date to special days or holidays (</a:t>
            </a:r>
            <a:r>
              <a:rPr lang="en-US" sz="1600" dirty="0" err="1"/>
              <a:t>eg</a:t>
            </a:r>
            <a:r>
              <a:rPr lang="en-US" sz="1600" dirty="0"/>
              <a:t> Mother's Day or Valentine's day) in which the transaction is more likely to be finalized. More information about how this value is calculated below.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Month: Contains the month the pageview occurred, in string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OperatingSystems</a:t>
            </a:r>
            <a:r>
              <a:rPr lang="en-US" sz="1600" dirty="0"/>
              <a:t>: An integer value representing the operating system that the user was on when viewing the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Browser: An integer value representing the browser that the user was using to view the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Region: An integer value representing which region the user is located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TrafficType</a:t>
            </a:r>
            <a:r>
              <a:rPr lang="en-US" sz="1600" dirty="0"/>
              <a:t>: An integer value representing what type of traffic the user is categorized into.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VisitorType</a:t>
            </a:r>
            <a:r>
              <a:rPr lang="en-US" sz="1600" dirty="0"/>
              <a:t>: A string representing whether a visitor is New Visitor, Returning Visitor, or Other.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Weekend: A </a:t>
            </a:r>
            <a:r>
              <a:rPr lang="en-US" sz="1600" dirty="0" err="1"/>
              <a:t>boolean</a:t>
            </a:r>
            <a:r>
              <a:rPr lang="en-US" sz="1600" dirty="0"/>
              <a:t> representing whether the session is on a weekend.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Revenue: A </a:t>
            </a:r>
            <a:r>
              <a:rPr lang="en-US" sz="1600" dirty="0" err="1"/>
              <a:t>boolean</a:t>
            </a:r>
            <a:r>
              <a:rPr lang="en-US" sz="1600" dirty="0"/>
              <a:t> representing whether or not the user completed the purchase.</a:t>
            </a:r>
          </a:p>
        </p:txBody>
      </p:sp>
      <p:pic>
        <p:nvPicPr>
          <p:cNvPr id="2050" name="Picture 2" descr="192 Young Adult Spending Money Illustrations &amp; Clip Art - iStock">
            <a:extLst>
              <a:ext uri="{FF2B5EF4-FFF2-40B4-BE49-F238E27FC236}">
                <a16:creationId xmlns:a16="http://schemas.microsoft.com/office/drawing/2014/main" id="{1A758B44-EF20-57B3-85E7-A6950C06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37" y="1963058"/>
            <a:ext cx="5738760" cy="33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14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Png Happy Black Person Png Images Transparent - Black Man Thumbs Up Png  - 480x680 PNG Download - PNGkit">
            <a:extLst>
              <a:ext uri="{FF2B5EF4-FFF2-40B4-BE49-F238E27FC236}">
                <a16:creationId xmlns:a16="http://schemas.microsoft.com/office/drawing/2014/main" id="{627594D1-B56D-4E1D-A8E3-47F8DDE4A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5" r="1" b="9092"/>
          <a:stretch/>
        </p:blipFill>
        <p:spPr bwMode="auto">
          <a:xfrm>
            <a:off x="0" y="889253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9C860-FD09-4680-A977-6C2CE9EF616B}"/>
              </a:ext>
            </a:extLst>
          </p:cNvPr>
          <p:cNvSpPr txBox="1"/>
          <p:nvPr/>
        </p:nvSpPr>
        <p:spPr>
          <a:xfrm>
            <a:off x="5347344" y="1398354"/>
            <a:ext cx="6565256" cy="37197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600" b="1" dirty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Create a detailed analysis and upload on your </a:t>
            </a:r>
            <a:r>
              <a:rPr lang="en-US" sz="4600" b="1" dirty="0" err="1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Github</a:t>
            </a:r>
            <a:r>
              <a:rPr lang="en-US" sz="4600" b="1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 </a:t>
            </a:r>
            <a:endParaRPr lang="en-US" sz="4600" b="1" dirty="0">
              <a:solidFill>
                <a:srgbClr val="FFFFFF"/>
              </a:solidFill>
              <a:latin typeface="Georgia" panose="02040502050405020303" pitchFamily="18" charset="0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4600" b="1" dirty="0">
              <a:solidFill>
                <a:srgbClr val="FFFFFF"/>
              </a:solidFill>
              <a:latin typeface="Georgia" panose="02040502050405020303" pitchFamily="18" charset="0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600" b="1" dirty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(Tag @10Alytics)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84468AD-9707-4889-B07A-27DAEE493F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t="37733" r="14001" b="37200"/>
          <a:stretch/>
        </p:blipFill>
        <p:spPr>
          <a:xfrm>
            <a:off x="7454901" y="393796"/>
            <a:ext cx="2146300" cy="7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487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Efemena Ikpro</dc:creator>
  <cp:lastModifiedBy>Chike Chukwumah</cp:lastModifiedBy>
  <cp:revision>3</cp:revision>
  <dcterms:created xsi:type="dcterms:W3CDTF">2022-06-10T23:20:17Z</dcterms:created>
  <dcterms:modified xsi:type="dcterms:W3CDTF">2023-01-17T18:32:32Z</dcterms:modified>
</cp:coreProperties>
</file>