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8" r:id="rId2"/>
    <p:sldId id="270" r:id="rId3"/>
    <p:sldId id="269" r:id="rId4"/>
    <p:sldId id="265" r:id="rId5"/>
    <p:sldId id="267" r:id="rId6"/>
    <p:sldId id="266" r:id="rId7"/>
    <p:sldId id="271" r:id="rId8"/>
  </p:sldIdLst>
  <p:sldSz cx="9144000" cy="6858000" type="screen4x3"/>
  <p:notesSz cx="6735763" cy="9866313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Wingdings 2" panose="05020102010507070707" pitchFamily="18" charset="2"/>
      <p:regular r:id="rId15"/>
    </p:embeddedFont>
    <p:embeddedFont>
      <p:font typeface="Raleway" panose="020B0604020202020204" charset="0"/>
      <p:regular r:id="rId16"/>
      <p:bold r:id="rId17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E6E7E6"/>
    <a:srgbClr val="CDCDCD"/>
    <a:srgbClr val="CDCECE"/>
    <a:srgbClr val="1C2674"/>
    <a:srgbClr val="F57600"/>
    <a:srgbClr val="F79548"/>
    <a:srgbClr val="005172"/>
    <a:srgbClr val="4D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6866" autoAdjust="0"/>
  </p:normalViewPr>
  <p:slideViewPr>
    <p:cSldViewPr>
      <p:cViewPr varScale="1">
        <p:scale>
          <a:sx n="54" d="100"/>
          <a:sy n="54" d="100"/>
        </p:scale>
        <p:origin x="14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fld id="{B9100751-3CF2-4839-A4D2-FC9D75AF895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685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673100" y="1108075"/>
            <a:ext cx="5389563" cy="4041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673100" y="5584825"/>
            <a:ext cx="5389563" cy="3524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j-lt"/>
              </a:defRPr>
            </a:lvl1pPr>
          </a:lstStyle>
          <a:p>
            <a:pPr>
              <a:defRPr/>
            </a:pPr>
            <a:fld id="{11B4A677-FE02-4C75-BC79-4E51890A986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523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aleway" panose="020B0003030101060003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aleway" panose="020B0003030101060003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aleway" panose="020B0003030101060003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aleway" panose="020B0003030101060003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Raleway" panose="020B0003030101060003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E9DA1B-E327-4871-94F4-8EB963D37E4A}" type="slidenum">
              <a:rPr lang="en-GB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16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5" name="Rectangle 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2900" y="5369634"/>
            <a:ext cx="8458200" cy="57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>
            <a:lvl1pPr algn="ctr">
              <a:lnSpc>
                <a:spcPts val="3800"/>
              </a:lnSpc>
              <a:defRPr b="0" spc="-15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0030301010600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50186" name="Rectangle 10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381000" y="6053226"/>
            <a:ext cx="838200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>
            <a:spAutoFit/>
          </a:bodyPr>
          <a:lstStyle>
            <a:lvl1pPr marL="0" indent="0" algn="ctr">
              <a:lnSpc>
                <a:spcPts val="2400"/>
              </a:lnSpc>
              <a:buFontTx/>
              <a:buNone/>
              <a:defRPr b="0" spc="-15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anose="020B0003030101060003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3657887"/>
      </p:ext>
    </p:extLst>
  </p:cSld>
  <p:clrMapOvr>
    <a:masterClrMapping/>
  </p:clrMapOvr>
  <p:transition spd="slow"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Science 0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727155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Science 0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744410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Science 04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215491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Science 05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991297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Science 06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836459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ysical Science 0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6627530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ysical Science 0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202670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ysical Science 03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7597518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ysical Science 04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486271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31844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1C2674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rgbClr val="1C2674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rgbClr val="1C2674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1724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lac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58902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162000" y="1908000"/>
            <a:ext cx="4337992" cy="4320000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rgbClr val="1C267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rgbClr val="1C267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33664" y="1908000"/>
            <a:ext cx="4348336" cy="4320000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rgbClr val="1C267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rgbClr val="1C267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1C2674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3446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Blac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62000" y="1908000"/>
            <a:ext cx="4337992" cy="4320000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3664" y="1908000"/>
            <a:ext cx="4348336" cy="4320000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60515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00" y="1844825"/>
            <a:ext cx="4335389" cy="599411"/>
          </a:xfrm>
          <a:prstGeom prst="rect">
            <a:avLst/>
          </a:prstGeo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600" b="0" cap="none" spc="-150" baseline="0">
                <a:solidFill>
                  <a:srgbClr val="1C2674"/>
                </a:solidFill>
                <a:effectLst/>
                <a:latin typeface="Raleway" panose="020B0003030101060003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162000" y="2520000"/>
            <a:ext cx="4348336" cy="3844800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rgbClr val="1C267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rgbClr val="1C267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4636268" y="1844825"/>
            <a:ext cx="4345731" cy="599411"/>
          </a:xfrm>
          <a:prstGeom prst="rect">
            <a:avLst/>
          </a:prstGeo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600" b="0" cap="none" spc="-150" baseline="0">
                <a:solidFill>
                  <a:srgbClr val="1C2674"/>
                </a:solidFill>
                <a:effectLst/>
                <a:latin typeface="Raleway" panose="020B0003030101060003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4633664" y="2520000"/>
            <a:ext cx="4348336" cy="3844800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rgbClr val="1C267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rgbClr val="1C267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1C2674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03398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Blac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62000" y="1844825"/>
            <a:ext cx="4335389" cy="599411"/>
          </a:xfrm>
          <a:prstGeom prst="rect">
            <a:avLst/>
          </a:prstGeo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600" b="0" cap="none" spc="-150" baseline="0">
                <a:solidFill>
                  <a:schemeClr val="bg1"/>
                </a:solidFill>
                <a:effectLst/>
                <a:latin typeface="Raleway" panose="020B0003030101060003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162000" y="2520000"/>
            <a:ext cx="4348336" cy="3844800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636268" y="1844825"/>
            <a:ext cx="4345731" cy="599411"/>
          </a:xfrm>
          <a:prstGeom prst="rect">
            <a:avLst/>
          </a:prstGeo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600" b="0" cap="none" spc="-150" baseline="0">
                <a:solidFill>
                  <a:schemeClr val="bg1"/>
                </a:solidFill>
                <a:effectLst/>
                <a:latin typeface="Raleway" panose="020B0003030101060003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33664" y="2520000"/>
            <a:ext cx="4348336" cy="3844800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128737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1C2674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rgbClr val="1C2674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rgbClr val="1C2674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rgbClr val="1C2674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8266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fe Science 01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/>
          <p:cNvSpPr>
            <a:spLocks noGrp="1"/>
          </p:cNvSpPr>
          <p:nvPr>
            <p:ph type="title"/>
          </p:nvPr>
        </p:nvSpPr>
        <p:spPr>
          <a:xfrm>
            <a:off x="162000" y="980728"/>
            <a:ext cx="8820000" cy="720080"/>
          </a:xfrm>
          <a:prstGeom prst="rect">
            <a:avLst/>
          </a:prstGeom>
        </p:spPr>
        <p:txBody>
          <a:bodyPr lIns="0" rIns="0" bIns="0">
            <a:normAutofit/>
          </a:bodyPr>
          <a:lstStyle>
            <a:lvl1pPr>
              <a:defRPr sz="3200" b="0" spc="-150">
                <a:solidFill>
                  <a:srgbClr val="F57600"/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62000" y="1916832"/>
            <a:ext cx="8820000" cy="4392488"/>
          </a:xfrm>
          <a:prstGeom prst="rect">
            <a:avLst/>
          </a:prstGeom>
        </p:spPr>
        <p:txBody>
          <a:bodyPr/>
          <a:lstStyle>
            <a:lvl1pPr marL="273050" indent="-27305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60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639763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Raleway" panose="020B0003030101060003" pitchFamily="34" charset="0"/>
              </a:defRPr>
            </a:lvl2pPr>
            <a:lvl3pPr marL="914400" indent="-24606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aleway" panose="020B0003030101060003" pitchFamily="34" charset="0"/>
              </a:defRPr>
            </a:lvl3pPr>
            <a:lvl4pPr marL="1187450" indent="-209550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Raleway" panose="020B0003030101060003" pitchFamily="34" charset="0"/>
              </a:defRPr>
            </a:lvl4pPr>
            <a:lvl5pPr marL="1463040" indent="-210312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Raleway" panose="020B00030301010600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073896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7929C73-8F5C-44F1-8159-C8C341C0651D}" type="datetimeFigureOut">
              <a:rPr lang="en-GB"/>
              <a:pPr>
                <a:defRPr/>
              </a:pPr>
              <a:t>13/02/2017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C0B04CFE-5FA0-46FA-8F2C-241B29157F5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651" r:id="rId1"/>
    <p:sldLayoutId id="2147487652" r:id="rId2"/>
    <p:sldLayoutId id="2147487653" r:id="rId3"/>
    <p:sldLayoutId id="2147487654" r:id="rId4"/>
    <p:sldLayoutId id="2147487655" r:id="rId5"/>
    <p:sldLayoutId id="2147487656" r:id="rId6"/>
    <p:sldLayoutId id="2147487657" r:id="rId7"/>
    <p:sldLayoutId id="2147487658" r:id="rId8"/>
    <p:sldLayoutId id="2147487659" r:id="rId9"/>
    <p:sldLayoutId id="2147487660" r:id="rId10"/>
    <p:sldLayoutId id="2147487661" r:id="rId11"/>
    <p:sldLayoutId id="2147487662" r:id="rId12"/>
    <p:sldLayoutId id="2147487663" r:id="rId13"/>
    <p:sldLayoutId id="2147487664" r:id="rId14"/>
    <p:sldLayoutId id="2147487665" r:id="rId15"/>
    <p:sldLayoutId id="2147487666" r:id="rId16"/>
    <p:sldLayoutId id="2147487667" r:id="rId17"/>
    <p:sldLayoutId id="2147487668" r:id="rId18"/>
    <p:sldLayoutId id="2147487669" r:id="rId19"/>
  </p:sldLayoutIdLst>
  <p:transition spd="slow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1C267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C2674"/>
          </a:solidFill>
          <a:latin typeface="Raleway" panose="020B00030301010600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C2674"/>
          </a:solidFill>
          <a:latin typeface="Raleway" panose="020B00030301010600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C2674"/>
          </a:solidFill>
          <a:latin typeface="Raleway" panose="020B00030301010600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1C2674"/>
          </a:solidFill>
          <a:latin typeface="Raleway" panose="020B00030301010600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5172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5172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5172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5172"/>
          </a:solidFill>
          <a:latin typeface="Arial Narrow" pitchFamily="34" charset="0"/>
        </a:defRPr>
      </a:lvl9pPr>
    </p:titleStyle>
    <p:bodyStyle>
      <a:lvl1pPr marL="273050" indent="-27305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1C2674"/>
        </a:buClr>
        <a:buSzPct val="95000"/>
        <a:buFont typeface="Arial" panose="020B0604020202020204" pitchFamily="34" charset="0"/>
        <a:buChar char="•"/>
        <a:defRPr sz="2600" kern="1200">
          <a:solidFill>
            <a:srgbClr val="4D4F53"/>
          </a:solidFill>
          <a:latin typeface="+mj-lt"/>
          <a:ea typeface="+mn-ea"/>
          <a:cs typeface="+mn-cs"/>
        </a:defRPr>
      </a:lvl1pPr>
      <a:lvl2pPr marL="639763" indent="-246063" algn="l" rtl="0" eaLnBrk="0" fontAlgn="base" hangingPunct="0">
        <a:spcBef>
          <a:spcPts val="600"/>
        </a:spcBef>
        <a:spcAft>
          <a:spcPct val="0"/>
        </a:spcAft>
        <a:buClr>
          <a:srgbClr val="1C2674"/>
        </a:buClr>
        <a:buSzPct val="85000"/>
        <a:buFont typeface="Arial" panose="020B0604020202020204" pitchFamily="34" charset="0"/>
        <a:buChar char="•"/>
        <a:defRPr sz="2400" kern="1200">
          <a:solidFill>
            <a:srgbClr val="4D4F53"/>
          </a:solidFill>
          <a:latin typeface="+mj-lt"/>
          <a:ea typeface="+mn-ea"/>
          <a:cs typeface="+mn-cs"/>
        </a:defRPr>
      </a:lvl2pPr>
      <a:lvl3pPr marL="914400" indent="-246063" algn="l" rtl="0" eaLnBrk="0" fontAlgn="base" hangingPunct="0">
        <a:spcBef>
          <a:spcPts val="600"/>
        </a:spcBef>
        <a:spcAft>
          <a:spcPct val="0"/>
        </a:spcAft>
        <a:buClr>
          <a:srgbClr val="1C2674"/>
        </a:buClr>
        <a:buSzPct val="70000"/>
        <a:buFont typeface="Arial" panose="020B0604020202020204" pitchFamily="34" charset="0"/>
        <a:buChar char="•"/>
        <a:defRPr sz="2100" kern="1200">
          <a:solidFill>
            <a:srgbClr val="4D4F53"/>
          </a:solidFill>
          <a:latin typeface="+mj-lt"/>
          <a:ea typeface="+mn-ea"/>
          <a:cs typeface="+mn-cs"/>
        </a:defRPr>
      </a:lvl3pPr>
      <a:lvl4pPr marL="1187450" indent="-209550" algn="l" rtl="0" eaLnBrk="0" fontAlgn="base" hangingPunct="0">
        <a:spcBef>
          <a:spcPts val="600"/>
        </a:spcBef>
        <a:spcAft>
          <a:spcPct val="0"/>
        </a:spcAft>
        <a:buClr>
          <a:srgbClr val="1C2674"/>
        </a:buClr>
        <a:buSzPct val="65000"/>
        <a:buFont typeface="Arial" panose="020B0604020202020204" pitchFamily="34" charset="0"/>
        <a:buChar char="•"/>
        <a:defRPr sz="2000" kern="1200">
          <a:solidFill>
            <a:srgbClr val="4D4F53"/>
          </a:solidFill>
          <a:latin typeface="+mj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C2674"/>
        </a:buClr>
        <a:buSzPct val="65000"/>
        <a:buFont typeface="Arial" panose="020B0604020202020204" pitchFamily="34" charset="0"/>
        <a:buChar char="•"/>
        <a:defRPr sz="2000" kern="1200">
          <a:solidFill>
            <a:srgbClr val="4D4F53"/>
          </a:solidFill>
          <a:latin typeface="+mj-lt"/>
          <a:ea typeface="+mn-ea"/>
          <a:cs typeface="+mn-cs"/>
        </a:defRPr>
      </a:lvl5pPr>
      <a:lvl6pPr marL="1527048" indent="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None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42900" y="4433679"/>
            <a:ext cx="8458200" cy="579646"/>
          </a:xfrm>
        </p:spPr>
        <p:txBody>
          <a:bodyPr/>
          <a:lstStyle/>
          <a:p>
            <a:pPr>
              <a:buClr>
                <a:srgbClr val="9A9B9C"/>
              </a:buClr>
              <a:buSzPct val="95000"/>
              <a:defRPr/>
            </a:pPr>
            <a:r>
              <a:rPr lang="en-US" b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US" b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ImarisXT</a:t>
            </a:r>
            <a:r>
              <a:rPr lang="en-US" b="1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b="1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en-GB" b="1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pPr lvl="1"/>
            <a:r>
              <a:rPr lang="en-GB" dirty="0"/>
              <a:t>6 slices of presentation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3 examples</a:t>
            </a:r>
          </a:p>
          <a:p>
            <a:r>
              <a:rPr lang="en-GB" dirty="0"/>
              <a:t>Exercises</a:t>
            </a:r>
          </a:p>
          <a:p>
            <a:pPr lvl="1"/>
            <a:r>
              <a:rPr lang="en-GB" dirty="0"/>
              <a:t>4 exercises</a:t>
            </a:r>
          </a:p>
          <a:p>
            <a:r>
              <a:rPr lang="en-GB" dirty="0"/>
              <a:t>Q/A session, wrap up</a:t>
            </a:r>
          </a:p>
          <a:p>
            <a:pPr lvl="1"/>
            <a:r>
              <a:rPr lang="en-GB" dirty="0"/>
              <a:t>But please ask anytime!</a:t>
            </a:r>
          </a:p>
        </p:txBody>
      </p:sp>
    </p:spTree>
    <p:extLst>
      <p:ext uri="{BB962C8B-B14F-4D97-AF65-F5344CB8AC3E}">
        <p14:creationId xmlns:p14="http://schemas.microsoft.com/office/powerpoint/2010/main" val="523913673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981075"/>
            <a:ext cx="8820150" cy="719138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latin typeface="+mj-lt"/>
              </a:rPr>
              <a:t>ImarisXT</a:t>
            </a:r>
            <a:r>
              <a:rPr lang="en-US" dirty="0">
                <a:latin typeface="+mj-lt"/>
              </a:rPr>
              <a:t> - Motivation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916113"/>
            <a:ext cx="8820150" cy="4392612"/>
          </a:xfrm>
        </p:spPr>
        <p:txBody>
          <a:bodyPr/>
          <a:lstStyle/>
          <a:p>
            <a:r>
              <a:rPr lang="en-US" altLang="en-US" dirty="0" err="1"/>
              <a:t>Imaris</a:t>
            </a:r>
            <a:r>
              <a:rPr lang="en-US" altLang="en-US" dirty="0"/>
              <a:t> provides key features for analysis</a:t>
            </a:r>
          </a:p>
          <a:p>
            <a:pPr lvl="1"/>
            <a:r>
              <a:rPr lang="en-US" altLang="en-US" dirty="0"/>
              <a:t>File IO, segmentation, tracking, visualization, interaction, statistics, …</a:t>
            </a:r>
          </a:p>
          <a:p>
            <a:r>
              <a:rPr lang="en-US" altLang="en-US" dirty="0" err="1"/>
              <a:t>eXTend</a:t>
            </a:r>
            <a:r>
              <a:rPr lang="en-US" altLang="en-US" dirty="0"/>
              <a:t> </a:t>
            </a:r>
            <a:r>
              <a:rPr lang="en-US" altLang="en-US" dirty="0" err="1"/>
              <a:t>Imaris</a:t>
            </a:r>
            <a:r>
              <a:rPr lang="en-US" altLang="en-US" dirty="0"/>
              <a:t> functionality</a:t>
            </a:r>
          </a:p>
          <a:p>
            <a:pPr lvl="1"/>
            <a:r>
              <a:rPr lang="en-US" altLang="en-US" dirty="0"/>
              <a:t>Flexibility of programming language (</a:t>
            </a:r>
            <a:r>
              <a:rPr lang="en-US" altLang="en-US" dirty="0" err="1"/>
              <a:t>Matlab</a:t>
            </a:r>
            <a:r>
              <a:rPr lang="en-US" altLang="en-US" dirty="0"/>
              <a:t>, Python, …)</a:t>
            </a:r>
          </a:p>
          <a:p>
            <a:pPr lvl="1"/>
            <a:r>
              <a:rPr lang="en-US" altLang="en-US" dirty="0"/>
              <a:t>Existing or custom code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981075"/>
            <a:ext cx="8820150" cy="719138"/>
          </a:xfrm>
        </p:spPr>
        <p:txBody>
          <a:bodyPr/>
          <a:lstStyle/>
          <a:p>
            <a:pPr>
              <a:defRPr/>
            </a:pPr>
            <a:r>
              <a:rPr lang="en-GB" dirty="0" err="1">
                <a:latin typeface="+mj-lt"/>
              </a:rPr>
              <a:t>ImarisXT</a:t>
            </a:r>
            <a:r>
              <a:rPr lang="en-GB" dirty="0">
                <a:latin typeface="+mj-lt"/>
              </a:rPr>
              <a:t> - Functionality</a:t>
            </a:r>
            <a:endParaRPr lang="en-US" dirty="0">
              <a:latin typeface="+mj-lt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844675"/>
            <a:ext cx="8820150" cy="48974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Transfer data from and to </a:t>
            </a:r>
            <a:r>
              <a:rPr lang="en-GB" altLang="en-US" sz="2400" dirty="0" err="1"/>
              <a:t>Imaris</a:t>
            </a:r>
            <a:endParaRPr lang="en-GB" altLang="en-US" sz="2400" dirty="0"/>
          </a:p>
          <a:p>
            <a:pPr lvl="1">
              <a:lnSpc>
                <a:spcPct val="7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Image properties and intensities</a:t>
            </a:r>
          </a:p>
          <a:p>
            <a:pPr lvl="1">
              <a:lnSpc>
                <a:spcPct val="7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Spots, Surfaces</a:t>
            </a:r>
            <a:r>
              <a:rPr lang="de-CH" altLang="en-US" sz="2000" dirty="0"/>
              <a:t>, </a:t>
            </a:r>
            <a:r>
              <a:rPr lang="en-GB" altLang="en-US" sz="2000" dirty="0"/>
              <a:t>Filament, Cells properties and coordinates</a:t>
            </a:r>
            <a:endParaRPr lang="en-GB" altLang="en-US" dirty="0"/>
          </a:p>
          <a:p>
            <a:pPr>
              <a:lnSpc>
                <a:spcPct val="7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Open/Save files (allows batch processing)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Image processing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Control application state (current view)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Take snapshot (allows creating custom movies)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/>
              <a:t>Supported languages and environments: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 sz="1600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1600" dirty="0"/>
          </a:p>
        </p:txBody>
      </p:sp>
      <p:pic>
        <p:nvPicPr>
          <p:cNvPr id="26628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2" r="31750"/>
          <a:stretch>
            <a:fillRect/>
          </a:stretch>
        </p:blipFill>
        <p:spPr bwMode="auto">
          <a:xfrm>
            <a:off x="4502292" y="5215728"/>
            <a:ext cx="473075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12" descr="https://encrypted-tbn3.gstatic.com/images?q=tbn:ANd9GcQ3nJEM0gu3_5f42q0_RpAIws9Qx7AjbtouYqxOtjbUt41k-Wj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02" y="5513103"/>
            <a:ext cx="83185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0" descr="File:Icon-Matla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22" y="5336891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4" y="1844824"/>
            <a:ext cx="3307475" cy="41764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981075"/>
            <a:ext cx="8820150" cy="719138"/>
          </a:xfrm>
        </p:spPr>
        <p:txBody>
          <a:bodyPr/>
          <a:lstStyle/>
          <a:p>
            <a:pPr>
              <a:defRPr/>
            </a:pPr>
            <a:r>
              <a:rPr lang="en-GB" dirty="0" err="1">
                <a:latin typeface="+mj-lt"/>
              </a:rPr>
              <a:t>ImarisXT</a:t>
            </a:r>
            <a:r>
              <a:rPr lang="en-GB" dirty="0">
                <a:latin typeface="+mj-lt"/>
              </a:rPr>
              <a:t> - Documentation</a:t>
            </a:r>
            <a:endParaRPr lang="en-US" dirty="0">
              <a:latin typeface="+mj-lt"/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" r="23643" b="2"/>
          <a:stretch>
            <a:fillRect/>
          </a:stretch>
        </p:blipFill>
        <p:spPr bwMode="auto">
          <a:xfrm>
            <a:off x="3746500" y="1933575"/>
            <a:ext cx="5183188" cy="3979863"/>
          </a:xfrm>
          <a:prstGeom prst="rect">
            <a:avLst/>
          </a:prstGeom>
          <a:noFill/>
          <a:ln w="3175">
            <a:solidFill>
              <a:srgbClr val="E6E7E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25" y="981075"/>
            <a:ext cx="8820150" cy="719138"/>
          </a:xfrm>
        </p:spPr>
        <p:txBody>
          <a:bodyPr/>
          <a:lstStyle/>
          <a:p>
            <a:pPr>
              <a:defRPr/>
            </a:pPr>
            <a:r>
              <a:rPr lang="en-GB" dirty="0" err="1">
                <a:latin typeface="+mj-lt"/>
              </a:rPr>
              <a:t>ImarisXT</a:t>
            </a:r>
            <a:r>
              <a:rPr lang="en-GB" dirty="0">
                <a:latin typeface="+mj-lt"/>
              </a:rPr>
              <a:t> - Workshop</a:t>
            </a:r>
            <a:endParaRPr lang="en-US" dirty="0">
              <a:latin typeface="+mj-lt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sz="half" idx="1"/>
          </p:nvPr>
        </p:nvSpPr>
        <p:spPr>
          <a:xfrm>
            <a:off x="161925" y="1916113"/>
            <a:ext cx="8820150" cy="43926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Examples</a:t>
            </a:r>
          </a:p>
          <a:p>
            <a:pPr marL="850900" lvl="1" indent="-457200">
              <a:lnSpc>
                <a:spcPct val="90000"/>
              </a:lnSpc>
              <a:spcBef>
                <a:spcPts val="750"/>
              </a:spcBef>
              <a:buFont typeface="+mj-lt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200" dirty="0"/>
              <a:t>Invert middle slice</a:t>
            </a:r>
          </a:p>
          <a:p>
            <a:pPr marL="850900" lvl="1" indent="-457200">
              <a:lnSpc>
                <a:spcPct val="90000"/>
              </a:lnSpc>
              <a:spcBef>
                <a:spcPts val="750"/>
              </a:spcBef>
              <a:buFont typeface="+mj-lt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200" dirty="0"/>
              <a:t>Creating a spot in the middle of the image</a:t>
            </a:r>
          </a:p>
          <a:p>
            <a:pPr marL="850900" lvl="1" indent="-457200">
              <a:lnSpc>
                <a:spcPct val="90000"/>
              </a:lnSpc>
              <a:spcBef>
                <a:spcPts val="750"/>
              </a:spcBef>
              <a:buFont typeface="+mj-lt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200" dirty="0"/>
              <a:t>Count selected spots</a:t>
            </a:r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 err="1"/>
              <a:t>XTensions</a:t>
            </a:r>
            <a:r>
              <a:rPr lang="en-US" altLang="en-US" sz="2400" dirty="0"/>
              <a:t> deployment</a:t>
            </a:r>
          </a:p>
          <a:p>
            <a:pPr lvl="1">
              <a:lnSpc>
                <a:spcPct val="9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200" dirty="0"/>
              <a:t>Make them available in </a:t>
            </a:r>
            <a:r>
              <a:rPr lang="en-US" altLang="en-US" sz="2200" dirty="0" err="1"/>
              <a:t>Imaris</a:t>
            </a:r>
            <a:endParaRPr lang="en-US" altLang="en-US" sz="2200" dirty="0"/>
          </a:p>
          <a:p>
            <a:pPr>
              <a:lnSpc>
                <a:spcPct val="9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altLang="en-US" sz="2400" dirty="0"/>
              <a:t>Exercises</a:t>
            </a:r>
          </a:p>
          <a:p>
            <a:pPr marL="823913" lvl="1" indent="-457200">
              <a:lnSpc>
                <a:spcPct val="90000"/>
              </a:lnSpc>
              <a:spcBef>
                <a:spcPts val="750"/>
              </a:spcBef>
              <a:buFont typeface="+mj-lt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Move image and spots</a:t>
            </a:r>
          </a:p>
          <a:p>
            <a:pPr marL="823913" lvl="1" indent="-457200">
              <a:lnSpc>
                <a:spcPct val="90000"/>
              </a:lnSpc>
              <a:spcBef>
                <a:spcPts val="750"/>
              </a:spcBef>
              <a:buFont typeface="+mj-lt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Selective image intensities mapping</a:t>
            </a:r>
          </a:p>
          <a:p>
            <a:pPr marL="823913" lvl="1" indent="-457200">
              <a:lnSpc>
                <a:spcPct val="90000"/>
              </a:lnSpc>
              <a:spcBef>
                <a:spcPts val="750"/>
              </a:spcBef>
              <a:buFont typeface="+mj-lt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Proximity tracking</a:t>
            </a:r>
          </a:p>
          <a:p>
            <a:pPr marL="823913" lvl="1" indent="-457200">
              <a:lnSpc>
                <a:spcPct val="90000"/>
              </a:lnSpc>
              <a:spcBef>
                <a:spcPts val="750"/>
              </a:spcBef>
              <a:buFont typeface="+mj-lt"/>
              <a:buAutoNum type="arabicPeriod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Detect spots and create histogram of statistics</a:t>
            </a:r>
          </a:p>
          <a:p>
            <a:pPr marL="0" indent="0">
              <a:lnSpc>
                <a:spcPct val="90000"/>
              </a:lnSpc>
              <a:spcBef>
                <a:spcPts val="75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altLang="en-US" sz="2400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Please try to solve the exercises on your own</a:t>
            </a:r>
          </a:p>
          <a:p>
            <a:pPr lvl="1"/>
            <a:r>
              <a:rPr lang="en-GB" dirty="0"/>
              <a:t>Ask me or your neighbour when stuck</a:t>
            </a:r>
          </a:p>
          <a:p>
            <a:r>
              <a:rPr lang="en-GB" dirty="0"/>
              <a:t>Take your time to explore XT and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Discuss your solution with your neighbour</a:t>
            </a:r>
          </a:p>
          <a:p>
            <a:pPr lvl="1"/>
            <a:r>
              <a:rPr lang="en-GB" dirty="0"/>
              <a:t>I’ll be glad to have a look if I find the time</a:t>
            </a:r>
          </a:p>
          <a:p>
            <a:r>
              <a:rPr lang="en-GB" dirty="0"/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3248105968"/>
      </p:ext>
    </p:extLst>
  </p:cSld>
  <p:clrMapOvr>
    <a:masterClrMapping/>
  </p:clrMapOvr>
  <p:transition spd="slow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dor Corporate Template">
  <a:themeElements>
    <a:clrScheme name="Andor OI">
      <a:dk1>
        <a:sysClr val="windowText" lastClr="000000"/>
      </a:dk1>
      <a:lt1>
        <a:sysClr val="window" lastClr="FFFFFF"/>
      </a:lt1>
      <a:dk2>
        <a:srgbClr val="1C2674"/>
      </a:dk2>
      <a:lt2>
        <a:srgbClr val="D1D3D4"/>
      </a:lt2>
      <a:accent1>
        <a:srgbClr val="1C2674"/>
      </a:accent1>
      <a:accent2>
        <a:srgbClr val="F57600"/>
      </a:accent2>
      <a:accent3>
        <a:srgbClr val="8B89B7"/>
      </a:accent3>
      <a:accent4>
        <a:srgbClr val="BC7029"/>
      </a:accent4>
      <a:accent5>
        <a:srgbClr val="A4BF4B"/>
      </a:accent5>
      <a:accent6>
        <a:srgbClr val="1D96D4"/>
      </a:accent6>
      <a:hlink>
        <a:srgbClr val="F57600"/>
      </a:hlink>
      <a:folHlink>
        <a:srgbClr val="F57600"/>
      </a:folHlink>
    </a:clrScheme>
    <a:fontScheme name="Andor OI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 bwMode="auto">
        <a:noFill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sz="24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rporate Template [Compatibility Mode]" id="{E266819F-FD84-4D06-9BD9-8DA247150312}" vid="{BBFCD017-BAFC-463D-B689-A5AB17B3D163}"/>
    </a:ext>
  </a:extLst>
</a:theme>
</file>

<file path=ppt/theme/theme2.xml><?xml version="1.0" encoding="utf-8"?>
<a:theme xmlns:a="http://schemas.openxmlformats.org/drawingml/2006/main" name="Office Theme">
  <a:themeElements>
    <a:clrScheme name="Andor OI">
      <a:dk1>
        <a:sysClr val="windowText" lastClr="000000"/>
      </a:dk1>
      <a:lt1>
        <a:sysClr val="window" lastClr="FFFFFF"/>
      </a:lt1>
      <a:dk2>
        <a:srgbClr val="1C2674"/>
      </a:dk2>
      <a:lt2>
        <a:srgbClr val="D1D3D4"/>
      </a:lt2>
      <a:accent1>
        <a:srgbClr val="1C2674"/>
      </a:accent1>
      <a:accent2>
        <a:srgbClr val="F57600"/>
      </a:accent2>
      <a:accent3>
        <a:srgbClr val="8B89B7"/>
      </a:accent3>
      <a:accent4>
        <a:srgbClr val="BC7029"/>
      </a:accent4>
      <a:accent5>
        <a:srgbClr val="A4BF4B"/>
      </a:accent5>
      <a:accent6>
        <a:srgbClr val="1D96D4"/>
      </a:accent6>
      <a:hlink>
        <a:srgbClr val="F57600"/>
      </a:hlink>
      <a:folHlink>
        <a:srgbClr val="F57600"/>
      </a:folHlink>
    </a:clrScheme>
    <a:fontScheme name="Andor OI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ndor OI">
      <a:dk1>
        <a:sysClr val="windowText" lastClr="000000"/>
      </a:dk1>
      <a:lt1>
        <a:sysClr val="window" lastClr="FFFFFF"/>
      </a:lt1>
      <a:dk2>
        <a:srgbClr val="1C2674"/>
      </a:dk2>
      <a:lt2>
        <a:srgbClr val="D1D3D4"/>
      </a:lt2>
      <a:accent1>
        <a:srgbClr val="1C2674"/>
      </a:accent1>
      <a:accent2>
        <a:srgbClr val="F57600"/>
      </a:accent2>
      <a:accent3>
        <a:srgbClr val="8B89B7"/>
      </a:accent3>
      <a:accent4>
        <a:srgbClr val="BC7029"/>
      </a:accent4>
      <a:accent5>
        <a:srgbClr val="A4BF4B"/>
      </a:accent5>
      <a:accent6>
        <a:srgbClr val="1D96D4"/>
      </a:accent6>
      <a:hlink>
        <a:srgbClr val="F57600"/>
      </a:hlink>
      <a:folHlink>
        <a:srgbClr val="F57600"/>
      </a:folHlink>
    </a:clrScheme>
    <a:fontScheme name="Andor OI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Office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Wingdings 2</vt:lpstr>
      <vt:lpstr>Raleway</vt:lpstr>
      <vt:lpstr>Andor Corporate Template</vt:lpstr>
      <vt:lpstr>Introduction to ImarisXT using Matlab</vt:lpstr>
      <vt:lpstr>Today</vt:lpstr>
      <vt:lpstr>ImarisXT - Motivation</vt:lpstr>
      <vt:lpstr>ImarisXT - Functionality</vt:lpstr>
      <vt:lpstr>ImarisXT - Documentation</vt:lpstr>
      <vt:lpstr>ImarisXT - Workshop</vt:lpstr>
      <vt:lpstr>Guidelines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/>
  <cp:lastModifiedBy/>
  <cp:revision>1</cp:revision>
  <dcterms:created xsi:type="dcterms:W3CDTF">2015-12-10T14:57:29Z</dcterms:created>
  <dcterms:modified xsi:type="dcterms:W3CDTF">2017-02-13T10:23:06Z</dcterms:modified>
</cp:coreProperties>
</file>