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7"/>
  </p:notesMasterIdLst>
  <p:handoutMasterIdLst>
    <p:handoutMasterId r:id="rId28"/>
  </p:handoutMasterIdLst>
  <p:sldIdLst>
    <p:sldId id="313" r:id="rId5"/>
    <p:sldId id="328" r:id="rId6"/>
    <p:sldId id="261" r:id="rId7"/>
    <p:sldId id="406" r:id="rId8"/>
    <p:sldId id="400" r:id="rId9"/>
    <p:sldId id="316" r:id="rId10"/>
    <p:sldId id="411" r:id="rId11"/>
    <p:sldId id="330" r:id="rId12"/>
    <p:sldId id="331" r:id="rId13"/>
    <p:sldId id="332" r:id="rId14"/>
    <p:sldId id="333" r:id="rId15"/>
    <p:sldId id="365" r:id="rId16"/>
    <p:sldId id="385" r:id="rId17"/>
    <p:sldId id="402" r:id="rId18"/>
    <p:sldId id="403" r:id="rId19"/>
    <p:sldId id="407" r:id="rId20"/>
    <p:sldId id="404" r:id="rId21"/>
    <p:sldId id="405" r:id="rId22"/>
    <p:sldId id="408" r:id="rId23"/>
    <p:sldId id="409" r:id="rId24"/>
    <p:sldId id="410" r:id="rId25"/>
    <p:sldId id="326" r:id="rId2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ynsey Mccoll" initials="LM" lastIdx="15" clrIdx="0"/>
  <p:cmAuthor id="1" name="Sarah Marley" initials="SM"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656A"/>
    <a:srgbClr val="7F7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05CB1-8E2A-4032-8CC4-72F454861AAB}" v="4" dt="2022-06-28T15:53:32.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0717" autoAdjust="0"/>
  </p:normalViewPr>
  <p:slideViewPr>
    <p:cSldViewPr>
      <p:cViewPr varScale="1">
        <p:scale>
          <a:sx n="103" d="100"/>
          <a:sy n="103" d="100"/>
        </p:scale>
        <p:origin x="1770" y="7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Littler" userId="8d532a23-e322-494f-82b2-6ffb9a1e4ed5" providerId="ADAL" clId="{D0905CB1-8E2A-4032-8CC4-72F454861AAB}"/>
    <pc:docChg chg="undo custSel addSld delSld modSld sldOrd">
      <pc:chgData name="Sarah Littler" userId="8d532a23-e322-494f-82b2-6ffb9a1e4ed5" providerId="ADAL" clId="{D0905CB1-8E2A-4032-8CC4-72F454861AAB}" dt="2022-06-30T10:55:16.379" v="2788" actId="20577"/>
      <pc:docMkLst>
        <pc:docMk/>
      </pc:docMkLst>
      <pc:sldChg chg="modNotesTx">
        <pc:chgData name="Sarah Littler" userId="8d532a23-e322-494f-82b2-6ffb9a1e4ed5" providerId="ADAL" clId="{D0905CB1-8E2A-4032-8CC4-72F454861AAB}" dt="2022-06-28T15:46:15.260" v="2102" actId="20577"/>
        <pc:sldMkLst>
          <pc:docMk/>
          <pc:sldMk cId="68941105" sldId="261"/>
        </pc:sldMkLst>
      </pc:sldChg>
      <pc:sldChg chg="delSp modSp mod">
        <pc:chgData name="Sarah Littler" userId="8d532a23-e322-494f-82b2-6ffb9a1e4ed5" providerId="ADAL" clId="{D0905CB1-8E2A-4032-8CC4-72F454861AAB}" dt="2022-06-28T15:57:58.690" v="2656" actId="478"/>
        <pc:sldMkLst>
          <pc:docMk/>
          <pc:sldMk cId="2869017053" sldId="313"/>
        </pc:sldMkLst>
        <pc:spChg chg="mod">
          <ac:chgData name="Sarah Littler" userId="8d532a23-e322-494f-82b2-6ffb9a1e4ed5" providerId="ADAL" clId="{D0905CB1-8E2A-4032-8CC4-72F454861AAB}" dt="2022-06-28T13:12:06.322" v="1013" actId="20577"/>
          <ac:spMkLst>
            <pc:docMk/>
            <pc:sldMk cId="2869017053" sldId="313"/>
            <ac:spMk id="4" creationId="{00000000-0000-0000-0000-000000000000}"/>
          </ac:spMkLst>
        </pc:spChg>
        <pc:picChg chg="del">
          <ac:chgData name="Sarah Littler" userId="8d532a23-e322-494f-82b2-6ffb9a1e4ed5" providerId="ADAL" clId="{D0905CB1-8E2A-4032-8CC4-72F454861AAB}" dt="2022-06-28T15:57:58.690" v="2656" actId="478"/>
          <ac:picMkLst>
            <pc:docMk/>
            <pc:sldMk cId="2869017053" sldId="313"/>
            <ac:picMk id="7" creationId="{A178181B-39D3-4193-82D0-C7BE8D93FCC5}"/>
          </ac:picMkLst>
        </pc:picChg>
      </pc:sldChg>
      <pc:sldChg chg="del">
        <pc:chgData name="Sarah Littler" userId="8d532a23-e322-494f-82b2-6ffb9a1e4ed5" providerId="ADAL" clId="{D0905CB1-8E2A-4032-8CC4-72F454861AAB}" dt="2022-06-28T12:05:48.015" v="371" actId="2696"/>
        <pc:sldMkLst>
          <pc:docMk/>
          <pc:sldMk cId="3297640046" sldId="316"/>
        </pc:sldMkLst>
      </pc:sldChg>
      <pc:sldChg chg="add">
        <pc:chgData name="Sarah Littler" userId="8d532a23-e322-494f-82b2-6ffb9a1e4ed5" providerId="ADAL" clId="{D0905CB1-8E2A-4032-8CC4-72F454861AAB}" dt="2022-06-28T12:05:51.781" v="372"/>
        <pc:sldMkLst>
          <pc:docMk/>
          <pc:sldMk cId="4134427517" sldId="316"/>
        </pc:sldMkLst>
      </pc:sldChg>
      <pc:sldChg chg="modSp">
        <pc:chgData name="Sarah Littler" userId="8d532a23-e322-494f-82b2-6ffb9a1e4ed5" providerId="ADAL" clId="{D0905CB1-8E2A-4032-8CC4-72F454861AAB}" dt="2022-06-28T11:54:12.056" v="70" actId="14826"/>
        <pc:sldMkLst>
          <pc:docMk/>
          <pc:sldMk cId="4120725554" sldId="326"/>
        </pc:sldMkLst>
        <pc:picChg chg="mod">
          <ac:chgData name="Sarah Littler" userId="8d532a23-e322-494f-82b2-6ffb9a1e4ed5" providerId="ADAL" clId="{D0905CB1-8E2A-4032-8CC4-72F454861AAB}" dt="2022-06-28T11:54:12.056" v="70" actId="14826"/>
          <ac:picMkLst>
            <pc:docMk/>
            <pc:sldMk cId="4120725554" sldId="326"/>
            <ac:picMk id="6" creationId="{00000000-0000-0000-0000-000000000000}"/>
          </ac:picMkLst>
        </pc:picChg>
      </pc:sldChg>
      <pc:sldChg chg="modSp mod modNotesTx">
        <pc:chgData name="Sarah Littler" userId="8d532a23-e322-494f-82b2-6ffb9a1e4ed5" providerId="ADAL" clId="{D0905CB1-8E2A-4032-8CC4-72F454861AAB}" dt="2022-06-28T15:45:09.010" v="1935" actId="20577"/>
        <pc:sldMkLst>
          <pc:docMk/>
          <pc:sldMk cId="1041009889" sldId="328"/>
        </pc:sldMkLst>
        <pc:spChg chg="mod">
          <ac:chgData name="Sarah Littler" userId="8d532a23-e322-494f-82b2-6ffb9a1e4ed5" providerId="ADAL" clId="{D0905CB1-8E2A-4032-8CC4-72F454861AAB}" dt="2022-06-28T15:45:09.010" v="1935" actId="20577"/>
          <ac:spMkLst>
            <pc:docMk/>
            <pc:sldMk cId="1041009889" sldId="328"/>
            <ac:spMk id="3" creationId="{00000000-0000-0000-0000-000000000000}"/>
          </ac:spMkLst>
        </pc:spChg>
      </pc:sldChg>
      <pc:sldChg chg="add mod modShow">
        <pc:chgData name="Sarah Littler" userId="8d532a23-e322-494f-82b2-6ffb9a1e4ed5" providerId="ADAL" clId="{D0905CB1-8E2A-4032-8CC4-72F454861AAB}" dt="2022-06-28T15:47:13.025" v="2109" actId="729"/>
        <pc:sldMkLst>
          <pc:docMk/>
          <pc:sldMk cId="7448769" sldId="330"/>
        </pc:sldMkLst>
      </pc:sldChg>
      <pc:sldChg chg="del">
        <pc:chgData name="Sarah Littler" userId="8d532a23-e322-494f-82b2-6ffb9a1e4ed5" providerId="ADAL" clId="{D0905CB1-8E2A-4032-8CC4-72F454861AAB}" dt="2022-06-28T12:05:48.015" v="371" actId="2696"/>
        <pc:sldMkLst>
          <pc:docMk/>
          <pc:sldMk cId="1044329019" sldId="330"/>
        </pc:sldMkLst>
      </pc:sldChg>
      <pc:sldChg chg="del">
        <pc:chgData name="Sarah Littler" userId="8d532a23-e322-494f-82b2-6ffb9a1e4ed5" providerId="ADAL" clId="{D0905CB1-8E2A-4032-8CC4-72F454861AAB}" dt="2022-06-28T12:05:48.015" v="371" actId="2696"/>
        <pc:sldMkLst>
          <pc:docMk/>
          <pc:sldMk cId="368255123" sldId="331"/>
        </pc:sldMkLst>
      </pc:sldChg>
      <pc:sldChg chg="add mod modShow">
        <pc:chgData name="Sarah Littler" userId="8d532a23-e322-494f-82b2-6ffb9a1e4ed5" providerId="ADAL" clId="{D0905CB1-8E2A-4032-8CC4-72F454861AAB}" dt="2022-06-28T15:47:13.025" v="2109" actId="729"/>
        <pc:sldMkLst>
          <pc:docMk/>
          <pc:sldMk cId="2205672209" sldId="331"/>
        </pc:sldMkLst>
      </pc:sldChg>
      <pc:sldChg chg="add mod modShow">
        <pc:chgData name="Sarah Littler" userId="8d532a23-e322-494f-82b2-6ffb9a1e4ed5" providerId="ADAL" clId="{D0905CB1-8E2A-4032-8CC4-72F454861AAB}" dt="2022-06-28T15:47:13.025" v="2109" actId="729"/>
        <pc:sldMkLst>
          <pc:docMk/>
          <pc:sldMk cId="446863734" sldId="332"/>
        </pc:sldMkLst>
      </pc:sldChg>
      <pc:sldChg chg="del">
        <pc:chgData name="Sarah Littler" userId="8d532a23-e322-494f-82b2-6ffb9a1e4ed5" providerId="ADAL" clId="{D0905CB1-8E2A-4032-8CC4-72F454861AAB}" dt="2022-06-28T12:05:48.015" v="371" actId="2696"/>
        <pc:sldMkLst>
          <pc:docMk/>
          <pc:sldMk cId="2467196503" sldId="332"/>
        </pc:sldMkLst>
      </pc:sldChg>
      <pc:sldChg chg="del">
        <pc:chgData name="Sarah Littler" userId="8d532a23-e322-494f-82b2-6ffb9a1e4ed5" providerId="ADAL" clId="{D0905CB1-8E2A-4032-8CC4-72F454861AAB}" dt="2022-06-28T12:05:48.015" v="371" actId="2696"/>
        <pc:sldMkLst>
          <pc:docMk/>
          <pc:sldMk cId="1200882457" sldId="333"/>
        </pc:sldMkLst>
      </pc:sldChg>
      <pc:sldChg chg="modSp add mod modShow modNotesTx">
        <pc:chgData name="Sarah Littler" userId="8d532a23-e322-494f-82b2-6ffb9a1e4ed5" providerId="ADAL" clId="{D0905CB1-8E2A-4032-8CC4-72F454861AAB}" dt="2022-06-28T15:47:13.025" v="2109" actId="729"/>
        <pc:sldMkLst>
          <pc:docMk/>
          <pc:sldMk cId="1251009967" sldId="333"/>
        </pc:sldMkLst>
        <pc:spChg chg="mod">
          <ac:chgData name="Sarah Littler" userId="8d532a23-e322-494f-82b2-6ffb9a1e4ed5" providerId="ADAL" clId="{D0905CB1-8E2A-4032-8CC4-72F454861AAB}" dt="2022-06-28T15:46:59.416" v="2105" actId="20577"/>
          <ac:spMkLst>
            <pc:docMk/>
            <pc:sldMk cId="1251009967" sldId="333"/>
            <ac:spMk id="3" creationId="{00000000-0000-0000-0000-000000000000}"/>
          </ac:spMkLst>
        </pc:spChg>
      </pc:sldChg>
      <pc:sldChg chg="del">
        <pc:chgData name="Sarah Littler" userId="8d532a23-e322-494f-82b2-6ffb9a1e4ed5" providerId="ADAL" clId="{D0905CB1-8E2A-4032-8CC4-72F454861AAB}" dt="2022-06-28T12:11:13.191" v="516" actId="47"/>
        <pc:sldMkLst>
          <pc:docMk/>
          <pc:sldMk cId="2273882592" sldId="337"/>
        </pc:sldMkLst>
      </pc:sldChg>
      <pc:sldChg chg="del">
        <pc:chgData name="Sarah Littler" userId="8d532a23-e322-494f-82b2-6ffb9a1e4ed5" providerId="ADAL" clId="{D0905CB1-8E2A-4032-8CC4-72F454861AAB}" dt="2022-06-28T12:11:13.191" v="516" actId="47"/>
        <pc:sldMkLst>
          <pc:docMk/>
          <pc:sldMk cId="952433222" sldId="342"/>
        </pc:sldMkLst>
      </pc:sldChg>
      <pc:sldChg chg="del">
        <pc:chgData name="Sarah Littler" userId="8d532a23-e322-494f-82b2-6ffb9a1e4ed5" providerId="ADAL" clId="{D0905CB1-8E2A-4032-8CC4-72F454861AAB}" dt="2022-06-28T12:11:13.191" v="516" actId="47"/>
        <pc:sldMkLst>
          <pc:docMk/>
          <pc:sldMk cId="2457909891" sldId="344"/>
        </pc:sldMkLst>
      </pc:sldChg>
      <pc:sldChg chg="add del">
        <pc:chgData name="Sarah Littler" userId="8d532a23-e322-494f-82b2-6ffb9a1e4ed5" providerId="ADAL" clId="{D0905CB1-8E2A-4032-8CC4-72F454861AAB}" dt="2022-06-28T13:14:34.566" v="1082" actId="47"/>
        <pc:sldMkLst>
          <pc:docMk/>
          <pc:sldMk cId="2593022333" sldId="364"/>
        </pc:sldMkLst>
      </pc:sldChg>
      <pc:sldChg chg="del">
        <pc:chgData name="Sarah Littler" userId="8d532a23-e322-494f-82b2-6ffb9a1e4ed5" providerId="ADAL" clId="{D0905CB1-8E2A-4032-8CC4-72F454861AAB}" dt="2022-06-28T12:05:48.015" v="371" actId="2696"/>
        <pc:sldMkLst>
          <pc:docMk/>
          <pc:sldMk cId="3024937819" sldId="364"/>
        </pc:sldMkLst>
      </pc:sldChg>
      <pc:sldChg chg="ord modNotesTx">
        <pc:chgData name="Sarah Littler" userId="8d532a23-e322-494f-82b2-6ffb9a1e4ed5" providerId="ADAL" clId="{D0905CB1-8E2A-4032-8CC4-72F454861AAB}" dt="2022-06-28T15:55:46.416" v="2643" actId="20577"/>
        <pc:sldMkLst>
          <pc:docMk/>
          <pc:sldMk cId="3276386258" sldId="365"/>
        </pc:sldMkLst>
      </pc:sldChg>
      <pc:sldChg chg="del mod modShow">
        <pc:chgData name="Sarah Littler" userId="8d532a23-e322-494f-82b2-6ffb9a1e4ed5" providerId="ADAL" clId="{D0905CB1-8E2A-4032-8CC4-72F454861AAB}" dt="2022-06-28T12:11:13.191" v="516" actId="47"/>
        <pc:sldMkLst>
          <pc:docMk/>
          <pc:sldMk cId="83427963" sldId="366"/>
        </pc:sldMkLst>
      </pc:sldChg>
      <pc:sldChg chg="del mod modShow">
        <pc:chgData name="Sarah Littler" userId="8d532a23-e322-494f-82b2-6ffb9a1e4ed5" providerId="ADAL" clId="{D0905CB1-8E2A-4032-8CC4-72F454861AAB}" dt="2022-06-28T12:11:13.191" v="516" actId="47"/>
        <pc:sldMkLst>
          <pc:docMk/>
          <pc:sldMk cId="1299659489" sldId="368"/>
        </pc:sldMkLst>
      </pc:sldChg>
      <pc:sldChg chg="del mod modShow">
        <pc:chgData name="Sarah Littler" userId="8d532a23-e322-494f-82b2-6ffb9a1e4ed5" providerId="ADAL" clId="{D0905CB1-8E2A-4032-8CC4-72F454861AAB}" dt="2022-06-28T12:11:13.191" v="516" actId="47"/>
        <pc:sldMkLst>
          <pc:docMk/>
          <pc:sldMk cId="1091896764" sldId="384"/>
        </pc:sldMkLst>
      </pc:sldChg>
      <pc:sldChg chg="mod ord modShow modNotesTx">
        <pc:chgData name="Sarah Littler" userId="8d532a23-e322-494f-82b2-6ffb9a1e4ed5" providerId="ADAL" clId="{D0905CB1-8E2A-4032-8CC4-72F454861AAB}" dt="2022-06-28T15:50:14.103" v="2326" actId="20577"/>
        <pc:sldMkLst>
          <pc:docMk/>
          <pc:sldMk cId="1086058969" sldId="385"/>
        </pc:sldMkLst>
      </pc:sldChg>
      <pc:sldChg chg="del mod modShow">
        <pc:chgData name="Sarah Littler" userId="8d532a23-e322-494f-82b2-6ffb9a1e4ed5" providerId="ADAL" clId="{D0905CB1-8E2A-4032-8CC4-72F454861AAB}" dt="2022-06-28T12:11:13.191" v="516" actId="47"/>
        <pc:sldMkLst>
          <pc:docMk/>
          <pc:sldMk cId="1138986465" sldId="387"/>
        </pc:sldMkLst>
      </pc:sldChg>
      <pc:sldChg chg="del mod modShow">
        <pc:chgData name="Sarah Littler" userId="8d532a23-e322-494f-82b2-6ffb9a1e4ed5" providerId="ADAL" clId="{D0905CB1-8E2A-4032-8CC4-72F454861AAB}" dt="2022-06-28T12:11:13.191" v="516" actId="47"/>
        <pc:sldMkLst>
          <pc:docMk/>
          <pc:sldMk cId="3258566396" sldId="389"/>
        </pc:sldMkLst>
      </pc:sldChg>
      <pc:sldChg chg="del mod modShow">
        <pc:chgData name="Sarah Littler" userId="8d532a23-e322-494f-82b2-6ffb9a1e4ed5" providerId="ADAL" clId="{D0905CB1-8E2A-4032-8CC4-72F454861AAB}" dt="2022-06-28T12:11:13.191" v="516" actId="47"/>
        <pc:sldMkLst>
          <pc:docMk/>
          <pc:sldMk cId="2924133695" sldId="390"/>
        </pc:sldMkLst>
      </pc:sldChg>
      <pc:sldChg chg="del mod modShow">
        <pc:chgData name="Sarah Littler" userId="8d532a23-e322-494f-82b2-6ffb9a1e4ed5" providerId="ADAL" clId="{D0905CB1-8E2A-4032-8CC4-72F454861AAB}" dt="2022-06-28T12:11:13.191" v="516" actId="47"/>
        <pc:sldMkLst>
          <pc:docMk/>
          <pc:sldMk cId="829824552" sldId="391"/>
        </pc:sldMkLst>
      </pc:sldChg>
      <pc:sldChg chg="del mod modShow">
        <pc:chgData name="Sarah Littler" userId="8d532a23-e322-494f-82b2-6ffb9a1e4ed5" providerId="ADAL" clId="{D0905CB1-8E2A-4032-8CC4-72F454861AAB}" dt="2022-06-28T12:11:13.191" v="516" actId="47"/>
        <pc:sldMkLst>
          <pc:docMk/>
          <pc:sldMk cId="1470493311" sldId="394"/>
        </pc:sldMkLst>
      </pc:sldChg>
      <pc:sldChg chg="del mod modShow">
        <pc:chgData name="Sarah Littler" userId="8d532a23-e322-494f-82b2-6ffb9a1e4ed5" providerId="ADAL" clId="{D0905CB1-8E2A-4032-8CC4-72F454861AAB}" dt="2022-06-28T12:11:13.191" v="516" actId="47"/>
        <pc:sldMkLst>
          <pc:docMk/>
          <pc:sldMk cId="1981438635" sldId="396"/>
        </pc:sldMkLst>
      </pc:sldChg>
      <pc:sldChg chg="del mod modShow">
        <pc:chgData name="Sarah Littler" userId="8d532a23-e322-494f-82b2-6ffb9a1e4ed5" providerId="ADAL" clId="{D0905CB1-8E2A-4032-8CC4-72F454861AAB}" dt="2022-06-28T12:11:13.191" v="516" actId="47"/>
        <pc:sldMkLst>
          <pc:docMk/>
          <pc:sldMk cId="1622879157" sldId="397"/>
        </pc:sldMkLst>
      </pc:sldChg>
      <pc:sldChg chg="del mod modShow">
        <pc:chgData name="Sarah Littler" userId="8d532a23-e322-494f-82b2-6ffb9a1e4ed5" providerId="ADAL" clId="{D0905CB1-8E2A-4032-8CC4-72F454861AAB}" dt="2022-06-28T12:11:13.191" v="516" actId="47"/>
        <pc:sldMkLst>
          <pc:docMk/>
          <pc:sldMk cId="3981620904" sldId="398"/>
        </pc:sldMkLst>
      </pc:sldChg>
      <pc:sldChg chg="del mod modShow">
        <pc:chgData name="Sarah Littler" userId="8d532a23-e322-494f-82b2-6ffb9a1e4ed5" providerId="ADAL" clId="{D0905CB1-8E2A-4032-8CC4-72F454861AAB}" dt="2022-06-28T12:11:13.191" v="516" actId="47"/>
        <pc:sldMkLst>
          <pc:docMk/>
          <pc:sldMk cId="1872356202" sldId="399"/>
        </pc:sldMkLst>
      </pc:sldChg>
      <pc:sldChg chg="del">
        <pc:chgData name="Sarah Littler" userId="8d532a23-e322-494f-82b2-6ffb9a1e4ed5" providerId="ADAL" clId="{D0905CB1-8E2A-4032-8CC4-72F454861AAB}" dt="2022-06-28T12:05:48.015" v="371" actId="2696"/>
        <pc:sldMkLst>
          <pc:docMk/>
          <pc:sldMk cId="3313269786" sldId="400"/>
        </pc:sldMkLst>
      </pc:sldChg>
      <pc:sldChg chg="add">
        <pc:chgData name="Sarah Littler" userId="8d532a23-e322-494f-82b2-6ffb9a1e4ed5" providerId="ADAL" clId="{D0905CB1-8E2A-4032-8CC4-72F454861AAB}" dt="2022-06-28T12:05:51.781" v="372"/>
        <pc:sldMkLst>
          <pc:docMk/>
          <pc:sldMk cId="3639449777" sldId="400"/>
        </pc:sldMkLst>
      </pc:sldChg>
      <pc:sldChg chg="del mod modShow">
        <pc:chgData name="Sarah Littler" userId="8d532a23-e322-494f-82b2-6ffb9a1e4ed5" providerId="ADAL" clId="{D0905CB1-8E2A-4032-8CC4-72F454861AAB}" dt="2022-06-28T12:11:13.191" v="516" actId="47"/>
        <pc:sldMkLst>
          <pc:docMk/>
          <pc:sldMk cId="2021829337" sldId="401"/>
        </pc:sldMkLst>
      </pc:sldChg>
      <pc:sldChg chg="modNotesTx">
        <pc:chgData name="Sarah Littler" userId="8d532a23-e322-494f-82b2-6ffb9a1e4ed5" providerId="ADAL" clId="{D0905CB1-8E2A-4032-8CC4-72F454861AAB}" dt="2022-06-30T10:54:55.360" v="2764" actId="5793"/>
        <pc:sldMkLst>
          <pc:docMk/>
          <pc:sldMk cId="4288146813" sldId="402"/>
        </pc:sldMkLst>
      </pc:sldChg>
      <pc:sldChg chg="modSp mod modNotesTx">
        <pc:chgData name="Sarah Littler" userId="8d532a23-e322-494f-82b2-6ffb9a1e4ed5" providerId="ADAL" clId="{D0905CB1-8E2A-4032-8CC4-72F454861AAB}" dt="2022-06-30T10:55:16.379" v="2788" actId="20577"/>
        <pc:sldMkLst>
          <pc:docMk/>
          <pc:sldMk cId="3378335167" sldId="403"/>
        </pc:sldMkLst>
        <pc:spChg chg="mod">
          <ac:chgData name="Sarah Littler" userId="8d532a23-e322-494f-82b2-6ffb9a1e4ed5" providerId="ADAL" clId="{D0905CB1-8E2A-4032-8CC4-72F454861AAB}" dt="2022-06-30T10:55:16.379" v="2788" actId="20577"/>
          <ac:spMkLst>
            <pc:docMk/>
            <pc:sldMk cId="3378335167" sldId="403"/>
            <ac:spMk id="4" creationId="{00000000-0000-0000-0000-000000000000}"/>
          </ac:spMkLst>
        </pc:spChg>
      </pc:sldChg>
      <pc:sldChg chg="mod modShow modNotesTx">
        <pc:chgData name="Sarah Littler" userId="8d532a23-e322-494f-82b2-6ffb9a1e4ed5" providerId="ADAL" clId="{D0905CB1-8E2A-4032-8CC4-72F454861AAB}" dt="2022-06-28T15:57:35.683" v="2655" actId="729"/>
        <pc:sldMkLst>
          <pc:docMk/>
          <pc:sldMk cId="3474254668" sldId="405"/>
        </pc:sldMkLst>
      </pc:sldChg>
      <pc:sldChg chg="modNotesTx">
        <pc:chgData name="Sarah Littler" userId="8d532a23-e322-494f-82b2-6ffb9a1e4ed5" providerId="ADAL" clId="{D0905CB1-8E2A-4032-8CC4-72F454861AAB}" dt="2022-06-28T15:46:34.470" v="2103"/>
        <pc:sldMkLst>
          <pc:docMk/>
          <pc:sldMk cId="1147190205" sldId="406"/>
        </pc:sldMkLst>
      </pc:sldChg>
      <pc:sldChg chg="add modNotesTx">
        <pc:chgData name="Sarah Littler" userId="8d532a23-e322-494f-82b2-6ffb9a1e4ed5" providerId="ADAL" clId="{D0905CB1-8E2A-4032-8CC4-72F454861AAB}" dt="2022-06-28T15:53:19.025" v="2456" actId="20577"/>
        <pc:sldMkLst>
          <pc:docMk/>
          <pc:sldMk cId="2688422232" sldId="407"/>
        </pc:sldMkLst>
      </pc:sldChg>
      <pc:sldChg chg="modSp add mod modNotesTx">
        <pc:chgData name="Sarah Littler" userId="8d532a23-e322-494f-82b2-6ffb9a1e4ed5" providerId="ADAL" clId="{D0905CB1-8E2A-4032-8CC4-72F454861AAB}" dt="2022-06-28T15:54:04.260" v="2567" actId="14100"/>
        <pc:sldMkLst>
          <pc:docMk/>
          <pc:sldMk cId="3617377852" sldId="408"/>
        </pc:sldMkLst>
        <pc:spChg chg="mod">
          <ac:chgData name="Sarah Littler" userId="8d532a23-e322-494f-82b2-6ffb9a1e4ed5" providerId="ADAL" clId="{D0905CB1-8E2A-4032-8CC4-72F454861AAB}" dt="2022-06-28T15:54:04.260" v="2567" actId="14100"/>
          <ac:spMkLst>
            <pc:docMk/>
            <pc:sldMk cId="3617377852" sldId="408"/>
            <ac:spMk id="2" creationId="{00000000-0000-0000-0000-000000000000}"/>
          </ac:spMkLst>
        </pc:spChg>
        <pc:spChg chg="mod">
          <ac:chgData name="Sarah Littler" userId="8d532a23-e322-494f-82b2-6ffb9a1e4ed5" providerId="ADAL" clId="{D0905CB1-8E2A-4032-8CC4-72F454861AAB}" dt="2022-06-28T12:19:22.374" v="953" actId="404"/>
          <ac:spMkLst>
            <pc:docMk/>
            <pc:sldMk cId="3617377852" sldId="408"/>
            <ac:spMk id="4" creationId="{00000000-0000-0000-0000-000000000000}"/>
          </ac:spMkLst>
        </pc:spChg>
      </pc:sldChg>
      <pc:sldChg chg="modSp add mod modNotesTx">
        <pc:chgData name="Sarah Littler" userId="8d532a23-e322-494f-82b2-6ffb9a1e4ed5" providerId="ADAL" clId="{D0905CB1-8E2A-4032-8CC4-72F454861AAB}" dt="2022-06-28T12:20:55.173" v="986" actId="20577"/>
        <pc:sldMkLst>
          <pc:docMk/>
          <pc:sldMk cId="1888454907" sldId="409"/>
        </pc:sldMkLst>
        <pc:spChg chg="mod">
          <ac:chgData name="Sarah Littler" userId="8d532a23-e322-494f-82b2-6ffb9a1e4ed5" providerId="ADAL" clId="{D0905CB1-8E2A-4032-8CC4-72F454861AAB}" dt="2022-06-28T12:20:49.457" v="983" actId="255"/>
          <ac:spMkLst>
            <pc:docMk/>
            <pc:sldMk cId="1888454907" sldId="409"/>
            <ac:spMk id="4" creationId="{00000000-0000-0000-0000-000000000000}"/>
          </ac:spMkLst>
        </pc:spChg>
      </pc:sldChg>
      <pc:sldChg chg="modSp add mod modNotesTx">
        <pc:chgData name="Sarah Littler" userId="8d532a23-e322-494f-82b2-6ffb9a1e4ed5" providerId="ADAL" clId="{D0905CB1-8E2A-4032-8CC4-72F454861AAB}" dt="2022-06-28T12:21:59.010" v="1004"/>
        <pc:sldMkLst>
          <pc:docMk/>
          <pc:sldMk cId="1838191629" sldId="410"/>
        </pc:sldMkLst>
        <pc:spChg chg="mod">
          <ac:chgData name="Sarah Littler" userId="8d532a23-e322-494f-82b2-6ffb9a1e4ed5" providerId="ADAL" clId="{D0905CB1-8E2A-4032-8CC4-72F454861AAB}" dt="2022-06-28T12:21:54.541" v="1003" actId="255"/>
          <ac:spMkLst>
            <pc:docMk/>
            <pc:sldMk cId="1838191629" sldId="410"/>
            <ac:spMk id="4" creationId="{00000000-0000-0000-0000-000000000000}"/>
          </ac:spMkLst>
        </pc:spChg>
      </pc:sldChg>
      <pc:sldChg chg="modSp add mod ord">
        <pc:chgData name="Sarah Littler" userId="8d532a23-e322-494f-82b2-6ffb9a1e4ed5" providerId="ADAL" clId="{D0905CB1-8E2A-4032-8CC4-72F454861AAB}" dt="2022-06-28T15:54:58.947" v="2569" actId="12"/>
        <pc:sldMkLst>
          <pc:docMk/>
          <pc:sldMk cId="926334513" sldId="411"/>
        </pc:sldMkLst>
        <pc:spChg chg="mod">
          <ac:chgData name="Sarah Littler" userId="8d532a23-e322-494f-82b2-6ffb9a1e4ed5" providerId="ADAL" clId="{D0905CB1-8E2A-4032-8CC4-72F454861AAB}" dt="2022-06-28T15:54:58.947" v="2569" actId="12"/>
          <ac:spMkLst>
            <pc:docMk/>
            <pc:sldMk cId="926334513" sldId="41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5" y="1"/>
            <a:ext cx="2945659" cy="496332"/>
          </a:xfrm>
          <a:prstGeom prst="rect">
            <a:avLst/>
          </a:prstGeom>
        </p:spPr>
        <p:txBody>
          <a:bodyPr vert="horz" lIns="91440" tIns="45720" rIns="91440" bIns="45720" rtlCol="0"/>
          <a:lstStyle>
            <a:lvl1pPr algn="r">
              <a:defRPr sz="1200"/>
            </a:lvl1pPr>
          </a:lstStyle>
          <a:p>
            <a:fld id="{5799C08D-AE0E-452A-AF72-E09D1C31F866}" type="datetimeFigureOut">
              <a:rPr lang="en-GB" smtClean="0"/>
              <a:pPr/>
              <a:t>28/06/2022</a:t>
            </a:fld>
            <a:endParaRPr lang="en-GB"/>
          </a:p>
        </p:txBody>
      </p:sp>
      <p:sp>
        <p:nvSpPr>
          <p:cNvPr id="4" name="Footer Placeholder 3"/>
          <p:cNvSpPr>
            <a:spLocks noGrp="1"/>
          </p:cNvSpPr>
          <p:nvPr>
            <p:ph type="ftr" sz="quarter" idx="2"/>
          </p:nvPr>
        </p:nvSpPr>
        <p:spPr>
          <a:xfrm>
            <a:off x="2" y="9428584"/>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5" y="9428584"/>
            <a:ext cx="2945659" cy="496332"/>
          </a:xfrm>
          <a:prstGeom prst="rect">
            <a:avLst/>
          </a:prstGeom>
        </p:spPr>
        <p:txBody>
          <a:bodyPr vert="horz" lIns="91440" tIns="45720" rIns="91440" bIns="45720" rtlCol="0" anchor="b"/>
          <a:lstStyle>
            <a:lvl1pPr algn="r">
              <a:defRPr sz="1200"/>
            </a:lvl1pPr>
          </a:lstStyle>
          <a:p>
            <a:fld id="{D9C902F1-BCD2-49B5-AFEE-483B7A770B14}" type="slidenum">
              <a:rPr lang="en-GB" smtClean="0"/>
              <a:pPr/>
              <a:t>‹#›</a:t>
            </a:fld>
            <a:endParaRPr lang="en-GB"/>
          </a:p>
        </p:txBody>
      </p:sp>
    </p:spTree>
    <p:extLst>
      <p:ext uri="{BB962C8B-B14F-4D97-AF65-F5344CB8AC3E}">
        <p14:creationId xmlns:p14="http://schemas.microsoft.com/office/powerpoint/2010/main" val="3165702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5" y="1"/>
            <a:ext cx="2945659" cy="496332"/>
          </a:xfrm>
          <a:prstGeom prst="rect">
            <a:avLst/>
          </a:prstGeom>
        </p:spPr>
        <p:txBody>
          <a:bodyPr vert="horz" lIns="91440" tIns="45720" rIns="91440" bIns="45720" rtlCol="0"/>
          <a:lstStyle>
            <a:lvl1pPr algn="r">
              <a:defRPr sz="1200"/>
            </a:lvl1pPr>
          </a:lstStyle>
          <a:p>
            <a:fld id="{097A94C6-6E87-482A-9373-CA555BD08741}" type="datetimeFigureOut">
              <a:rPr lang="en-GB" smtClean="0"/>
              <a:pPr/>
              <a:t>28/06/2022</a:t>
            </a:fld>
            <a:endParaRPr lang="en-GB"/>
          </a:p>
        </p:txBody>
      </p:sp>
      <p:sp>
        <p:nvSpPr>
          <p:cNvPr id="4" name="Slide Image Placeholder 3"/>
          <p:cNvSpPr>
            <a:spLocks noGrp="1" noRot="1" noChangeAspect="1"/>
          </p:cNvSpPr>
          <p:nvPr>
            <p:ph type="sldImg" idx="2"/>
          </p:nvPr>
        </p:nvSpPr>
        <p:spPr>
          <a:xfrm>
            <a:off x="915988" y="742950"/>
            <a:ext cx="4965700" cy="37242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2" y="9428584"/>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5" y="9428584"/>
            <a:ext cx="2945659" cy="496332"/>
          </a:xfrm>
          <a:prstGeom prst="rect">
            <a:avLst/>
          </a:prstGeom>
        </p:spPr>
        <p:txBody>
          <a:bodyPr vert="horz" lIns="91440" tIns="45720" rIns="91440" bIns="45720" rtlCol="0" anchor="b"/>
          <a:lstStyle>
            <a:lvl1pPr algn="r">
              <a:defRPr sz="1200"/>
            </a:lvl1pPr>
          </a:lstStyle>
          <a:p>
            <a:fld id="{76271377-8D54-4ED9-AE24-8A2944584E6B}" type="slidenum">
              <a:rPr lang="en-GB" smtClean="0"/>
              <a:pPr/>
              <a:t>‹#›</a:t>
            </a:fld>
            <a:endParaRPr lang="en-GB"/>
          </a:p>
        </p:txBody>
      </p:sp>
    </p:spTree>
    <p:extLst>
      <p:ext uri="{BB962C8B-B14F-4D97-AF65-F5344CB8AC3E}">
        <p14:creationId xmlns:p14="http://schemas.microsoft.com/office/powerpoint/2010/main" val="51392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edium.com/bbc-visual-and-data-journalism/how-the-bbc-visual-and-data-journalism-team-works-with-graphics-in-r-ed0b3569353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1</a:t>
            </a:fld>
            <a:endParaRPr lang="en-GB" dirty="0"/>
          </a:p>
        </p:txBody>
      </p:sp>
    </p:spTree>
    <p:extLst>
      <p:ext uri="{BB962C8B-B14F-4D97-AF65-F5344CB8AC3E}">
        <p14:creationId xmlns:p14="http://schemas.microsoft.com/office/powerpoint/2010/main" val="3107473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7F7677"/>
                </a:solidFill>
              </a:rPr>
              <a:t>Sport Wales is the national organisation responsible for developing and promoting sport in Wales and they are responsible for producing the biennial School Sport Survey.</a:t>
            </a:r>
          </a:p>
          <a:p>
            <a:endParaRPr lang="en-GB" dirty="0"/>
          </a:p>
          <a:p>
            <a:r>
              <a:rPr lang="en-GB" dirty="0"/>
              <a:t>The survey is used strategically by Sport Wales and the Welsh Government to monitor and shape sports policy, and by local authorities, governing bodies and schools to inform and plan local delivery.</a:t>
            </a:r>
          </a:p>
          <a:p>
            <a:endParaRPr lang="en-GB" dirty="0"/>
          </a:p>
          <a:p>
            <a:r>
              <a:rPr lang="en-GB" dirty="0"/>
              <a:t>Base</a:t>
            </a:r>
            <a:r>
              <a:rPr lang="en-GB" baseline="0" dirty="0"/>
              <a:t> weights and post-stratification weights – basic cell-weighting and raking.</a:t>
            </a:r>
            <a:endParaRPr lang="en-GB" dirty="0"/>
          </a:p>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10</a:t>
            </a:fld>
            <a:endParaRPr lang="en-GB" dirty="0"/>
          </a:p>
        </p:txBody>
      </p:sp>
    </p:spTree>
    <p:extLst>
      <p:ext uri="{BB962C8B-B14F-4D97-AF65-F5344CB8AC3E}">
        <p14:creationId xmlns:p14="http://schemas.microsoft.com/office/powerpoint/2010/main" val="287200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Mix of observation retrospective analysis and prospective studies</a:t>
            </a:r>
          </a:p>
          <a:p>
            <a:endParaRPr lang="en-GB" dirty="0"/>
          </a:p>
          <a:p>
            <a:r>
              <a:rPr lang="en-GB" dirty="0"/>
              <a:t>Clearly a need for technical skills – though, experience/exposure to different applications/areas can be learnt on the job</a:t>
            </a:r>
          </a:p>
        </p:txBody>
      </p:sp>
      <p:sp>
        <p:nvSpPr>
          <p:cNvPr id="4" name="Slide Number Placeholder 3"/>
          <p:cNvSpPr>
            <a:spLocks noGrp="1"/>
          </p:cNvSpPr>
          <p:nvPr>
            <p:ph type="sldNum" sz="quarter" idx="10"/>
          </p:nvPr>
        </p:nvSpPr>
        <p:spPr/>
        <p:txBody>
          <a:bodyPr/>
          <a:lstStyle/>
          <a:p>
            <a:fld id="{76271377-8D54-4ED9-AE24-8A2944584E6B}" type="slidenum">
              <a:rPr lang="en-GB" smtClean="0"/>
              <a:pPr/>
              <a:t>11</a:t>
            </a:fld>
            <a:endParaRPr lang="en-GB"/>
          </a:p>
        </p:txBody>
      </p:sp>
    </p:spTree>
    <p:extLst>
      <p:ext uri="{BB962C8B-B14F-4D97-AF65-F5344CB8AC3E}">
        <p14:creationId xmlns:p14="http://schemas.microsoft.com/office/powerpoint/2010/main" val="45677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all of</a:t>
            </a:r>
            <a:r>
              <a:rPr lang="en-GB" baseline="0" dirty="0"/>
              <a:t> the previous examples, the common theme is that we used 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Require some experience in R and demonstration of ability to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Python obvious also a popular choice</a:t>
            </a:r>
            <a:endParaRPr lang="en-GB" dirty="0"/>
          </a:p>
          <a:p>
            <a:endParaRPr lang="en-GB" dirty="0"/>
          </a:p>
          <a:p>
            <a:r>
              <a:rPr lang="en-GB" dirty="0"/>
              <a:t>For a basic exploratory analysis many choose to use the statistical tools in Excel.  Not only is it readily available as part of Microsoft Office, but its spreadsheet functionality means that most users find it easy to use, and it can also be easily integrated in interactive dashboards.</a:t>
            </a:r>
          </a:p>
        </p:txBody>
      </p:sp>
      <p:sp>
        <p:nvSpPr>
          <p:cNvPr id="4" name="Slide Number Placeholder 3"/>
          <p:cNvSpPr>
            <a:spLocks noGrp="1"/>
          </p:cNvSpPr>
          <p:nvPr>
            <p:ph type="sldNum" sz="quarter" idx="10"/>
          </p:nvPr>
        </p:nvSpPr>
        <p:spPr/>
        <p:txBody>
          <a:bodyPr/>
          <a:lstStyle/>
          <a:p>
            <a:fld id="{76271377-8D54-4ED9-AE24-8A2944584E6B}" type="slidenum">
              <a:rPr lang="en-GB" smtClean="0"/>
              <a:pPr/>
              <a:t>12</a:t>
            </a:fld>
            <a:endParaRPr lang="en-GB"/>
          </a:p>
        </p:txBody>
      </p:sp>
    </p:spTree>
    <p:extLst>
      <p:ext uri="{BB962C8B-B14F-4D97-AF65-F5344CB8AC3E}">
        <p14:creationId xmlns:p14="http://schemas.microsoft.com/office/powerpoint/2010/main" val="1627701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Visualisation (communicating results), key part of what we do </a:t>
            </a:r>
            <a:endParaRPr lang="en-GB" dirty="0">
              <a:hlinkClick r:id="rId3"/>
            </a:endParaRPr>
          </a:p>
          <a:p>
            <a:endParaRPr lang="en-GB" dirty="0">
              <a:hlinkClick r:id="rId3"/>
            </a:endParaRPr>
          </a:p>
          <a:p>
            <a:r>
              <a:rPr lang="en-GB" dirty="0">
                <a:hlinkClick r:id="rId3"/>
              </a:rPr>
              <a:t>https://medium.com/bbc-visual-and-data-journalism/how-the-bbc-visual-and-data-journalism-team-works-with-graphics-in-r-ed0b35693535</a:t>
            </a:r>
            <a:endParaRPr lang="en-GB" dirty="0"/>
          </a:p>
          <a:p>
            <a:r>
              <a:rPr lang="en-GB" dirty="0"/>
              <a:t>Over the past year, data journalists on the BBC Visual and Data Journalism team have fundamentally changed how they produce graphics for publication on the BBC News website. </a:t>
            </a:r>
          </a:p>
          <a:p>
            <a:r>
              <a:rPr lang="en-GB" dirty="0"/>
              <a:t>Using R’s ggplot2 package to create production-ready charts,</a:t>
            </a:r>
            <a:r>
              <a:rPr lang="en-GB" baseline="0" dirty="0"/>
              <a:t> the have </a:t>
            </a:r>
            <a:r>
              <a:rPr lang="en-GB" dirty="0"/>
              <a:t>documented their process and code and shared what they have learned along the way.</a:t>
            </a:r>
          </a:p>
        </p:txBody>
      </p:sp>
      <p:sp>
        <p:nvSpPr>
          <p:cNvPr id="4" name="Slide Number Placeholder 3"/>
          <p:cNvSpPr>
            <a:spLocks noGrp="1"/>
          </p:cNvSpPr>
          <p:nvPr>
            <p:ph type="sldNum" sz="quarter" idx="10"/>
          </p:nvPr>
        </p:nvSpPr>
        <p:spPr/>
        <p:txBody>
          <a:bodyPr/>
          <a:lstStyle/>
          <a:p>
            <a:fld id="{76271377-8D54-4ED9-AE24-8A2944584E6B}" type="slidenum">
              <a:rPr lang="en-GB" smtClean="0"/>
              <a:pPr/>
              <a:t>13</a:t>
            </a:fld>
            <a:endParaRPr lang="en-GB"/>
          </a:p>
        </p:txBody>
      </p:sp>
    </p:spTree>
    <p:extLst>
      <p:ext uri="{BB962C8B-B14F-4D97-AF65-F5344CB8AC3E}">
        <p14:creationId xmlns:p14="http://schemas.microsoft.com/office/powerpoint/2010/main" val="165151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Role encompasses project work (analysis as described), but also lots of wider activities…</a:t>
            </a:r>
          </a:p>
          <a:p>
            <a:r>
              <a:rPr lang="en-GB" dirty="0"/>
              <a:t>Business activities – management, invoicing, payroll, etc., etc.</a:t>
            </a:r>
          </a:p>
        </p:txBody>
      </p:sp>
      <p:sp>
        <p:nvSpPr>
          <p:cNvPr id="4" name="Slide Number Placeholder 3"/>
          <p:cNvSpPr>
            <a:spLocks noGrp="1"/>
          </p:cNvSpPr>
          <p:nvPr>
            <p:ph type="sldNum" sz="quarter" idx="10"/>
          </p:nvPr>
        </p:nvSpPr>
        <p:spPr/>
        <p:txBody>
          <a:bodyPr/>
          <a:lstStyle/>
          <a:p>
            <a:fld id="{76271377-8D54-4ED9-AE24-8A2944584E6B}" type="slidenum">
              <a:rPr lang="en-GB" smtClean="0"/>
              <a:pPr/>
              <a:t>14</a:t>
            </a:fld>
            <a:endParaRPr lang="en-GB" dirty="0"/>
          </a:p>
        </p:txBody>
      </p:sp>
    </p:spTree>
    <p:extLst>
      <p:ext uri="{BB962C8B-B14F-4D97-AF65-F5344CB8AC3E}">
        <p14:creationId xmlns:p14="http://schemas.microsoft.com/office/powerpoint/2010/main" val="73622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Aft>
                <a:spcPts val="0"/>
              </a:spcAft>
            </a:pPr>
            <a:r>
              <a:rPr lang="en-GB" dirty="0">
                <a:effectLst/>
              </a:rPr>
              <a:t>Meticulous, conscientious approach</a:t>
            </a:r>
          </a:p>
          <a:p>
            <a:pPr algn="just">
              <a:spcAft>
                <a:spcPts val="0"/>
              </a:spcAft>
            </a:pPr>
            <a:r>
              <a:rPr lang="en-GB" dirty="0">
                <a:effectLst/>
              </a:rPr>
              <a:t>Identifying where more help is needed</a:t>
            </a:r>
          </a:p>
          <a:p>
            <a:pPr algn="just">
              <a:spcAft>
                <a:spcPts val="0"/>
              </a:spcAft>
            </a:pPr>
            <a:endParaRPr lang="en-GB" dirty="0">
              <a:effectLst/>
            </a:endParaRPr>
          </a:p>
          <a:p>
            <a:pPr algn="just">
              <a:spcAft>
                <a:spcPts val="0"/>
              </a:spcAft>
            </a:pPr>
            <a:r>
              <a:rPr lang="en-GB" dirty="0">
                <a:effectLst/>
              </a:rPr>
              <a:t>Project processes, etc. covered by induction</a:t>
            </a:r>
          </a:p>
        </p:txBody>
      </p:sp>
      <p:sp>
        <p:nvSpPr>
          <p:cNvPr id="4" name="Slide Number Placeholder 3"/>
          <p:cNvSpPr>
            <a:spLocks noGrp="1"/>
          </p:cNvSpPr>
          <p:nvPr>
            <p:ph type="sldNum" sz="quarter" idx="10"/>
          </p:nvPr>
        </p:nvSpPr>
        <p:spPr/>
        <p:txBody>
          <a:bodyPr/>
          <a:lstStyle/>
          <a:p>
            <a:fld id="{76271377-8D54-4ED9-AE24-8A2944584E6B}" type="slidenum">
              <a:rPr lang="en-GB" smtClean="0"/>
              <a:pPr/>
              <a:t>15</a:t>
            </a:fld>
            <a:endParaRPr lang="en-GB" dirty="0"/>
          </a:p>
        </p:txBody>
      </p:sp>
    </p:spTree>
    <p:extLst>
      <p:ext uri="{BB962C8B-B14F-4D97-AF65-F5344CB8AC3E}">
        <p14:creationId xmlns:p14="http://schemas.microsoft.com/office/powerpoint/2010/main" val="296797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Aft>
                <a:spcPts val="0"/>
              </a:spcAft>
            </a:pPr>
            <a:r>
              <a:rPr lang="en-GB" dirty="0">
                <a:effectLst/>
                <a:latin typeface="Calibri" panose="020F0502020204030204" pitchFamily="34" charset="0"/>
              </a:rPr>
              <a:t>Approachable/helpful</a:t>
            </a:r>
          </a:p>
          <a:p>
            <a:pPr algn="just">
              <a:spcAft>
                <a:spcPts val="0"/>
              </a:spcAft>
            </a:pPr>
            <a:endParaRPr lang="en-GB" dirty="0">
              <a:effectLst/>
              <a:latin typeface="Calibri" panose="020F0502020204030204" pitchFamily="34" charset="0"/>
            </a:endParaRPr>
          </a:p>
          <a:p>
            <a:pPr algn="just">
              <a:spcAft>
                <a:spcPts val="0"/>
              </a:spcAft>
            </a:pPr>
            <a:r>
              <a:rPr lang="en-GB" dirty="0">
                <a:effectLst/>
                <a:latin typeface="Calibri" panose="020F0502020204030204" pitchFamily="34" charset="0"/>
              </a:rPr>
              <a:t>Professor David Hand is Senior Research Investigator and Emeritus Professor of Mathematics at Imperial College, London, where he formerly held the Chair in Statistics. He is also Chief Scientific Advisor to Winton Capital Management. He is a Fellow of the British Academy, and an Honorary Fellow of the Institute of Actuaries, and has served (twice) as President of the Royal Statistical Society. He is a non-executive director of the UK Statistics Authority, and is Chair of the Board of the UK Administrative Data Research Network. He has published 300 scientific papers and 28 books, including </a:t>
            </a:r>
            <a:r>
              <a:rPr lang="en-GB" i="1" dirty="0">
                <a:effectLst/>
                <a:latin typeface="Calibri" panose="020F0502020204030204" pitchFamily="34" charset="0"/>
              </a:rPr>
              <a:t>Principles of Data Mining</a:t>
            </a:r>
            <a:r>
              <a:rPr lang="en-GB" dirty="0">
                <a:effectLst/>
                <a:latin typeface="Calibri" panose="020F0502020204030204" pitchFamily="34" charset="0"/>
              </a:rPr>
              <a:t>, </a:t>
            </a:r>
            <a:r>
              <a:rPr lang="en-GB" i="1" dirty="0">
                <a:effectLst/>
                <a:latin typeface="Calibri" panose="020F0502020204030204" pitchFamily="34" charset="0"/>
              </a:rPr>
              <a:t>Information Generation</a:t>
            </a:r>
            <a:r>
              <a:rPr lang="en-GB" dirty="0">
                <a:effectLst/>
                <a:latin typeface="Calibri" panose="020F0502020204030204" pitchFamily="34" charset="0"/>
              </a:rPr>
              <a:t>, </a:t>
            </a:r>
            <a:r>
              <a:rPr lang="en-GB" i="1" dirty="0">
                <a:effectLst/>
                <a:latin typeface="Calibri" panose="020F0502020204030204" pitchFamily="34" charset="0"/>
              </a:rPr>
              <a:t>Measurement Theory and Practice, The Improbability Principle</a:t>
            </a:r>
            <a:r>
              <a:rPr lang="en-GB" dirty="0">
                <a:effectLst/>
                <a:latin typeface="Calibri" panose="020F0502020204030204" pitchFamily="34" charset="0"/>
              </a:rPr>
              <a:t>, and </a:t>
            </a:r>
            <a:r>
              <a:rPr lang="en-GB" i="1" dirty="0">
                <a:effectLst/>
                <a:latin typeface="Calibri" panose="020F0502020204030204" pitchFamily="34" charset="0"/>
              </a:rPr>
              <a:t>The Wellbeing of Nations</a:t>
            </a:r>
            <a:r>
              <a:rPr lang="en-GB" dirty="0">
                <a:effectLst/>
                <a:latin typeface="Calibri" panose="020F0502020204030204" pitchFamily="34" charset="0"/>
              </a:rPr>
              <a:t>. In 2002 he was awarded the Guy Medal of the Royal Statistical Society, and in 2012 he and his research group won the Credit Collections and Risk Award for Contributions to the Credit Industry. He was awarded the George Box Medal in 2016. In 2013 he was made OBE for services to research and innovation.</a:t>
            </a:r>
            <a:endParaRPr lang="en-GB" dirty="0">
              <a:effectLst/>
            </a:endParaRPr>
          </a:p>
        </p:txBody>
      </p:sp>
      <p:sp>
        <p:nvSpPr>
          <p:cNvPr id="4" name="Slide Number Placeholder 3"/>
          <p:cNvSpPr>
            <a:spLocks noGrp="1"/>
          </p:cNvSpPr>
          <p:nvPr>
            <p:ph type="sldNum" sz="quarter" idx="10"/>
          </p:nvPr>
        </p:nvSpPr>
        <p:spPr/>
        <p:txBody>
          <a:bodyPr/>
          <a:lstStyle/>
          <a:p>
            <a:fld id="{76271377-8D54-4ED9-AE24-8A2944584E6B}" type="slidenum">
              <a:rPr lang="en-GB" smtClean="0"/>
              <a:pPr/>
              <a:t>16</a:t>
            </a:fld>
            <a:endParaRPr lang="en-GB" dirty="0"/>
          </a:p>
        </p:txBody>
      </p:sp>
    </p:spTree>
    <p:extLst>
      <p:ext uri="{BB962C8B-B14F-4D97-AF65-F5344CB8AC3E}">
        <p14:creationId xmlns:p14="http://schemas.microsoft.com/office/powerpoint/2010/main" val="2358769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17</a:t>
            </a:fld>
            <a:endParaRPr lang="en-GB" dirty="0"/>
          </a:p>
        </p:txBody>
      </p:sp>
    </p:spTree>
    <p:extLst>
      <p:ext uri="{BB962C8B-B14F-4D97-AF65-F5344CB8AC3E}">
        <p14:creationId xmlns:p14="http://schemas.microsoft.com/office/powerpoint/2010/main" val="2205499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recruits that make effective use of their time…</a:t>
            </a:r>
          </a:p>
          <a:p>
            <a:endParaRPr lang="en-GB" dirty="0"/>
          </a:p>
          <a:p>
            <a:r>
              <a:rPr lang="en-GB" dirty="0"/>
              <a:t>Can pursue own CPD/self-directed learning of course.</a:t>
            </a:r>
          </a:p>
          <a:p>
            <a:r>
              <a:rPr lang="en-GB" dirty="0"/>
              <a:t>Shorter term projects.</a:t>
            </a:r>
          </a:p>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18</a:t>
            </a:fld>
            <a:endParaRPr lang="en-GB" dirty="0"/>
          </a:p>
        </p:txBody>
      </p:sp>
    </p:spTree>
    <p:extLst>
      <p:ext uri="{BB962C8B-B14F-4D97-AF65-F5344CB8AC3E}">
        <p14:creationId xmlns:p14="http://schemas.microsoft.com/office/powerpoint/2010/main" val="104782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Wingdings" panose="05000000000000000000" pitchFamily="2" charset="2"/>
              <a:buChar char="ü"/>
            </a:pPr>
            <a:r>
              <a:rPr lang="en-GB" sz="1200" dirty="0"/>
              <a:t>Continually build knowledge/experience (can’t know everything!).</a:t>
            </a:r>
          </a:p>
          <a:p>
            <a:pPr marL="457200" indent="-457200" algn="just">
              <a:buFont typeface="Wingdings" panose="05000000000000000000" pitchFamily="2" charset="2"/>
              <a:buChar char="ü"/>
            </a:pPr>
            <a:r>
              <a:rPr lang="en-GB" sz="1200" dirty="0"/>
              <a:t>Keeps things from getting stale (learning is fun!).</a:t>
            </a:r>
          </a:p>
          <a:p>
            <a:pPr marL="457200" indent="-457200" algn="just">
              <a:buFont typeface="Wingdings" panose="05000000000000000000" pitchFamily="2" charset="2"/>
              <a:buChar char="ü"/>
            </a:pPr>
            <a:r>
              <a:rPr lang="en-GB" sz="1200" dirty="0"/>
              <a:t>Expands toolkit and problems you can tackle.</a:t>
            </a:r>
          </a:p>
          <a:p>
            <a:pPr marL="457200" indent="-457200" algn="just">
              <a:buFont typeface="Wingdings" panose="05000000000000000000" pitchFamily="2" charset="2"/>
              <a:buChar char="ü"/>
            </a:pPr>
            <a:r>
              <a:rPr lang="en-GB" sz="1200" dirty="0"/>
              <a:t>Bring learning/approaches from one application area to another.</a:t>
            </a:r>
          </a:p>
          <a:p>
            <a:pPr algn="just"/>
            <a:endParaRPr lang="en-GB" sz="1400" dirty="0">
              <a:solidFill>
                <a:schemeClr val="accent2"/>
              </a:solidFill>
            </a:endParaRPr>
          </a:p>
          <a:p>
            <a:pPr marL="457200" indent="-457200" algn="just">
              <a:buFont typeface="Wingdings" panose="05000000000000000000" pitchFamily="2" charset="2"/>
              <a:buChar char="ü"/>
            </a:pPr>
            <a:r>
              <a:rPr lang="en-GB" sz="1200" dirty="0"/>
              <a:t>Maintain competence and ensure ethical practice.</a:t>
            </a:r>
          </a:p>
          <a:p>
            <a:pPr marL="457200" indent="-457200" algn="just">
              <a:buFont typeface="Wingdings" panose="05000000000000000000" pitchFamily="2" charset="2"/>
              <a:buChar char="ü"/>
            </a:pPr>
            <a:r>
              <a:rPr lang="en-GB" sz="1200" dirty="0"/>
              <a:t>Stay relevant, keep up-to-speed with competition and use the best tools available.</a:t>
            </a:r>
          </a:p>
          <a:p>
            <a:pPr marL="457200" indent="-457200" algn="just">
              <a:buFont typeface="Wingdings" panose="05000000000000000000" pitchFamily="2" charset="2"/>
              <a:buChar char="ü"/>
            </a:pPr>
            <a:r>
              <a:rPr lang="en-GB" sz="1200" dirty="0"/>
              <a:t>Build self confidence and self assurance.</a:t>
            </a:r>
          </a:p>
          <a:p>
            <a:pPr marL="457200" indent="-457200" algn="just">
              <a:buFont typeface="Wingdings" panose="05000000000000000000" pitchFamily="2" charset="2"/>
              <a:buChar char="ü"/>
            </a:pPr>
            <a:r>
              <a:rPr lang="en-GB" sz="1200" dirty="0"/>
              <a:t>Contribute to progress in the field.</a:t>
            </a:r>
          </a:p>
          <a:p>
            <a:endParaRPr lang="en-GB" dirty="0"/>
          </a:p>
          <a:p>
            <a:pPr marL="457200" indent="-457200" algn="just">
              <a:buFont typeface="Wingdings" panose="05000000000000000000" pitchFamily="2" charset="2"/>
              <a:buChar char="ü"/>
            </a:pPr>
            <a:r>
              <a:rPr lang="en-GB" sz="1200" dirty="0"/>
              <a:t>Keeps it interesting and provides more opportunities for development.</a:t>
            </a:r>
          </a:p>
          <a:p>
            <a:pPr marL="457200" indent="-457200" algn="just">
              <a:buFont typeface="Wingdings" panose="05000000000000000000" pitchFamily="2" charset="2"/>
              <a:buChar char="ü"/>
            </a:pPr>
            <a:r>
              <a:rPr lang="en-GB" sz="1200" dirty="0"/>
              <a:t>Self-directed learning can be as effective as an expensive training course (utilising, e.g., online materials).</a:t>
            </a:r>
          </a:p>
          <a:p>
            <a:pPr marL="457200" indent="-457200" algn="just">
              <a:buFont typeface="Wingdings" panose="05000000000000000000" pitchFamily="2" charset="2"/>
              <a:buChar char="ü"/>
            </a:pPr>
            <a:r>
              <a:rPr lang="en-GB" sz="1200" dirty="0"/>
              <a:t>See possible benefits of activities carried on outside of professional life, which can be brought to job role.</a:t>
            </a:r>
          </a:p>
          <a:p>
            <a:endParaRPr lang="en-GB" dirty="0"/>
          </a:p>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19</a:t>
            </a:fld>
            <a:endParaRPr lang="en-GB" dirty="0"/>
          </a:p>
        </p:txBody>
      </p:sp>
    </p:spTree>
    <p:extLst>
      <p:ext uri="{BB962C8B-B14F-4D97-AF65-F5344CB8AC3E}">
        <p14:creationId xmlns:p14="http://schemas.microsoft.com/office/powerpoint/2010/main" val="19327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 panose="020B0604020202020204" pitchFamily="34" charset="0"/>
                <a:ea typeface="Calibri" panose="020F0502020204030204" pitchFamily="34" charset="0"/>
              </a:rPr>
              <a:t>Workshop: "</a:t>
            </a:r>
            <a:r>
              <a:rPr lang="en-GB" sz="1800" b="1" dirty="0">
                <a:effectLst/>
                <a:latin typeface="Arial" panose="020B0604020202020204" pitchFamily="34" charset="0"/>
                <a:ea typeface="Calibri" panose="020F0502020204030204" pitchFamily="34" charset="0"/>
              </a:rPr>
              <a:t>Involving employers in the development of the mathematical sciences curriculum</a:t>
            </a:r>
            <a:r>
              <a:rPr lang="en-GB" sz="1800" dirty="0">
                <a:effectLst/>
                <a:latin typeface="Arial" panose="020B0604020202020204" pitchFamily="34" charset="0"/>
                <a:ea typeface="Calibri" panose="020F0502020204030204" pitchFamily="34" charset="0"/>
              </a:rPr>
              <a:t>"</a:t>
            </a:r>
            <a:br>
              <a:rPr lang="en-GB" sz="1800" dirty="0">
                <a:effectLst/>
                <a:latin typeface="Arial" panose="020B0604020202020204" pitchFamily="34" charset="0"/>
                <a:ea typeface="Calibri" panose="020F0502020204030204" pitchFamily="34" charset="0"/>
              </a:rPr>
            </a:br>
            <a:endParaRPr lang="en-GB" baseline="0" dirty="0"/>
          </a:p>
          <a:p>
            <a:r>
              <a:rPr lang="en-GB" baseline="0" dirty="0"/>
              <a:t>What it’s like to be a statistical consultant (outside of academia), route to a stats consultancy role</a:t>
            </a:r>
          </a:p>
          <a:p>
            <a:r>
              <a:rPr lang="en-GB" baseline="0" dirty="0"/>
              <a:t>Sorts of projects we tackle, what the role entails, and the technical and wider skills needed to be a consultant</a:t>
            </a:r>
          </a:p>
          <a:p>
            <a:r>
              <a:rPr lang="en-GB" baseline="0" dirty="0"/>
              <a:t>What we look for in recruits</a:t>
            </a:r>
          </a:p>
          <a:p>
            <a:r>
              <a:rPr lang="en-GB" baseline="0" dirty="0"/>
              <a:t>Ongoing CPD</a:t>
            </a:r>
          </a:p>
        </p:txBody>
      </p:sp>
      <p:sp>
        <p:nvSpPr>
          <p:cNvPr id="4" name="Slide Number Placeholder 3"/>
          <p:cNvSpPr>
            <a:spLocks noGrp="1"/>
          </p:cNvSpPr>
          <p:nvPr>
            <p:ph type="sldNum" sz="quarter" idx="10"/>
          </p:nvPr>
        </p:nvSpPr>
        <p:spPr/>
        <p:txBody>
          <a:bodyPr/>
          <a:lstStyle/>
          <a:p>
            <a:fld id="{76271377-8D54-4ED9-AE24-8A2944584E6B}" type="slidenum">
              <a:rPr lang="en-GB" smtClean="0"/>
              <a:pPr/>
              <a:t>2</a:t>
            </a:fld>
            <a:endParaRPr lang="en-GB" dirty="0"/>
          </a:p>
        </p:txBody>
      </p:sp>
    </p:spTree>
    <p:extLst>
      <p:ext uri="{BB962C8B-B14F-4D97-AF65-F5344CB8AC3E}">
        <p14:creationId xmlns:p14="http://schemas.microsoft.com/office/powerpoint/2010/main" val="1170926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Wingdings" panose="05000000000000000000" pitchFamily="2" charset="2"/>
              <a:buChar char="ü"/>
            </a:pPr>
            <a:r>
              <a:rPr lang="en-GB" sz="1200" dirty="0"/>
              <a:t>Benefits in terms of overall role and career progress, not just technical expertise (be competitive in job market).</a:t>
            </a:r>
          </a:p>
          <a:p>
            <a:pPr marL="285750" indent="-285750" algn="just">
              <a:buFont typeface="Wingdings" panose="05000000000000000000" pitchFamily="2" charset="2"/>
              <a:buChar char="ü"/>
            </a:pPr>
            <a:r>
              <a:rPr lang="en-GB" sz="1200" dirty="0"/>
              <a:t>As a consultant these wider skills are often just as important to a successful project (need to deliver projects on budget and communicate the results to stakeholders)</a:t>
            </a:r>
          </a:p>
          <a:p>
            <a:pPr marL="285750" indent="-285750" algn="just">
              <a:buFont typeface="Wingdings" panose="05000000000000000000" pitchFamily="2" charset="2"/>
              <a:buChar char="ü"/>
            </a:pPr>
            <a:endParaRPr lang="en-GB" sz="1200" dirty="0"/>
          </a:p>
          <a:p>
            <a:pPr marL="285750" indent="-285750" algn="just">
              <a:buFont typeface="Wingdings" panose="05000000000000000000" pitchFamily="2" charset="2"/>
              <a:buChar char="ü"/>
            </a:pPr>
            <a:r>
              <a:rPr lang="en-GB" sz="1200" dirty="0"/>
              <a:t>Helps to identify opportunities.</a:t>
            </a:r>
          </a:p>
          <a:p>
            <a:pPr marL="285750" indent="-285750" algn="just">
              <a:buFont typeface="Wingdings" panose="05000000000000000000" pitchFamily="2" charset="2"/>
              <a:buChar char="ü"/>
            </a:pPr>
            <a:r>
              <a:rPr lang="en-GB" sz="1200" dirty="0"/>
              <a:t>Leads to directed CPD, resulting in faster progress and development in areas that you need/want to grow.</a:t>
            </a:r>
          </a:p>
          <a:p>
            <a:pPr marL="285750" indent="-285750" algn="just">
              <a:buFont typeface="Wingdings" panose="05000000000000000000" pitchFamily="2" charset="2"/>
              <a:buChar char="ü"/>
            </a:pPr>
            <a:r>
              <a:rPr lang="en-GB" sz="1200" dirty="0"/>
              <a:t>Managed CPD to ensure variety of areas of growth.</a:t>
            </a:r>
          </a:p>
          <a:p>
            <a:pPr marL="285750" indent="-285750" algn="just">
              <a:buFont typeface="Wingdings" panose="05000000000000000000" pitchFamily="2" charset="2"/>
              <a:buChar char="ü"/>
            </a:pPr>
            <a:endParaRPr lang="en-GB" sz="1200" dirty="0"/>
          </a:p>
          <a:p>
            <a:pPr marL="457200" indent="-457200" algn="just">
              <a:buFont typeface="Wingdings" panose="05000000000000000000" pitchFamily="2" charset="2"/>
              <a:buChar char="ü"/>
            </a:pPr>
            <a:r>
              <a:rPr lang="en-GB" sz="1200" dirty="0"/>
              <a:t>Up-to-date evidence for reviews, professional accreditation/revalidation, and interviews.</a:t>
            </a:r>
          </a:p>
          <a:p>
            <a:pPr marL="457200" indent="-457200" algn="just">
              <a:buFont typeface="Wingdings" panose="05000000000000000000" pitchFamily="2" charset="2"/>
              <a:buChar char="ü"/>
            </a:pPr>
            <a:r>
              <a:rPr lang="en-GB" sz="1200" dirty="0"/>
              <a:t>Reduces burden of record keeping – going back is always more difficult than at the time.</a:t>
            </a:r>
          </a:p>
          <a:p>
            <a:pPr marL="457200" indent="-457200" algn="just">
              <a:buFont typeface="Wingdings" panose="05000000000000000000" pitchFamily="2" charset="2"/>
              <a:buChar char="ü"/>
            </a:pPr>
            <a:r>
              <a:rPr lang="en-GB" sz="1200" dirty="0"/>
              <a:t>Facilitates reflection.</a:t>
            </a:r>
          </a:p>
          <a:p>
            <a:pPr marL="285750" indent="-285750" algn="just">
              <a:buFont typeface="Wingdings" panose="05000000000000000000" pitchFamily="2" charset="2"/>
              <a:buChar char="ü"/>
            </a:pPr>
            <a:endParaRPr lang="en-GB" sz="1200" dirty="0"/>
          </a:p>
          <a:p>
            <a:pPr marL="285750" indent="-285750" algn="just">
              <a:buFont typeface="Wingdings" panose="05000000000000000000" pitchFamily="2" charset="2"/>
              <a:buChar char="ü"/>
            </a:pPr>
            <a:endParaRPr lang="en-GB" sz="1200" dirty="0"/>
          </a:p>
          <a:p>
            <a:pPr marL="285750" indent="-285750" algn="just">
              <a:buFont typeface="Wingdings" panose="05000000000000000000" pitchFamily="2" charset="2"/>
              <a:buChar char="ü"/>
            </a:pPr>
            <a:endParaRPr lang="en-GB" sz="1200" dirty="0"/>
          </a:p>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20</a:t>
            </a:fld>
            <a:endParaRPr lang="en-GB" dirty="0"/>
          </a:p>
        </p:txBody>
      </p:sp>
    </p:spTree>
    <p:extLst>
      <p:ext uri="{BB962C8B-B14F-4D97-AF65-F5344CB8AC3E}">
        <p14:creationId xmlns:p14="http://schemas.microsoft.com/office/powerpoint/2010/main" val="4107622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Wingdings" panose="05000000000000000000" pitchFamily="2" charset="2"/>
              <a:buChar char="ü"/>
            </a:pPr>
            <a:r>
              <a:rPr lang="en-GB" sz="1200" dirty="0"/>
              <a:t>This is what makes it worthwhile (and makes it feel rewarding)!</a:t>
            </a:r>
          </a:p>
          <a:p>
            <a:pPr marL="285750" indent="-285750" algn="just">
              <a:buFont typeface="Wingdings" panose="05000000000000000000" pitchFamily="2" charset="2"/>
              <a:buChar char="ü"/>
            </a:pPr>
            <a:r>
              <a:rPr lang="en-GB" sz="1200" dirty="0"/>
              <a:t>Helps promotes useful CPD activities.</a:t>
            </a:r>
          </a:p>
          <a:p>
            <a:pPr marL="285750" indent="-285750" algn="just">
              <a:buFont typeface="Wingdings" panose="05000000000000000000" pitchFamily="2" charset="2"/>
              <a:buChar char="ü"/>
            </a:pPr>
            <a:r>
              <a:rPr lang="en-GB" sz="1200" dirty="0"/>
              <a:t>Motivates further development activities.</a:t>
            </a:r>
          </a:p>
          <a:p>
            <a:endParaRPr lang="en-GB" dirty="0"/>
          </a:p>
          <a:p>
            <a:pPr marL="285750" indent="-285750" algn="just">
              <a:buFont typeface="Wingdings" panose="05000000000000000000" pitchFamily="2" charset="2"/>
              <a:buChar char="ü"/>
            </a:pPr>
            <a:r>
              <a:rPr lang="en-GB" sz="1200" dirty="0"/>
              <a:t>Gain recognition (of professional training and experience, and commitment to excellence).</a:t>
            </a:r>
          </a:p>
          <a:p>
            <a:pPr marL="285750" indent="-285750" algn="just">
              <a:buFont typeface="Wingdings" panose="05000000000000000000" pitchFamily="2" charset="2"/>
              <a:buChar char="ü"/>
            </a:pPr>
            <a:r>
              <a:rPr lang="en-GB" sz="1200" dirty="0"/>
              <a:t>Help raise your profile and respect/trust (as a professionally active statistician and in particular a consultant).</a:t>
            </a:r>
          </a:p>
          <a:p>
            <a:pPr marL="285750" indent="-285750" algn="just">
              <a:buFont typeface="Wingdings" panose="05000000000000000000" pitchFamily="2" charset="2"/>
              <a:buChar char="ü"/>
            </a:pPr>
            <a:r>
              <a:rPr lang="en-GB" sz="1200" dirty="0"/>
              <a:t>Promote yourself and company (reassurance to clients who are not necessarily statistically/scientifically literate).</a:t>
            </a:r>
          </a:p>
          <a:p>
            <a:pPr marL="285750" indent="-285750" algn="just">
              <a:buFont typeface="Wingdings" panose="05000000000000000000" pitchFamily="2" charset="2"/>
              <a:buChar char="ü"/>
            </a:pPr>
            <a:r>
              <a:rPr lang="en-GB" sz="1200" dirty="0"/>
              <a:t>Raise profile of qualified statisticians more widely.</a:t>
            </a:r>
          </a:p>
          <a:p>
            <a:endParaRPr lang="en-GB" dirty="0"/>
          </a:p>
          <a:p>
            <a:pPr marL="457200" indent="-457200" algn="just">
              <a:buFont typeface="Wingdings" panose="05000000000000000000" pitchFamily="2" charset="2"/>
              <a:buChar char="ü"/>
            </a:pPr>
            <a:r>
              <a:rPr lang="en-GB" sz="1600" dirty="0"/>
              <a:t>Ensure CPD activities are relevant to where you are and where you want to be.</a:t>
            </a:r>
          </a:p>
          <a:p>
            <a:pPr marL="457200" indent="-457200" algn="just">
              <a:buFont typeface="Wingdings" panose="05000000000000000000" pitchFamily="2" charset="2"/>
              <a:buChar char="ü"/>
            </a:pPr>
            <a:r>
              <a:rPr lang="en-GB" sz="1600" dirty="0"/>
              <a:t>More wider skills with growing experience and expansion of role.</a:t>
            </a:r>
          </a:p>
          <a:p>
            <a:pPr marL="1200150" lvl="1" indent="-457200" algn="just">
              <a:buFont typeface="Arial" panose="020B0604020202020204" pitchFamily="34" charset="0"/>
              <a:buChar char="•"/>
            </a:pPr>
            <a:r>
              <a:rPr lang="en-GB" sz="1400" dirty="0"/>
              <a:t>Project and client management</a:t>
            </a:r>
          </a:p>
          <a:p>
            <a:pPr marL="1200150" lvl="1" indent="-457200" algn="just">
              <a:buFont typeface="Arial" panose="020B0604020202020204" pitchFamily="34" charset="0"/>
              <a:buChar char="•"/>
            </a:pPr>
            <a:r>
              <a:rPr lang="en-GB" sz="1400" dirty="0"/>
              <a:t>Resourcing</a:t>
            </a:r>
          </a:p>
          <a:p>
            <a:pPr marL="1200150" lvl="1" indent="-457200" algn="just">
              <a:buFont typeface="Arial" panose="020B0604020202020204" pitchFamily="34" charset="0"/>
              <a:buChar char="•"/>
            </a:pPr>
            <a:r>
              <a:rPr lang="en-GB" sz="1400" dirty="0"/>
              <a:t>Line management</a:t>
            </a:r>
          </a:p>
          <a:p>
            <a:pPr marL="1200150" lvl="1" indent="-457200" algn="just">
              <a:buFont typeface="Arial" panose="020B0604020202020204" pitchFamily="34" charset="0"/>
              <a:buChar char="•"/>
            </a:pPr>
            <a:r>
              <a:rPr lang="en-GB" sz="1400" dirty="0"/>
              <a:t>HR</a:t>
            </a:r>
          </a:p>
          <a:p>
            <a:pPr marL="1200150" lvl="1" indent="-457200" algn="just">
              <a:buFont typeface="Arial" panose="020B0604020202020204" pitchFamily="34" charset="0"/>
              <a:buChar char="•"/>
            </a:pPr>
            <a:r>
              <a:rPr lang="en-GB" sz="1400" dirty="0"/>
              <a:t>Recruitment</a:t>
            </a:r>
          </a:p>
          <a:p>
            <a:pPr marL="1200150" lvl="1" indent="-457200" algn="just">
              <a:buFont typeface="Arial" panose="020B0604020202020204" pitchFamily="34" charset="0"/>
              <a:buChar char="•"/>
            </a:pPr>
            <a:r>
              <a:rPr lang="en-GB" sz="1400" dirty="0"/>
              <a:t>Business development</a:t>
            </a:r>
          </a:p>
          <a:p>
            <a:pPr marL="1200150" lvl="1" indent="-457200" algn="just">
              <a:buFont typeface="Arial" panose="020B0604020202020204" pitchFamily="34" charset="0"/>
              <a:buChar char="•"/>
            </a:pPr>
            <a:r>
              <a:rPr lang="en-GB" sz="1400" dirty="0"/>
              <a:t>etc.</a:t>
            </a:r>
          </a:p>
          <a:p>
            <a:pPr marL="457200" indent="-457200" algn="just">
              <a:buFont typeface="Wingdings" panose="05000000000000000000" pitchFamily="2" charset="2"/>
              <a:buChar char="ü"/>
            </a:pPr>
            <a:r>
              <a:rPr lang="en-GB" sz="1600" dirty="0"/>
              <a:t>Less opportunity for ‘doing statistics’, but supervising projects offers lots of potential for technical learning too.</a:t>
            </a:r>
          </a:p>
          <a:p>
            <a:pPr marL="457200" indent="-457200" algn="just">
              <a:buFont typeface="Wingdings" panose="05000000000000000000" pitchFamily="2" charset="2"/>
              <a:buChar char="ü"/>
            </a:pPr>
            <a:endParaRPr lang="en-GB" sz="1600" dirty="0"/>
          </a:p>
          <a:p>
            <a:pPr algn="just"/>
            <a:r>
              <a:rPr lang="en-GB" sz="1600" dirty="0">
                <a:solidFill>
                  <a:srgbClr val="7F7677"/>
                </a:solidFill>
              </a:rPr>
              <a:t>	</a:t>
            </a:r>
          </a:p>
          <a:p>
            <a:endParaRPr lang="en-GB" dirty="0"/>
          </a:p>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21</a:t>
            </a:fld>
            <a:endParaRPr lang="en-GB" dirty="0"/>
          </a:p>
        </p:txBody>
      </p:sp>
    </p:spTree>
    <p:extLst>
      <p:ext uri="{BB962C8B-B14F-4D97-AF65-F5344CB8AC3E}">
        <p14:creationId xmlns:p14="http://schemas.microsoft.com/office/powerpoint/2010/main" val="419319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22</a:t>
            </a:fld>
            <a:endParaRPr lang="en-GB" dirty="0"/>
          </a:p>
        </p:txBody>
      </p:sp>
    </p:spTree>
    <p:extLst>
      <p:ext uri="{BB962C8B-B14F-4D97-AF65-F5344CB8AC3E}">
        <p14:creationId xmlns:p14="http://schemas.microsoft.com/office/powerpoint/2010/main" val="305920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Traditional route…</a:t>
            </a:r>
          </a:p>
          <a:p>
            <a:r>
              <a:rPr lang="en-GB" dirty="0"/>
              <a:t>A-Levels</a:t>
            </a:r>
            <a:r>
              <a:rPr lang="en-GB" baseline="0" dirty="0"/>
              <a:t> in Maths and Further Maths, followed by BSc in Mathematical Sciences</a:t>
            </a:r>
            <a:endParaRPr lang="en-GB" dirty="0"/>
          </a:p>
          <a:p>
            <a:r>
              <a:rPr lang="en-GB" dirty="0"/>
              <a:t>Master’s or</a:t>
            </a:r>
            <a:r>
              <a:rPr lang="en-GB" baseline="0" dirty="0"/>
              <a:t> PhD in statistics</a:t>
            </a:r>
          </a:p>
          <a:p>
            <a:r>
              <a:rPr lang="en-GB" baseline="0" dirty="0"/>
              <a:t>Not only route – training through on-the-job experience, for example </a:t>
            </a:r>
          </a:p>
          <a:p>
            <a:r>
              <a:rPr lang="en-GB" baseline="0" dirty="0"/>
              <a:t>(+Acting MD – maternity cover)</a:t>
            </a:r>
          </a:p>
          <a:p>
            <a:endParaRPr lang="en-GB" baseline="0"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3</a:t>
            </a:fld>
            <a:endParaRPr lang="en-GB" dirty="0"/>
          </a:p>
        </p:txBody>
      </p:sp>
    </p:spTree>
    <p:extLst>
      <p:ext uri="{BB962C8B-B14F-4D97-AF65-F5344CB8AC3E}">
        <p14:creationId xmlns:p14="http://schemas.microsoft.com/office/powerpoint/2010/main" val="218291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Larger organisations more likely to take on graduates (rather than post-graduate, as we tend to do)</a:t>
            </a:r>
          </a:p>
          <a:p>
            <a:endParaRPr lang="en-GB" baseline="0"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4</a:t>
            </a:fld>
            <a:endParaRPr lang="en-GB" dirty="0"/>
          </a:p>
        </p:txBody>
      </p:sp>
    </p:spTree>
    <p:extLst>
      <p:ext uri="{BB962C8B-B14F-4D97-AF65-F5344CB8AC3E}">
        <p14:creationId xmlns:p14="http://schemas.microsoft.com/office/powerpoint/2010/main" val="226566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problems as a team – bring together combined expertise/experience</a:t>
            </a:r>
          </a:p>
          <a:p>
            <a:r>
              <a:rPr lang="en-GB" dirty="0"/>
              <a:t>Chartered Statisticians</a:t>
            </a:r>
            <a:endParaRPr lang="en-GB" baseline="0"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5</a:t>
            </a:fld>
            <a:endParaRPr lang="en-GB" dirty="0"/>
          </a:p>
        </p:txBody>
      </p:sp>
    </p:spTree>
    <p:extLst>
      <p:ext uri="{BB962C8B-B14F-4D97-AF65-F5344CB8AC3E}">
        <p14:creationId xmlns:p14="http://schemas.microsoft.com/office/powerpoint/2010/main" val="356654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
            </a:r>
            <a:r>
              <a:rPr lang="en-GB" baseline="0" dirty="0"/>
              <a:t>, private, charity sector, etc.</a:t>
            </a:r>
          </a:p>
          <a:p>
            <a:r>
              <a:rPr lang="en-GB" baseline="0" dirty="0"/>
              <a:t>Across sectors – healthcare, education, environment, business, agriculture, etc.</a:t>
            </a:r>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6</a:t>
            </a:fld>
            <a:endParaRPr lang="en-GB" dirty="0"/>
          </a:p>
        </p:txBody>
      </p:sp>
    </p:spTree>
    <p:extLst>
      <p:ext uri="{BB962C8B-B14F-4D97-AF65-F5344CB8AC3E}">
        <p14:creationId xmlns:p14="http://schemas.microsoft.com/office/powerpoint/2010/main" val="3861699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Mix of observation retrospective analysis and prospective studies</a:t>
            </a:r>
          </a:p>
          <a:p>
            <a:endParaRPr lang="en-GB" dirty="0"/>
          </a:p>
          <a:p>
            <a:r>
              <a:rPr lang="en-GB" dirty="0"/>
              <a:t>Clearly a need for technical skills – though, experience/exposure to different applications/areas can be learnt on the job</a:t>
            </a:r>
          </a:p>
        </p:txBody>
      </p:sp>
      <p:sp>
        <p:nvSpPr>
          <p:cNvPr id="4" name="Slide Number Placeholder 3"/>
          <p:cNvSpPr>
            <a:spLocks noGrp="1"/>
          </p:cNvSpPr>
          <p:nvPr>
            <p:ph type="sldNum" sz="quarter" idx="10"/>
          </p:nvPr>
        </p:nvSpPr>
        <p:spPr/>
        <p:txBody>
          <a:bodyPr/>
          <a:lstStyle/>
          <a:p>
            <a:fld id="{76271377-8D54-4ED9-AE24-8A2944584E6B}" type="slidenum">
              <a:rPr lang="en-GB" smtClean="0"/>
              <a:pPr/>
              <a:t>7</a:t>
            </a:fld>
            <a:endParaRPr lang="en-GB"/>
          </a:p>
        </p:txBody>
      </p:sp>
    </p:spTree>
    <p:extLst>
      <p:ext uri="{BB962C8B-B14F-4D97-AF65-F5344CB8AC3E}">
        <p14:creationId xmlns:p14="http://schemas.microsoft.com/office/powerpoint/2010/main" val="198915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Core service is statistical modelling</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Note: Observational data/secondary data analysis, as well as, e.g., prospective RCTs…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ICD leads are used in large numbers and failures can have serious and immediate consequences for patients, therefore the better understanding of the survival rates of these medical devices and how they might differ between lead types, gained from the analysis, is crucial in informing clinical practice and improving patient care. </a:t>
            </a:r>
            <a:endParaRPr lang="en-GB" dirty="0"/>
          </a:p>
          <a:p>
            <a:endParaRPr lang="en-GB" dirty="0"/>
          </a:p>
          <a:p>
            <a:r>
              <a:rPr lang="en-GB" dirty="0"/>
              <a:t>Survival</a:t>
            </a:r>
            <a:r>
              <a:rPr lang="en-GB" baseline="0" dirty="0"/>
              <a:t> modelling – developed in a medical context, but can be applied elsewhere</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GLMs – logistic regression, multilevel,</a:t>
            </a:r>
            <a:r>
              <a:rPr lang="en-GB" baseline="0" dirty="0"/>
              <a:t> mixed-effects</a:t>
            </a:r>
            <a:r>
              <a:rPr lang="en-GB" dirty="0"/>
              <a:t> models,</a:t>
            </a:r>
            <a:r>
              <a:rPr lang="en-GB" baseline="0" dirty="0"/>
              <a:t> etc.</a:t>
            </a:r>
            <a:endParaRPr lang="en-GB" dirty="0"/>
          </a:p>
          <a:p>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8</a:t>
            </a:fld>
            <a:endParaRPr lang="en-GB" dirty="0"/>
          </a:p>
        </p:txBody>
      </p:sp>
    </p:spTree>
    <p:extLst>
      <p:ext uri="{BB962C8B-B14F-4D97-AF65-F5344CB8AC3E}">
        <p14:creationId xmlns:p14="http://schemas.microsoft.com/office/powerpoint/2010/main" val="295658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Prediction</a:t>
            </a:r>
            <a:r>
              <a:rPr lang="en-GB" baseline="0" dirty="0"/>
              <a:t> (rather than interpretation) – more frequently using machine learning</a:t>
            </a:r>
          </a:p>
          <a:p>
            <a:endParaRPr lang="en-GB" baseline="0" dirty="0"/>
          </a:p>
          <a:p>
            <a:r>
              <a:rPr lang="en-GB" baseline="0" dirty="0"/>
              <a:t>Cumulative gains and lift</a:t>
            </a:r>
          </a:p>
          <a:p>
            <a:endParaRPr lang="en-GB" baseline="0" dirty="0"/>
          </a:p>
          <a:p>
            <a:r>
              <a:rPr lang="en-GB" sz="1200" dirty="0">
                <a:solidFill>
                  <a:srgbClr val="7F7677"/>
                </a:solidFill>
              </a:rPr>
              <a:t>WAS</a:t>
            </a:r>
            <a:r>
              <a:rPr lang="en-GB" sz="1200" baseline="0" dirty="0">
                <a:solidFill>
                  <a:srgbClr val="7F7677"/>
                </a:solidFill>
              </a:rPr>
              <a:t> – A</a:t>
            </a:r>
            <a:r>
              <a:rPr lang="en-GB" sz="1200" dirty="0">
                <a:solidFill>
                  <a:srgbClr val="7F7677"/>
                </a:solidFill>
              </a:rPr>
              <a:t> survey of British households conducted by the ONS</a:t>
            </a:r>
          </a:p>
          <a:p>
            <a:endParaRPr lang="en-GB" sz="1200" dirty="0">
              <a:solidFill>
                <a:srgbClr val="7F7677"/>
              </a:solidFill>
            </a:endParaRPr>
          </a:p>
          <a:p>
            <a:r>
              <a:rPr lang="en-GB" sz="1200" dirty="0">
                <a:solidFill>
                  <a:srgbClr val="7F7677"/>
                </a:solidFill>
              </a:rPr>
              <a:t>Clustering,</a:t>
            </a:r>
            <a:r>
              <a:rPr lang="en-GB" sz="1200" baseline="0" dirty="0">
                <a:solidFill>
                  <a:srgbClr val="7F7677"/>
                </a:solidFill>
              </a:rPr>
              <a:t> CART</a:t>
            </a:r>
            <a:endParaRPr lang="en-GB" dirty="0"/>
          </a:p>
        </p:txBody>
      </p:sp>
      <p:sp>
        <p:nvSpPr>
          <p:cNvPr id="4" name="Slide Number Placeholder 3"/>
          <p:cNvSpPr>
            <a:spLocks noGrp="1"/>
          </p:cNvSpPr>
          <p:nvPr>
            <p:ph type="sldNum" sz="quarter" idx="10"/>
          </p:nvPr>
        </p:nvSpPr>
        <p:spPr/>
        <p:txBody>
          <a:bodyPr/>
          <a:lstStyle/>
          <a:p>
            <a:fld id="{76271377-8D54-4ED9-AE24-8A2944584E6B}" type="slidenum">
              <a:rPr lang="en-GB" smtClean="0"/>
              <a:pPr/>
              <a:t>9</a:t>
            </a:fld>
            <a:endParaRPr lang="en-GB" dirty="0"/>
          </a:p>
        </p:txBody>
      </p:sp>
    </p:spTree>
    <p:extLst>
      <p:ext uri="{BB962C8B-B14F-4D97-AF65-F5344CB8AC3E}">
        <p14:creationId xmlns:p14="http://schemas.microsoft.com/office/powerpoint/2010/main" val="397715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19400"/>
            <a:ext cx="7772400" cy="1470025"/>
          </a:xfrm>
          <a:prstGeom prst="rect">
            <a:avLst/>
          </a:prstGeom>
        </p:spPr>
        <p:txBody>
          <a:bodyPr/>
          <a:lstStyle>
            <a:lvl1pPr>
              <a:defRPr>
                <a:solidFill>
                  <a:srgbClr val="4F656A"/>
                </a:solidFill>
              </a:defRPr>
            </a:lvl1pPr>
          </a:lstStyle>
          <a:p>
            <a:r>
              <a:rPr lang="en-US"/>
              <a:t>Click to edit Master title style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04800"/>
            <a:ext cx="6528816" cy="2237232"/>
          </a:xfrm>
          <a:prstGeom prst="roundRect">
            <a:avLst>
              <a:gd name="adj" fmla="val 8594"/>
            </a:avLst>
          </a:prstGeom>
          <a:solidFill>
            <a:srgbClr val="FFFFFF">
              <a:shade val="85000"/>
            </a:srgbClr>
          </a:solidFill>
          <a:ln>
            <a:noFill/>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gular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152400"/>
            <a:ext cx="1804416" cy="618320"/>
          </a:xfrm>
          <a:prstGeom prst="roundRect">
            <a:avLst>
              <a:gd name="adj" fmla="val 8594"/>
            </a:avLst>
          </a:prstGeom>
          <a:solidFill>
            <a:srgbClr val="FFFFFF">
              <a:shade val="85000"/>
            </a:srgbClr>
          </a:solidFill>
          <a:ln>
            <a:noFill/>
          </a:ln>
          <a:effectLst/>
        </p:spPr>
      </p:pic>
      <p:cxnSp>
        <p:nvCxnSpPr>
          <p:cNvPr id="8" name="Straight Connector 7"/>
          <p:cNvCxnSpPr/>
          <p:nvPr/>
        </p:nvCxnSpPr>
        <p:spPr>
          <a:xfrm>
            <a:off x="0" y="471704"/>
            <a:ext cx="6019800" cy="0"/>
          </a:xfrm>
          <a:prstGeom prst="line">
            <a:avLst/>
          </a:prstGeom>
          <a:ln>
            <a:solidFill>
              <a:srgbClr val="7F7677"/>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0"/>
          </p:nvPr>
        </p:nvSpPr>
        <p:spPr>
          <a:xfrm>
            <a:off x="152400" y="228600"/>
            <a:ext cx="3581400" cy="233363"/>
          </a:xfrm>
          <a:prstGeom prst="rect">
            <a:avLst/>
          </a:prstGeom>
        </p:spPr>
        <p:txBody>
          <a:bodyPr/>
          <a:lstStyle>
            <a:lvl1pPr marL="0" indent="0">
              <a:buNone/>
              <a:defRPr sz="1200">
                <a:solidFill>
                  <a:srgbClr val="4F656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2" name="Text Placeholder 11"/>
          <p:cNvSpPr>
            <a:spLocks noGrp="1"/>
          </p:cNvSpPr>
          <p:nvPr>
            <p:ph type="body" sz="quarter" idx="11"/>
          </p:nvPr>
        </p:nvSpPr>
        <p:spPr>
          <a:xfrm>
            <a:off x="762000" y="1143000"/>
            <a:ext cx="7620000" cy="4495800"/>
          </a:xfrm>
          <a:prstGeom prst="rect">
            <a:avLst/>
          </a:prstGeom>
        </p:spPr>
        <p:txBody>
          <a:bodyPr/>
          <a:lstStyle>
            <a:lvl1pPr marL="0" indent="0">
              <a:buNone/>
              <a:defRPr>
                <a:solidFill>
                  <a:srgbClr val="4F656A"/>
                </a:solidFill>
              </a:defRPr>
            </a:lvl1pPr>
          </a:lstStyle>
          <a:p>
            <a:pPr lvl="0"/>
            <a:r>
              <a:rPr lang="en-US"/>
              <a:t>Click to 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152400"/>
            <a:ext cx="1804416" cy="618320"/>
          </a:xfrm>
          <a:prstGeom prst="roundRect">
            <a:avLst>
              <a:gd name="adj" fmla="val 8594"/>
            </a:avLst>
          </a:prstGeom>
          <a:solidFill>
            <a:srgbClr val="FFFFFF">
              <a:shade val="85000"/>
            </a:srgbClr>
          </a:solidFill>
          <a:ln>
            <a:noFill/>
          </a:ln>
          <a:effectLst/>
        </p:spPr>
      </p:pic>
      <p:cxnSp>
        <p:nvCxnSpPr>
          <p:cNvPr id="9" name="Straight Connector 8"/>
          <p:cNvCxnSpPr/>
          <p:nvPr userDrawn="1"/>
        </p:nvCxnSpPr>
        <p:spPr>
          <a:xfrm>
            <a:off x="0" y="471704"/>
            <a:ext cx="6019800" cy="0"/>
          </a:xfrm>
          <a:prstGeom prst="line">
            <a:avLst/>
          </a:prstGeom>
          <a:ln>
            <a:solidFill>
              <a:srgbClr val="7F767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Regular Slide">
    <p:spTree>
      <p:nvGrpSpPr>
        <p:cNvPr id="1" name=""/>
        <p:cNvGrpSpPr/>
        <p:nvPr/>
      </p:nvGrpSpPr>
      <p:grpSpPr>
        <a:xfrm>
          <a:off x="0" y="0"/>
          <a:ext cx="0" cy="0"/>
          <a:chOff x="0" y="0"/>
          <a:chExt cx="0" cy="0"/>
        </a:xfrm>
      </p:grpSpPr>
      <p:cxnSp>
        <p:nvCxnSpPr>
          <p:cNvPr id="8" name="Straight Connector 7"/>
          <p:cNvCxnSpPr/>
          <p:nvPr/>
        </p:nvCxnSpPr>
        <p:spPr>
          <a:xfrm>
            <a:off x="0" y="471704"/>
            <a:ext cx="6019800" cy="0"/>
          </a:xfrm>
          <a:prstGeom prst="line">
            <a:avLst/>
          </a:prstGeom>
          <a:ln>
            <a:solidFill>
              <a:srgbClr val="7F7677"/>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0"/>
          </p:nvPr>
        </p:nvSpPr>
        <p:spPr>
          <a:xfrm>
            <a:off x="152400" y="228600"/>
            <a:ext cx="3581400" cy="233363"/>
          </a:xfrm>
          <a:prstGeom prst="rect">
            <a:avLst/>
          </a:prstGeom>
        </p:spPr>
        <p:txBody>
          <a:bodyPr/>
          <a:lstStyle>
            <a:lvl1pPr marL="0" indent="0">
              <a:buNone/>
              <a:defRPr sz="1200">
                <a:solidFill>
                  <a:srgbClr val="4F656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2" name="Text Placeholder 11"/>
          <p:cNvSpPr>
            <a:spLocks noGrp="1"/>
          </p:cNvSpPr>
          <p:nvPr>
            <p:ph type="body" sz="quarter" idx="11"/>
          </p:nvPr>
        </p:nvSpPr>
        <p:spPr>
          <a:xfrm>
            <a:off x="762000" y="1143000"/>
            <a:ext cx="7620000" cy="4495800"/>
          </a:xfrm>
          <a:prstGeom prst="rect">
            <a:avLst/>
          </a:prstGeom>
        </p:spPr>
        <p:txBody>
          <a:bodyPr/>
          <a:lstStyle>
            <a:lvl1pPr marL="0" indent="0">
              <a:buNone/>
              <a:defRPr>
                <a:solidFill>
                  <a:srgbClr val="4F656A"/>
                </a:solidFill>
              </a:defRPr>
            </a:lvl1pPr>
          </a:lstStyle>
          <a:p>
            <a:pPr lvl="0"/>
            <a:r>
              <a:rPr lang="en-US"/>
              <a:t>Click to edit Master text styles</a:t>
            </a:r>
          </a:p>
        </p:txBody>
      </p:sp>
      <p:cxnSp>
        <p:nvCxnSpPr>
          <p:cNvPr id="9" name="Straight Connector 8"/>
          <p:cNvCxnSpPr/>
          <p:nvPr userDrawn="1"/>
        </p:nvCxnSpPr>
        <p:spPr>
          <a:xfrm>
            <a:off x="0" y="471704"/>
            <a:ext cx="6019800" cy="0"/>
          </a:xfrm>
          <a:prstGeom prst="line">
            <a:avLst/>
          </a:prstGeom>
          <a:ln>
            <a:solidFill>
              <a:srgbClr val="7F76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2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796" y="5867400"/>
            <a:ext cx="9144000" cy="1291540"/>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75"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elect-statistics.co.u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gif"/><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jpg"/><Relationship Id="rId9" Type="http://schemas.openxmlformats.org/officeDocument/2006/relationships/image" Target="../media/image2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628800"/>
            <a:ext cx="7663174" cy="2739211"/>
          </a:xfrm>
          <a:prstGeom prst="rect">
            <a:avLst/>
          </a:prstGeom>
          <a:noFill/>
        </p:spPr>
        <p:txBody>
          <a:bodyPr wrap="square" rtlCol="0">
            <a:spAutoFit/>
          </a:bodyPr>
          <a:lstStyle/>
          <a:p>
            <a:pPr algn="ctr"/>
            <a:r>
              <a:rPr lang="en-GB" sz="3600" dirty="0">
                <a:solidFill>
                  <a:srgbClr val="7F7677"/>
                </a:solidFill>
              </a:rPr>
              <a:t>IMA/RSS Workshop: </a:t>
            </a:r>
          </a:p>
          <a:p>
            <a:pPr algn="ctr"/>
            <a:r>
              <a:rPr lang="en-GB" sz="3600" b="1" dirty="0">
                <a:solidFill>
                  <a:schemeClr val="tx1">
                    <a:lumMod val="75000"/>
                    <a:lumOff val="25000"/>
                  </a:schemeClr>
                </a:solidFill>
              </a:rPr>
              <a:t>Working as a Statistical Consultant –</a:t>
            </a:r>
          </a:p>
          <a:p>
            <a:pPr algn="ctr"/>
            <a:r>
              <a:rPr lang="en-GB" sz="3200" b="1" i="1" dirty="0">
                <a:solidFill>
                  <a:schemeClr val="tx1">
                    <a:lumMod val="75000"/>
                    <a:lumOff val="25000"/>
                  </a:schemeClr>
                </a:solidFill>
              </a:rPr>
              <a:t>Technical &amp; Wider Skills</a:t>
            </a:r>
          </a:p>
          <a:p>
            <a:pPr algn="ctr"/>
            <a:r>
              <a:rPr lang="en-GB" sz="2800" dirty="0">
                <a:solidFill>
                  <a:srgbClr val="7F7677"/>
                </a:solidFill>
              </a:rPr>
              <a:t>30</a:t>
            </a:r>
            <a:r>
              <a:rPr lang="en-GB" sz="2800" baseline="30000" dirty="0">
                <a:solidFill>
                  <a:srgbClr val="7F7677"/>
                </a:solidFill>
              </a:rPr>
              <a:t>th</a:t>
            </a:r>
            <a:r>
              <a:rPr lang="en-GB" sz="2800" dirty="0">
                <a:solidFill>
                  <a:srgbClr val="7F7677"/>
                </a:solidFill>
              </a:rPr>
              <a:t> June 2022</a:t>
            </a:r>
          </a:p>
          <a:p>
            <a:pPr algn="ctr"/>
            <a:endParaRPr lang="en-GB" sz="3600" dirty="0">
              <a:solidFill>
                <a:schemeClr val="tx1">
                  <a:lumMod val="75000"/>
                  <a:lumOff val="25000"/>
                </a:schemeClr>
              </a:solidFill>
            </a:endParaRPr>
          </a:p>
        </p:txBody>
      </p:sp>
      <p:sp>
        <p:nvSpPr>
          <p:cNvPr id="5" name="Rectangle 4"/>
          <p:cNvSpPr/>
          <p:nvPr/>
        </p:nvSpPr>
        <p:spPr>
          <a:xfrm>
            <a:off x="2461999" y="3925505"/>
            <a:ext cx="4250331" cy="1015663"/>
          </a:xfrm>
          <a:prstGeom prst="rect">
            <a:avLst/>
          </a:prstGeom>
        </p:spPr>
        <p:txBody>
          <a:bodyPr wrap="none">
            <a:spAutoFit/>
          </a:bodyPr>
          <a:lstStyle/>
          <a:p>
            <a:pPr lvl="0" algn="ctr"/>
            <a:r>
              <a:rPr lang="en-GB" sz="3200" b="1" dirty="0">
                <a:solidFill>
                  <a:srgbClr val="7F7677"/>
                </a:solidFill>
              </a:rPr>
              <a:t>Sarah Littler </a:t>
            </a:r>
            <a:r>
              <a:rPr lang="en-GB" sz="2800" b="1" dirty="0">
                <a:solidFill>
                  <a:srgbClr val="7F7677"/>
                </a:solidFill>
              </a:rPr>
              <a:t>(née Marley)</a:t>
            </a:r>
          </a:p>
          <a:p>
            <a:pPr lvl="0" algn="ctr"/>
            <a:r>
              <a:rPr lang="en-GB" sz="2800" dirty="0">
                <a:solidFill>
                  <a:srgbClr val="7F7677"/>
                </a:solidFill>
              </a:rPr>
              <a:t>Senior Statistical Consultant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43492"/>
            <a:ext cx="3563888" cy="1221239"/>
          </a:xfrm>
          <a:prstGeom prst="rect">
            <a:avLst/>
          </a:prstGeom>
        </p:spPr>
      </p:pic>
      <p:pic>
        <p:nvPicPr>
          <p:cNvPr id="2" name="Picture 1"/>
          <p:cNvPicPr>
            <a:picLocks noChangeAspect="1"/>
          </p:cNvPicPr>
          <p:nvPr/>
        </p:nvPicPr>
        <p:blipFill>
          <a:blip r:embed="rId4"/>
          <a:stretch>
            <a:fillRect/>
          </a:stretch>
        </p:blipFill>
        <p:spPr>
          <a:xfrm>
            <a:off x="3540775" y="5007659"/>
            <a:ext cx="2092776" cy="725597"/>
          </a:xfrm>
          <a:prstGeom prst="rect">
            <a:avLst/>
          </a:prstGeom>
        </p:spPr>
      </p:pic>
    </p:spTree>
    <p:extLst>
      <p:ext uri="{BB962C8B-B14F-4D97-AF65-F5344CB8AC3E}">
        <p14:creationId xmlns:p14="http://schemas.microsoft.com/office/powerpoint/2010/main" val="286901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5067673" cy="536104"/>
          </a:xfrm>
        </p:spPr>
        <p:txBody>
          <a:bodyPr>
            <a:noAutofit/>
          </a:bodyPr>
          <a:lstStyle/>
          <a:p>
            <a:r>
              <a:rPr lang="en-GB" sz="2400" dirty="0"/>
              <a:t>Select Statistics - Survey Analysis</a:t>
            </a:r>
          </a:p>
        </p:txBody>
      </p:sp>
      <p:sp>
        <p:nvSpPr>
          <p:cNvPr id="16" name="TextBox 15"/>
          <p:cNvSpPr txBox="1"/>
          <p:nvPr/>
        </p:nvSpPr>
        <p:spPr>
          <a:xfrm>
            <a:off x="755576" y="1052736"/>
            <a:ext cx="813690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accent2"/>
                </a:solidFill>
              </a:rPr>
              <a:t>Estimating Sports Provision &amp; Participation in Welsh Schools</a:t>
            </a:r>
          </a:p>
          <a:p>
            <a:endParaRPr lang="en-GB" sz="2400" dirty="0">
              <a:solidFill>
                <a:srgbClr val="7F7677"/>
              </a:solidFill>
            </a:endParaRPr>
          </a:p>
          <a:p>
            <a:pPr algn="just"/>
            <a:r>
              <a:rPr lang="en-GB" sz="2400" dirty="0">
                <a:solidFill>
                  <a:srgbClr val="7F7677"/>
                </a:solidFill>
              </a:rPr>
              <a:t>We helped Sport Wales produce the </a:t>
            </a:r>
            <a:r>
              <a:rPr lang="en-GB" sz="2400" b="1" dirty="0">
                <a:solidFill>
                  <a:srgbClr val="7F7677"/>
                </a:solidFill>
              </a:rPr>
              <a:t>sampling weights</a:t>
            </a:r>
            <a:r>
              <a:rPr lang="en-GB" sz="2400" dirty="0">
                <a:solidFill>
                  <a:srgbClr val="7F7677"/>
                </a:solidFill>
              </a:rPr>
              <a:t> for their ‘School Sport Survey’ to account for differences between the sample of responses collected and the population of schools and pupils in Wales.</a:t>
            </a:r>
          </a:p>
          <a:p>
            <a:pPr algn="just"/>
            <a:endParaRPr lang="en-GB" sz="2400" dirty="0">
              <a:solidFill>
                <a:srgbClr val="7F7677"/>
              </a:solidFill>
            </a:endParaRPr>
          </a:p>
          <a:p>
            <a:pPr algn="just"/>
            <a:r>
              <a:rPr lang="en-GB" sz="2400" dirty="0">
                <a:solidFill>
                  <a:srgbClr val="7F7677"/>
                </a:solidFill>
              </a:rPr>
              <a:t>Account for non-response and under/over-representation in the distribution of key factors affecting sports participation.</a:t>
            </a:r>
          </a:p>
          <a:p>
            <a:pPr algn="just"/>
            <a:r>
              <a:rPr lang="en-GB" sz="2400" dirty="0">
                <a:solidFill>
                  <a:srgbClr val="7F7677"/>
                </a:solidFill>
              </a:rPr>
              <a:t>Produce more accurate estimates of population characteristics and their sampling errors to ensure that the reporting of the results of the survey is representative of the population. </a:t>
            </a:r>
            <a:endParaRPr lang="en-GB" dirty="0"/>
          </a:p>
        </p:txBody>
      </p:sp>
    </p:spTree>
    <p:extLst>
      <p:ext uri="{BB962C8B-B14F-4D97-AF65-F5344CB8AC3E}">
        <p14:creationId xmlns:p14="http://schemas.microsoft.com/office/powerpoint/2010/main" val="44686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62000" y="1268760"/>
            <a:ext cx="7620000" cy="4608512"/>
          </a:xfrm>
        </p:spPr>
        <p:txBody>
          <a:bodyPr/>
          <a:lstStyle/>
          <a:p>
            <a:pPr marL="342900" indent="-342900">
              <a:buFont typeface="Arial" panose="020B0604020202020204" pitchFamily="34" charset="0"/>
              <a:buChar char="•"/>
            </a:pPr>
            <a:r>
              <a:rPr lang="en-GB" sz="2400" dirty="0">
                <a:solidFill>
                  <a:srgbClr val="7F7677"/>
                </a:solidFill>
              </a:rPr>
              <a:t>Acceptance sampling (for Quality Control)</a:t>
            </a:r>
          </a:p>
          <a:p>
            <a:pPr marL="342900" indent="-342900">
              <a:buFont typeface="Arial" panose="020B0604020202020204" pitchFamily="34" charset="0"/>
              <a:buChar char="•"/>
            </a:pPr>
            <a:r>
              <a:rPr lang="en-GB" sz="2400" dirty="0">
                <a:solidFill>
                  <a:srgbClr val="7F7677"/>
                </a:solidFill>
              </a:rPr>
              <a:t>Meta-analysis</a:t>
            </a:r>
          </a:p>
          <a:p>
            <a:pPr marL="342900" indent="-342900">
              <a:buFont typeface="Arial" panose="020B0604020202020204" pitchFamily="34" charset="0"/>
              <a:buChar char="•"/>
            </a:pPr>
            <a:r>
              <a:rPr lang="en-GB" sz="2400" dirty="0">
                <a:solidFill>
                  <a:srgbClr val="7F7677"/>
                </a:solidFill>
              </a:rPr>
              <a:t>Time Series/Forecasting</a:t>
            </a:r>
          </a:p>
          <a:p>
            <a:pPr marL="342900" indent="-342900">
              <a:buFont typeface="Arial" panose="020B0604020202020204" pitchFamily="34" charset="0"/>
              <a:buChar char="•"/>
            </a:pPr>
            <a:r>
              <a:rPr lang="en-GB" sz="2400" dirty="0">
                <a:solidFill>
                  <a:srgbClr val="7F7677"/>
                </a:solidFill>
              </a:rPr>
              <a:t>Imputation</a:t>
            </a:r>
          </a:p>
          <a:p>
            <a:pPr marL="342900" indent="-342900">
              <a:buFont typeface="Arial" panose="020B0604020202020204" pitchFamily="34" charset="0"/>
              <a:buChar char="•"/>
            </a:pPr>
            <a:r>
              <a:rPr lang="en-GB" sz="2400" dirty="0">
                <a:solidFill>
                  <a:srgbClr val="7F7677"/>
                </a:solidFill>
              </a:rPr>
              <a:t>Measurement agreement/accuracy</a:t>
            </a:r>
          </a:p>
          <a:p>
            <a:pPr marL="342900" indent="-342900">
              <a:buFont typeface="Arial" panose="020B0604020202020204" pitchFamily="34" charset="0"/>
              <a:buChar char="•"/>
            </a:pPr>
            <a:r>
              <a:rPr lang="en-GB" sz="2400" dirty="0">
                <a:solidFill>
                  <a:srgbClr val="7F7677"/>
                </a:solidFill>
              </a:rPr>
              <a:t>Diagnostic accuracy assessment</a:t>
            </a:r>
          </a:p>
          <a:p>
            <a:pPr marL="742950" lvl="2" indent="-342900"/>
            <a:r>
              <a:rPr lang="en-GB" sz="2000" dirty="0">
                <a:solidFill>
                  <a:srgbClr val="7F7677"/>
                </a:solidFill>
              </a:rPr>
              <a:t>Sensitivity, specificity, predictive values</a:t>
            </a:r>
          </a:p>
          <a:p>
            <a:pPr marL="342900" indent="-342900">
              <a:buFont typeface="Arial" panose="020B0604020202020204" pitchFamily="34" charset="0"/>
              <a:buChar char="•"/>
            </a:pPr>
            <a:r>
              <a:rPr lang="en-GB" sz="2400" dirty="0">
                <a:solidFill>
                  <a:srgbClr val="7F7677"/>
                </a:solidFill>
              </a:rPr>
              <a:t>Study design</a:t>
            </a:r>
          </a:p>
          <a:p>
            <a:pPr marL="742950" lvl="2" indent="-342900"/>
            <a:r>
              <a:rPr lang="en-GB" sz="2000" dirty="0">
                <a:solidFill>
                  <a:srgbClr val="7F7677"/>
                </a:solidFill>
              </a:rPr>
              <a:t>Standard sample size calculations</a:t>
            </a:r>
          </a:p>
          <a:p>
            <a:pPr marL="742950" lvl="2" indent="-342900"/>
            <a:r>
              <a:rPr lang="en-GB" sz="2000" dirty="0">
                <a:solidFill>
                  <a:srgbClr val="7F7677"/>
                </a:solidFill>
              </a:rPr>
              <a:t>Simulations for sample size estimates for complex designs</a:t>
            </a:r>
          </a:p>
        </p:txBody>
      </p:sp>
      <p:sp>
        <p:nvSpPr>
          <p:cNvPr id="4" name="Text Placeholder 1"/>
          <p:cNvSpPr>
            <a:spLocks noGrp="1"/>
          </p:cNvSpPr>
          <p:nvPr>
            <p:ph type="body" sz="quarter" idx="10"/>
          </p:nvPr>
        </p:nvSpPr>
        <p:spPr>
          <a:xfrm>
            <a:off x="152399" y="44624"/>
            <a:ext cx="5283697" cy="536104"/>
          </a:xfrm>
        </p:spPr>
        <p:txBody>
          <a:bodyPr>
            <a:noAutofit/>
          </a:bodyPr>
          <a:lstStyle/>
          <a:p>
            <a:r>
              <a:rPr lang="en-GB" sz="2400" dirty="0"/>
              <a:t>Select Statistics - Etc.</a:t>
            </a:r>
          </a:p>
        </p:txBody>
      </p:sp>
    </p:spTree>
    <p:extLst>
      <p:ext uri="{BB962C8B-B14F-4D97-AF65-F5344CB8AC3E}">
        <p14:creationId xmlns:p14="http://schemas.microsoft.com/office/powerpoint/2010/main" val="125100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63688" y="1187624"/>
            <a:ext cx="6840760" cy="945232"/>
          </a:xfrm>
        </p:spPr>
        <p:txBody>
          <a:bodyPr/>
          <a:lstStyle/>
          <a:p>
            <a:r>
              <a:rPr lang="en-GB" sz="2400" dirty="0">
                <a:solidFill>
                  <a:srgbClr val="7F7677"/>
                </a:solidFill>
              </a:rPr>
              <a:t>Excel – Limited data analysis tools and little flexibility over the methods used and the output given</a:t>
            </a:r>
          </a:p>
        </p:txBody>
      </p:sp>
      <p:sp>
        <p:nvSpPr>
          <p:cNvPr id="4" name="Text Placeholder 1"/>
          <p:cNvSpPr>
            <a:spLocks noGrp="1"/>
          </p:cNvSpPr>
          <p:nvPr>
            <p:ph type="body" sz="quarter" idx="10"/>
          </p:nvPr>
        </p:nvSpPr>
        <p:spPr>
          <a:xfrm>
            <a:off x="152399" y="44624"/>
            <a:ext cx="5283697" cy="536104"/>
          </a:xfrm>
        </p:spPr>
        <p:txBody>
          <a:bodyPr>
            <a:noAutofit/>
          </a:bodyPr>
          <a:lstStyle/>
          <a:p>
            <a:r>
              <a:rPr lang="en-GB" sz="2400" dirty="0"/>
              <a:t>Data Analysis</a:t>
            </a:r>
          </a:p>
        </p:txBody>
      </p:sp>
      <p:pic>
        <p:nvPicPr>
          <p:cNvPr id="6" name="Picture 5"/>
          <p:cNvPicPr>
            <a:picLocks noChangeAspect="1"/>
          </p:cNvPicPr>
          <p:nvPr/>
        </p:nvPicPr>
        <p:blipFill>
          <a:blip r:embed="rId3"/>
          <a:stretch>
            <a:fillRect/>
          </a:stretch>
        </p:blipFill>
        <p:spPr>
          <a:xfrm>
            <a:off x="323528" y="989285"/>
            <a:ext cx="1287587" cy="1287587"/>
          </a:xfrm>
          <a:prstGeom prst="rect">
            <a:avLst/>
          </a:prstGeom>
        </p:spPr>
      </p:pic>
      <p:sp>
        <p:nvSpPr>
          <p:cNvPr id="7" name="Text Placeholder 2"/>
          <p:cNvSpPr txBox="1">
            <a:spLocks/>
          </p:cNvSpPr>
          <p:nvPr/>
        </p:nvSpPr>
        <p:spPr>
          <a:xfrm>
            <a:off x="323528" y="2564904"/>
            <a:ext cx="7620000" cy="1728192"/>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rgbClr val="4F656A"/>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a:solidFill>
                  <a:srgbClr val="7F7677"/>
                </a:solidFill>
              </a:rPr>
              <a:t>More sophisticated tools…</a:t>
            </a:r>
          </a:p>
          <a:p>
            <a:pPr marL="342900" indent="-342900">
              <a:buFont typeface="Arial" panose="020B0604020202020204" pitchFamily="34" charset="0"/>
              <a:buChar char="•"/>
            </a:pPr>
            <a:r>
              <a:rPr lang="en-GB" sz="2400" dirty="0">
                <a:solidFill>
                  <a:srgbClr val="7F7677"/>
                </a:solidFill>
              </a:rPr>
              <a:t>SAS in the pharmaceutical industry </a:t>
            </a:r>
          </a:p>
          <a:p>
            <a:pPr marL="342900" indent="-342900">
              <a:buFont typeface="Arial" panose="020B0604020202020204" pitchFamily="34" charset="0"/>
              <a:buChar char="•"/>
            </a:pPr>
            <a:r>
              <a:rPr lang="en-GB" sz="2400" dirty="0">
                <a:solidFill>
                  <a:srgbClr val="7F7677"/>
                </a:solidFill>
              </a:rPr>
              <a:t>SPSS in the social sciences and market research </a:t>
            </a:r>
          </a:p>
          <a:p>
            <a:pPr marL="1085850" lvl="1" indent="-342900">
              <a:buFont typeface="Arial" pitchFamily="34" charset="0"/>
              <a:buChar char="•"/>
            </a:pPr>
            <a:endParaRPr lang="en-GB" sz="2000" dirty="0">
              <a:solidFill>
                <a:srgbClr val="7F7677"/>
              </a:solidFill>
            </a:endParaRPr>
          </a:p>
          <a:p>
            <a:pPr marL="457200" indent="-457200">
              <a:buFont typeface="Arial" pitchFamily="34" charset="0"/>
              <a:buChar char="•"/>
            </a:pPr>
            <a:endParaRPr lang="en-GB" dirty="0"/>
          </a:p>
        </p:txBody>
      </p:sp>
      <p:pic>
        <p:nvPicPr>
          <p:cNvPr id="8" name="Picture 7"/>
          <p:cNvPicPr>
            <a:picLocks noChangeAspect="1"/>
          </p:cNvPicPr>
          <p:nvPr/>
        </p:nvPicPr>
        <p:blipFill>
          <a:blip r:embed="rId4"/>
          <a:stretch>
            <a:fillRect/>
          </a:stretch>
        </p:blipFill>
        <p:spPr>
          <a:xfrm>
            <a:off x="5292080" y="2414265"/>
            <a:ext cx="1800200" cy="773770"/>
          </a:xfrm>
          <a:prstGeom prst="rect">
            <a:avLst/>
          </a:prstGeom>
        </p:spPr>
      </p:pic>
      <p:pic>
        <p:nvPicPr>
          <p:cNvPr id="11" name="Picture 10"/>
          <p:cNvPicPr>
            <a:picLocks noChangeAspect="1"/>
          </p:cNvPicPr>
          <p:nvPr/>
        </p:nvPicPr>
        <p:blipFill>
          <a:blip r:embed="rId5"/>
          <a:stretch>
            <a:fillRect/>
          </a:stretch>
        </p:blipFill>
        <p:spPr>
          <a:xfrm>
            <a:off x="6732240" y="3244205"/>
            <a:ext cx="2143125" cy="904875"/>
          </a:xfrm>
          <a:prstGeom prst="rect">
            <a:avLst/>
          </a:prstGeom>
        </p:spPr>
      </p:pic>
      <p:pic>
        <p:nvPicPr>
          <p:cNvPr id="12" name="Picture 11"/>
          <p:cNvPicPr>
            <a:picLocks noChangeAspect="1"/>
          </p:cNvPicPr>
          <p:nvPr/>
        </p:nvPicPr>
        <p:blipFill>
          <a:blip r:embed="rId6"/>
          <a:stretch>
            <a:fillRect/>
          </a:stretch>
        </p:blipFill>
        <p:spPr>
          <a:xfrm>
            <a:off x="395536" y="4202828"/>
            <a:ext cx="1877604" cy="1457904"/>
          </a:xfrm>
          <a:prstGeom prst="rect">
            <a:avLst/>
          </a:prstGeom>
        </p:spPr>
      </p:pic>
      <p:sp>
        <p:nvSpPr>
          <p:cNvPr id="13" name="Text Placeholder 2"/>
          <p:cNvSpPr txBox="1">
            <a:spLocks/>
          </p:cNvSpPr>
          <p:nvPr/>
        </p:nvSpPr>
        <p:spPr>
          <a:xfrm>
            <a:off x="2483768" y="4557634"/>
            <a:ext cx="6391597" cy="1247630"/>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rgbClr val="4F656A"/>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a:solidFill>
                  <a:srgbClr val="7F7677"/>
                </a:solidFill>
              </a:rPr>
              <a:t>R – Software of choice for the majority of statisticians, analysts or data scientists</a:t>
            </a:r>
            <a:endParaRPr lang="en-GB" dirty="0"/>
          </a:p>
        </p:txBody>
      </p:sp>
    </p:spTree>
    <p:extLst>
      <p:ext uri="{BB962C8B-B14F-4D97-AF65-F5344CB8AC3E}">
        <p14:creationId xmlns:p14="http://schemas.microsoft.com/office/powerpoint/2010/main" val="327638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77377"/>
          <a:stretch/>
        </p:blipFill>
        <p:spPr>
          <a:xfrm>
            <a:off x="152400" y="836712"/>
            <a:ext cx="6451364" cy="1504751"/>
          </a:xfrm>
          <a:prstGeom prst="rect">
            <a:avLst/>
          </a:prstGeom>
        </p:spPr>
      </p:pic>
      <p:pic>
        <p:nvPicPr>
          <p:cNvPr id="6" name="Picture 5"/>
          <p:cNvPicPr>
            <a:picLocks noChangeAspect="1"/>
          </p:cNvPicPr>
          <p:nvPr/>
        </p:nvPicPr>
        <p:blipFill rotWithShape="1">
          <a:blip r:embed="rId3"/>
          <a:srcRect l="1874" t="35646" b="17112"/>
          <a:stretch/>
        </p:blipFill>
        <p:spPr>
          <a:xfrm>
            <a:off x="1187624" y="2060848"/>
            <a:ext cx="7543775" cy="3744416"/>
          </a:xfrm>
          <a:prstGeom prst="rect">
            <a:avLst/>
          </a:prstGeom>
        </p:spPr>
      </p:pic>
      <p:sp>
        <p:nvSpPr>
          <p:cNvPr id="10" name="Rectangle 9"/>
          <p:cNvSpPr/>
          <p:nvPr/>
        </p:nvSpPr>
        <p:spPr>
          <a:xfrm>
            <a:off x="6948264" y="0"/>
            <a:ext cx="2195736" cy="908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7182036" y="86367"/>
            <a:ext cx="1728192" cy="1881323"/>
          </a:xfrm>
          <a:prstGeom prst="rect">
            <a:avLst/>
          </a:prstGeom>
        </p:spPr>
      </p:pic>
      <p:pic>
        <p:nvPicPr>
          <p:cNvPr id="12" name="Picture 11"/>
          <p:cNvPicPr>
            <a:picLocks noChangeAspect="1"/>
          </p:cNvPicPr>
          <p:nvPr/>
        </p:nvPicPr>
        <p:blipFill>
          <a:blip r:embed="rId5"/>
          <a:stretch>
            <a:fillRect/>
          </a:stretch>
        </p:blipFill>
        <p:spPr>
          <a:xfrm>
            <a:off x="0" y="0"/>
            <a:ext cx="1907704" cy="545058"/>
          </a:xfrm>
          <a:prstGeom prst="rect">
            <a:avLst/>
          </a:prstGeom>
        </p:spPr>
      </p:pic>
    </p:spTree>
    <p:extLst>
      <p:ext uri="{BB962C8B-B14F-4D97-AF65-F5344CB8AC3E}">
        <p14:creationId xmlns:p14="http://schemas.microsoft.com/office/powerpoint/2010/main" val="108605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The Role of a Consultant</a:t>
            </a:r>
          </a:p>
        </p:txBody>
      </p:sp>
      <p:pic>
        <p:nvPicPr>
          <p:cNvPr id="6" name="Picture 5"/>
          <p:cNvPicPr>
            <a:picLocks noChangeAspect="1"/>
          </p:cNvPicPr>
          <p:nvPr/>
        </p:nvPicPr>
        <p:blipFill>
          <a:blip r:embed="rId3"/>
          <a:stretch>
            <a:fillRect/>
          </a:stretch>
        </p:blipFill>
        <p:spPr>
          <a:xfrm>
            <a:off x="683568" y="764704"/>
            <a:ext cx="7974285" cy="4620914"/>
          </a:xfrm>
          <a:prstGeom prst="rect">
            <a:avLst/>
          </a:prstGeom>
        </p:spPr>
      </p:pic>
    </p:spTree>
    <p:extLst>
      <p:ext uri="{BB962C8B-B14F-4D97-AF65-F5344CB8AC3E}">
        <p14:creationId xmlns:p14="http://schemas.microsoft.com/office/powerpoint/2010/main" val="428814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The Role of a Consultant</a:t>
            </a:r>
          </a:p>
        </p:txBody>
      </p:sp>
      <p:sp>
        <p:nvSpPr>
          <p:cNvPr id="4" name="TextBox 3"/>
          <p:cNvSpPr txBox="1"/>
          <p:nvPr/>
        </p:nvSpPr>
        <p:spPr>
          <a:xfrm>
            <a:off x="395536" y="692696"/>
            <a:ext cx="8424936" cy="5632311"/>
          </a:xfrm>
          <a:prstGeom prst="rect">
            <a:avLst/>
          </a:prstGeom>
          <a:noFill/>
        </p:spPr>
        <p:txBody>
          <a:bodyPr wrap="square" rtlCol="0">
            <a:spAutoFit/>
          </a:bodyPr>
          <a:lstStyle/>
          <a:p>
            <a:r>
              <a:rPr lang="en-GB" sz="2400" b="1" dirty="0">
                <a:solidFill>
                  <a:srgbClr val="7F7677"/>
                </a:solidFill>
              </a:rPr>
              <a:t>Technical skills </a:t>
            </a:r>
            <a:r>
              <a:rPr lang="en-GB" sz="2000" b="1" dirty="0">
                <a:solidFill>
                  <a:srgbClr val="7F7677"/>
                </a:solidFill>
              </a:rPr>
              <a:t>(meticulous/attention </a:t>
            </a:r>
            <a:r>
              <a:rPr lang="en-GB" sz="2000" b="1">
                <a:solidFill>
                  <a:srgbClr val="7F7677"/>
                </a:solidFill>
              </a:rPr>
              <a:t>to detail)</a:t>
            </a:r>
            <a:endParaRPr lang="en-GB" sz="2000" b="1" dirty="0">
              <a:solidFill>
                <a:srgbClr val="7F7677"/>
              </a:solidFill>
            </a:endParaRPr>
          </a:p>
          <a:p>
            <a:pPr marL="342900" indent="-342900">
              <a:buFont typeface="Arial" panose="020B0604020202020204" pitchFamily="34" charset="0"/>
              <a:buChar char="•"/>
            </a:pPr>
            <a:r>
              <a:rPr lang="en-GB" sz="2000" dirty="0">
                <a:solidFill>
                  <a:srgbClr val="7F7677"/>
                </a:solidFill>
              </a:rPr>
              <a:t>Statistical knowledge (critical thinking)</a:t>
            </a:r>
          </a:p>
          <a:p>
            <a:pPr marL="342900" indent="-342900">
              <a:buFont typeface="Arial" panose="020B0604020202020204" pitchFamily="34" charset="0"/>
              <a:buChar char="•"/>
            </a:pPr>
            <a:r>
              <a:rPr lang="en-GB" sz="2000" dirty="0">
                <a:solidFill>
                  <a:srgbClr val="7F7677"/>
                </a:solidFill>
              </a:rPr>
              <a:t>Coding – data processing, analysis &amp; reporting/visualisation (R</a:t>
            </a:r>
            <a:r>
              <a:rPr lang="en-GB" sz="2400" dirty="0">
                <a:solidFill>
                  <a:srgbClr val="7F7677"/>
                </a:solidFill>
              </a:rPr>
              <a:t>)</a:t>
            </a:r>
          </a:p>
          <a:p>
            <a:pPr marL="342900" indent="-342900">
              <a:buFont typeface="Arial" panose="020B0604020202020204" pitchFamily="34" charset="0"/>
              <a:buChar char="•"/>
            </a:pPr>
            <a:r>
              <a:rPr lang="en-GB" sz="2000" dirty="0">
                <a:solidFill>
                  <a:srgbClr val="7F7677"/>
                </a:solidFill>
              </a:rPr>
              <a:t>Quality control (self-checking as well as independent review, seek help)</a:t>
            </a:r>
          </a:p>
          <a:p>
            <a:endParaRPr lang="en-GB" sz="1200" dirty="0">
              <a:solidFill>
                <a:srgbClr val="7F7677"/>
              </a:solidFill>
            </a:endParaRPr>
          </a:p>
          <a:p>
            <a:r>
              <a:rPr lang="en-GB" sz="2400" b="1" dirty="0">
                <a:solidFill>
                  <a:srgbClr val="7F7677"/>
                </a:solidFill>
              </a:rPr>
              <a:t>Problem-solving </a:t>
            </a:r>
            <a:r>
              <a:rPr lang="en-GB" sz="2000" b="1" dirty="0">
                <a:solidFill>
                  <a:srgbClr val="7F7677"/>
                </a:solidFill>
              </a:rPr>
              <a:t>(engaged/inquisitive)</a:t>
            </a:r>
          </a:p>
          <a:p>
            <a:pPr marL="342900" indent="-342900">
              <a:buFont typeface="Arial" panose="020B0604020202020204" pitchFamily="34" charset="0"/>
              <a:buChar char="•"/>
            </a:pPr>
            <a:r>
              <a:rPr lang="en-GB" sz="2000" dirty="0">
                <a:solidFill>
                  <a:srgbClr val="7F7677"/>
                </a:solidFill>
              </a:rPr>
              <a:t>Open-ended projects</a:t>
            </a:r>
          </a:p>
          <a:p>
            <a:pPr marL="342900" indent="-342900">
              <a:buFont typeface="Arial" panose="020B0604020202020204" pitchFamily="34" charset="0"/>
              <a:buChar char="•"/>
            </a:pPr>
            <a:r>
              <a:rPr lang="en-GB" sz="2000" dirty="0">
                <a:solidFill>
                  <a:srgbClr val="7F7677"/>
                </a:solidFill>
              </a:rPr>
              <a:t>Understanding problem (project scoping)</a:t>
            </a:r>
          </a:p>
          <a:p>
            <a:pPr marL="342900" indent="-342900">
              <a:buFont typeface="Arial" panose="020B0604020202020204" pitchFamily="34" charset="0"/>
              <a:buChar char="•"/>
            </a:pPr>
            <a:r>
              <a:rPr lang="en-GB" sz="2000" dirty="0">
                <a:solidFill>
                  <a:srgbClr val="7F7677"/>
                </a:solidFill>
              </a:rPr>
              <a:t>Aligning analyses with client objectives</a:t>
            </a:r>
          </a:p>
          <a:p>
            <a:pPr marL="342900" indent="-342900">
              <a:buFont typeface="Arial" panose="020B0604020202020204" pitchFamily="34" charset="0"/>
              <a:buChar char="•"/>
            </a:pPr>
            <a:r>
              <a:rPr lang="en-GB" sz="2000" dirty="0">
                <a:solidFill>
                  <a:srgbClr val="7F7677"/>
                </a:solidFill>
              </a:rPr>
              <a:t>Data wrangling (missing &amp; messy data/unmet assumptions, etc.), EDA</a:t>
            </a:r>
          </a:p>
          <a:p>
            <a:endParaRPr lang="en-GB" sz="1200" dirty="0">
              <a:solidFill>
                <a:srgbClr val="7F7677"/>
              </a:solidFill>
            </a:endParaRPr>
          </a:p>
          <a:p>
            <a:r>
              <a:rPr lang="en-GB" sz="2400" b="1" dirty="0">
                <a:solidFill>
                  <a:srgbClr val="7F7677"/>
                </a:solidFill>
              </a:rPr>
              <a:t>Communication </a:t>
            </a:r>
            <a:r>
              <a:rPr lang="en-GB" sz="2000" b="1" dirty="0">
                <a:solidFill>
                  <a:srgbClr val="7F7677"/>
                </a:solidFill>
              </a:rPr>
              <a:t>(affable/professional)</a:t>
            </a:r>
          </a:p>
          <a:p>
            <a:pPr marL="342900" indent="-342900">
              <a:buFont typeface="Arial" panose="020B0604020202020204" pitchFamily="34" charset="0"/>
              <a:buChar char="•"/>
            </a:pPr>
            <a:r>
              <a:rPr lang="en-GB" sz="2000" dirty="0">
                <a:solidFill>
                  <a:srgbClr val="7F7677"/>
                </a:solidFill>
              </a:rPr>
              <a:t>Team work (with colleagues &amp; clients)</a:t>
            </a:r>
          </a:p>
          <a:p>
            <a:pPr marL="342900" indent="-342900">
              <a:buFont typeface="Arial" panose="020B0604020202020204" pitchFamily="34" charset="0"/>
              <a:buChar char="•"/>
            </a:pPr>
            <a:r>
              <a:rPr lang="en-GB" sz="2000" dirty="0">
                <a:solidFill>
                  <a:srgbClr val="7F7677"/>
                </a:solidFill>
              </a:rPr>
              <a:t>Client understanding/translating statistical concepts (exec summary)</a:t>
            </a:r>
          </a:p>
          <a:p>
            <a:pPr marL="342900" indent="-342900">
              <a:buFont typeface="Arial" panose="020B0604020202020204" pitchFamily="34" charset="0"/>
              <a:buChar char="•"/>
            </a:pPr>
            <a:r>
              <a:rPr lang="en-GB" sz="2000" dirty="0">
                <a:solidFill>
                  <a:srgbClr val="7F7677"/>
                </a:solidFill>
              </a:rPr>
              <a:t>Visualising/communicating results (&amp; limitations) – phone/email/report/ppt</a:t>
            </a:r>
          </a:p>
          <a:p>
            <a:endParaRPr lang="en-GB" sz="1200" b="1" dirty="0">
              <a:solidFill>
                <a:srgbClr val="7F7677"/>
              </a:solidFill>
            </a:endParaRPr>
          </a:p>
          <a:p>
            <a:r>
              <a:rPr lang="en-GB" sz="2400" b="1" dirty="0">
                <a:solidFill>
                  <a:srgbClr val="7F7677"/>
                </a:solidFill>
              </a:rPr>
              <a:t>Time management/Prioritisation </a:t>
            </a:r>
            <a:r>
              <a:rPr lang="en-GB" sz="2000" b="1" dirty="0">
                <a:solidFill>
                  <a:srgbClr val="7F7677"/>
                </a:solidFill>
              </a:rPr>
              <a:t>(organised/conscientious)</a:t>
            </a:r>
          </a:p>
          <a:p>
            <a:r>
              <a:rPr lang="en-GB" sz="2400" dirty="0">
                <a:solidFill>
                  <a:srgbClr val="7F7677"/>
                </a:solidFill>
              </a:rPr>
              <a:t>etc., etc.</a:t>
            </a:r>
          </a:p>
        </p:txBody>
      </p:sp>
    </p:spTree>
    <p:extLst>
      <p:ext uri="{BB962C8B-B14F-4D97-AF65-F5344CB8AC3E}">
        <p14:creationId xmlns:p14="http://schemas.microsoft.com/office/powerpoint/2010/main" val="337833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The Role of a Consultant</a:t>
            </a:r>
          </a:p>
        </p:txBody>
      </p:sp>
      <p:sp>
        <p:nvSpPr>
          <p:cNvPr id="4" name="TextBox 3"/>
          <p:cNvSpPr txBox="1"/>
          <p:nvPr/>
        </p:nvSpPr>
        <p:spPr>
          <a:xfrm>
            <a:off x="395536" y="980728"/>
            <a:ext cx="8424936" cy="3785652"/>
          </a:xfrm>
          <a:prstGeom prst="rect">
            <a:avLst/>
          </a:prstGeom>
          <a:noFill/>
        </p:spPr>
        <p:txBody>
          <a:bodyPr wrap="square" rtlCol="0">
            <a:spAutoFit/>
          </a:bodyPr>
          <a:lstStyle/>
          <a:p>
            <a:r>
              <a:rPr lang="en-GB" sz="2400" dirty="0">
                <a:solidFill>
                  <a:srgbClr val="7F7677"/>
                </a:solidFill>
              </a:rPr>
              <a:t>Quote from Professor David Hand OBE: </a:t>
            </a:r>
          </a:p>
          <a:p>
            <a:endParaRPr lang="en-GB" sz="2400" dirty="0">
              <a:solidFill>
                <a:srgbClr val="7F7677"/>
              </a:solidFill>
            </a:endParaRPr>
          </a:p>
          <a:p>
            <a:pPr lvl="1"/>
            <a:r>
              <a:rPr lang="en-GB" sz="2400" dirty="0">
                <a:solidFill>
                  <a:srgbClr val="7F7677"/>
                </a:solidFill>
              </a:rPr>
              <a:t>“What you need to be a successful consultant: </a:t>
            </a:r>
          </a:p>
          <a:p>
            <a:pPr marL="914400" lvl="1" indent="-457200">
              <a:buFont typeface="+mj-lt"/>
              <a:buAutoNum type="arabicPeriod"/>
            </a:pPr>
            <a:r>
              <a:rPr lang="en-GB" sz="2400" dirty="0">
                <a:solidFill>
                  <a:schemeClr val="accent2"/>
                </a:solidFill>
              </a:rPr>
              <a:t>Affability </a:t>
            </a:r>
          </a:p>
          <a:p>
            <a:pPr marL="914400" lvl="1" indent="-457200">
              <a:buFont typeface="+mj-lt"/>
              <a:buAutoNum type="arabicPeriod"/>
            </a:pPr>
            <a:r>
              <a:rPr lang="en-GB" sz="2400" dirty="0">
                <a:solidFill>
                  <a:schemeClr val="accent2"/>
                </a:solidFill>
              </a:rPr>
              <a:t>Availability </a:t>
            </a:r>
          </a:p>
          <a:p>
            <a:pPr marL="914400" lvl="1" indent="-457200">
              <a:buFont typeface="+mj-lt"/>
              <a:buAutoNum type="arabicPeriod"/>
            </a:pPr>
            <a:r>
              <a:rPr lang="en-GB" sz="2400" dirty="0">
                <a:solidFill>
                  <a:schemeClr val="accent2"/>
                </a:solidFill>
              </a:rPr>
              <a:t>Ability </a:t>
            </a:r>
          </a:p>
          <a:p>
            <a:pPr lvl="1"/>
            <a:r>
              <a:rPr lang="en-GB" sz="2400" dirty="0">
                <a:solidFill>
                  <a:srgbClr val="7F7677"/>
                </a:solidFill>
              </a:rPr>
              <a:t>In decreasing order of importance!” </a:t>
            </a:r>
          </a:p>
          <a:p>
            <a:endParaRPr lang="en-GB" sz="2400" dirty="0">
              <a:solidFill>
                <a:srgbClr val="7F7677"/>
              </a:solidFill>
            </a:endParaRPr>
          </a:p>
          <a:p>
            <a:r>
              <a:rPr lang="en-GB" sz="2400" dirty="0">
                <a:solidFill>
                  <a:srgbClr val="7F7677"/>
                </a:solidFill>
              </a:rPr>
              <a:t>Technical aspects are not the only important thing –</a:t>
            </a:r>
          </a:p>
          <a:p>
            <a:r>
              <a:rPr lang="en-GB" sz="2400" dirty="0">
                <a:solidFill>
                  <a:srgbClr val="7F7677"/>
                </a:solidFill>
              </a:rPr>
              <a:t>People relationships are a critical factor!</a:t>
            </a:r>
          </a:p>
        </p:txBody>
      </p:sp>
    </p:spTree>
    <p:extLst>
      <p:ext uri="{BB962C8B-B14F-4D97-AF65-F5344CB8AC3E}">
        <p14:creationId xmlns:p14="http://schemas.microsoft.com/office/powerpoint/2010/main" val="268842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The Role of a Consultant</a:t>
            </a:r>
          </a:p>
        </p:txBody>
      </p:sp>
      <p:sp>
        <p:nvSpPr>
          <p:cNvPr id="4" name="TextBox 3"/>
          <p:cNvSpPr txBox="1"/>
          <p:nvPr/>
        </p:nvSpPr>
        <p:spPr>
          <a:xfrm>
            <a:off x="395536" y="980728"/>
            <a:ext cx="8424936" cy="4832092"/>
          </a:xfrm>
          <a:prstGeom prst="rect">
            <a:avLst/>
          </a:prstGeom>
          <a:noFill/>
        </p:spPr>
        <p:txBody>
          <a:bodyPr wrap="square" rtlCol="0">
            <a:spAutoFit/>
          </a:bodyPr>
          <a:lstStyle/>
          <a:p>
            <a:r>
              <a:rPr lang="en-GB" sz="2400" dirty="0">
                <a:solidFill>
                  <a:srgbClr val="7F7677"/>
                </a:solidFill>
              </a:rPr>
              <a:t>Listen to a client &amp; ascertain what they want (it may be different from what they think they want!)</a:t>
            </a:r>
          </a:p>
          <a:p>
            <a:endParaRPr lang="en-GB" sz="2400" dirty="0">
              <a:solidFill>
                <a:srgbClr val="7F7677"/>
              </a:solidFill>
            </a:endParaRPr>
          </a:p>
          <a:p>
            <a:r>
              <a:rPr lang="en-GB" sz="2400" dirty="0">
                <a:solidFill>
                  <a:srgbClr val="7F7677"/>
                </a:solidFill>
              </a:rPr>
              <a:t>What are the </a:t>
            </a:r>
            <a:r>
              <a:rPr lang="en-GB" sz="2400" u="sng" dirty="0">
                <a:solidFill>
                  <a:srgbClr val="7F7677"/>
                </a:solidFill>
              </a:rPr>
              <a:t>constraints</a:t>
            </a:r>
            <a:r>
              <a:rPr lang="en-GB" sz="2400" dirty="0">
                <a:solidFill>
                  <a:srgbClr val="7F7677"/>
                </a:solidFill>
              </a:rPr>
              <a:t>?</a:t>
            </a:r>
          </a:p>
          <a:p>
            <a:pPr marL="342900" indent="-342900">
              <a:buFont typeface="Arial" panose="020B0604020202020204" pitchFamily="34" charset="0"/>
              <a:buChar char="•"/>
            </a:pPr>
            <a:r>
              <a:rPr lang="en-GB" sz="2400" dirty="0">
                <a:solidFill>
                  <a:srgbClr val="7F7677"/>
                </a:solidFill>
              </a:rPr>
              <a:t>Client understanding</a:t>
            </a:r>
          </a:p>
          <a:p>
            <a:pPr marL="342900" indent="-342900">
              <a:buFont typeface="Arial" panose="020B0604020202020204" pitchFamily="34" charset="0"/>
              <a:buChar char="•"/>
            </a:pPr>
            <a:r>
              <a:rPr lang="en-GB" sz="2400" dirty="0">
                <a:solidFill>
                  <a:srgbClr val="7F7677"/>
                </a:solidFill>
              </a:rPr>
              <a:t>What can be achieved</a:t>
            </a:r>
          </a:p>
          <a:p>
            <a:pPr marL="342900" indent="-342900">
              <a:buFont typeface="Arial" panose="020B0604020202020204" pitchFamily="34" charset="0"/>
              <a:buChar char="•"/>
            </a:pPr>
            <a:r>
              <a:rPr lang="en-GB" sz="2400" dirty="0">
                <a:solidFill>
                  <a:srgbClr val="7F7677"/>
                </a:solidFill>
              </a:rPr>
              <a:t>Timescales/budget</a:t>
            </a:r>
          </a:p>
          <a:p>
            <a:pPr marL="342900" indent="-342900">
              <a:buFont typeface="Arial" panose="020B0604020202020204" pitchFamily="34" charset="0"/>
              <a:buChar char="•"/>
            </a:pPr>
            <a:r>
              <a:rPr lang="en-GB" sz="2400" dirty="0">
                <a:solidFill>
                  <a:srgbClr val="7F7677"/>
                </a:solidFill>
              </a:rPr>
              <a:t>Data</a:t>
            </a:r>
          </a:p>
          <a:p>
            <a:endParaRPr lang="en-GB" sz="2400" dirty="0">
              <a:solidFill>
                <a:srgbClr val="7F7677"/>
              </a:solidFill>
            </a:endParaRPr>
          </a:p>
          <a:p>
            <a:r>
              <a:rPr lang="en-GB" sz="2400" dirty="0">
                <a:solidFill>
                  <a:srgbClr val="7F7677"/>
                </a:solidFill>
              </a:rPr>
              <a:t>Honesty is paramount.</a:t>
            </a:r>
          </a:p>
          <a:p>
            <a:endParaRPr lang="en-GB" sz="2400" dirty="0">
              <a:solidFill>
                <a:srgbClr val="7F7677"/>
              </a:solidFill>
            </a:endParaRPr>
          </a:p>
          <a:p>
            <a:r>
              <a:rPr lang="en-GB" sz="2400" dirty="0">
                <a:solidFill>
                  <a:srgbClr val="7F7677"/>
                </a:solidFill>
              </a:rPr>
              <a:t>Choose the right tool for the job </a:t>
            </a:r>
            <a:r>
              <a:rPr lang="en-GB" sz="2000" dirty="0">
                <a:solidFill>
                  <a:srgbClr val="7F7677"/>
                </a:solidFill>
              </a:rPr>
              <a:t>(often an adequate solution will do)</a:t>
            </a:r>
            <a:r>
              <a:rPr lang="en-GB" sz="2400" dirty="0">
                <a:solidFill>
                  <a:srgbClr val="7F7677"/>
                </a:solidFill>
              </a:rPr>
              <a:t>.</a:t>
            </a:r>
          </a:p>
          <a:p>
            <a:endParaRPr lang="en-GB" sz="2000" dirty="0">
              <a:solidFill>
                <a:srgbClr val="7F7677"/>
              </a:solidFill>
            </a:endParaRPr>
          </a:p>
        </p:txBody>
      </p:sp>
    </p:spTree>
    <p:extLst>
      <p:ext uri="{BB962C8B-B14F-4D97-AF65-F5344CB8AC3E}">
        <p14:creationId xmlns:p14="http://schemas.microsoft.com/office/powerpoint/2010/main" val="132536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The Role of a Consultant</a:t>
            </a:r>
          </a:p>
        </p:txBody>
      </p:sp>
      <p:sp>
        <p:nvSpPr>
          <p:cNvPr id="4" name="TextBox 3"/>
          <p:cNvSpPr txBox="1"/>
          <p:nvPr/>
        </p:nvSpPr>
        <p:spPr>
          <a:xfrm>
            <a:off x="395536" y="980728"/>
            <a:ext cx="8424936" cy="4524315"/>
          </a:xfrm>
          <a:prstGeom prst="rect">
            <a:avLst/>
          </a:prstGeom>
          <a:noFill/>
        </p:spPr>
        <p:txBody>
          <a:bodyPr wrap="square" rtlCol="0">
            <a:spAutoFit/>
          </a:bodyPr>
          <a:lstStyle/>
          <a:p>
            <a:r>
              <a:rPr lang="en-GB" sz="2400" b="1" dirty="0">
                <a:solidFill>
                  <a:srgbClr val="7F7677"/>
                </a:solidFill>
              </a:rPr>
              <a:t>Things I like about the job </a:t>
            </a:r>
            <a:endParaRPr lang="en-GB" sz="2400" dirty="0">
              <a:solidFill>
                <a:srgbClr val="7F7677"/>
              </a:solidFill>
            </a:endParaRPr>
          </a:p>
          <a:p>
            <a:pPr marL="342900" indent="-342900">
              <a:buFont typeface="Arial" panose="020B0604020202020204" pitchFamily="34" charset="0"/>
              <a:buChar char="•"/>
            </a:pPr>
            <a:r>
              <a:rPr lang="en-GB" sz="2400" dirty="0">
                <a:solidFill>
                  <a:srgbClr val="7F7677"/>
                </a:solidFill>
              </a:rPr>
              <a:t>Using a wide variety of methods </a:t>
            </a:r>
          </a:p>
          <a:p>
            <a:pPr marL="342900" indent="-342900">
              <a:buFont typeface="Arial" panose="020B0604020202020204" pitchFamily="34" charset="0"/>
              <a:buChar char="•"/>
            </a:pPr>
            <a:r>
              <a:rPr lang="en-GB" sz="2400" dirty="0">
                <a:solidFill>
                  <a:srgbClr val="7F7677"/>
                </a:solidFill>
              </a:rPr>
              <a:t>Learning about other people’s businesses/research</a:t>
            </a:r>
          </a:p>
          <a:p>
            <a:pPr marL="342900" indent="-342900">
              <a:buFont typeface="Arial" panose="020B0604020202020204" pitchFamily="34" charset="0"/>
              <a:buChar char="•"/>
            </a:pPr>
            <a:r>
              <a:rPr lang="en-GB" sz="2400" dirty="0">
                <a:solidFill>
                  <a:srgbClr val="7F7677"/>
                </a:solidFill>
              </a:rPr>
              <a:t>Working closely with clients (and other consultants)</a:t>
            </a:r>
          </a:p>
          <a:p>
            <a:pPr marL="342900" indent="-342900">
              <a:buFont typeface="Arial" panose="020B0604020202020204" pitchFamily="34" charset="0"/>
              <a:buChar char="•"/>
            </a:pPr>
            <a:r>
              <a:rPr lang="en-GB" sz="2400" dirty="0">
                <a:solidFill>
                  <a:srgbClr val="7F7677"/>
                </a:solidFill>
              </a:rPr>
              <a:t>Being helpful is rewarding </a:t>
            </a:r>
          </a:p>
          <a:p>
            <a:endParaRPr lang="en-GB" sz="2400" dirty="0">
              <a:solidFill>
                <a:srgbClr val="7F7677"/>
              </a:solidFill>
            </a:endParaRPr>
          </a:p>
          <a:p>
            <a:r>
              <a:rPr lang="en-GB" sz="2400" b="1" dirty="0">
                <a:solidFill>
                  <a:srgbClr val="7F7677"/>
                </a:solidFill>
              </a:rPr>
              <a:t>Contrasts with, e.g., academic/researched focussed roles</a:t>
            </a:r>
            <a:endParaRPr lang="en-GB" sz="2400" dirty="0">
              <a:solidFill>
                <a:srgbClr val="7F7677"/>
              </a:solidFill>
            </a:endParaRPr>
          </a:p>
          <a:p>
            <a:pPr marL="342900" indent="-342900">
              <a:buFont typeface="Arial" panose="020B0604020202020204" pitchFamily="34" charset="0"/>
              <a:buChar char="•"/>
            </a:pPr>
            <a:r>
              <a:rPr lang="en-GB" sz="2400" dirty="0">
                <a:solidFill>
                  <a:srgbClr val="7F7677"/>
                </a:solidFill>
              </a:rPr>
              <a:t>No scope to initiate my own research - projects are dictated by the client </a:t>
            </a:r>
          </a:p>
          <a:p>
            <a:pPr marL="342900" indent="-342900">
              <a:buFont typeface="Arial" panose="020B0604020202020204" pitchFamily="34" charset="0"/>
              <a:buChar char="•"/>
            </a:pPr>
            <a:r>
              <a:rPr lang="en-GB" sz="2400" dirty="0">
                <a:solidFill>
                  <a:srgbClr val="7F7677"/>
                </a:solidFill>
              </a:rPr>
              <a:t>Can’t always pursue interesting side-lines</a:t>
            </a:r>
          </a:p>
          <a:p>
            <a:pPr marL="342900" indent="-342900">
              <a:buFont typeface="Arial" panose="020B0604020202020204" pitchFamily="34" charset="0"/>
              <a:buChar char="•"/>
            </a:pPr>
            <a:r>
              <a:rPr lang="en-GB" sz="2400" dirty="0">
                <a:solidFill>
                  <a:srgbClr val="7F7677"/>
                </a:solidFill>
              </a:rPr>
              <a:t>Generally shorter deadlines </a:t>
            </a:r>
          </a:p>
          <a:p>
            <a:pPr marL="342900" indent="-342900">
              <a:buFont typeface="Arial" panose="020B0604020202020204" pitchFamily="34" charset="0"/>
              <a:buChar char="•"/>
            </a:pPr>
            <a:r>
              <a:rPr lang="en-GB" sz="2400" dirty="0">
                <a:solidFill>
                  <a:srgbClr val="7F7677"/>
                </a:solidFill>
              </a:rPr>
              <a:t>Managing clients’ expectations </a:t>
            </a:r>
          </a:p>
        </p:txBody>
      </p:sp>
    </p:spTree>
    <p:extLst>
      <p:ext uri="{BB962C8B-B14F-4D97-AF65-F5344CB8AC3E}">
        <p14:creationId xmlns:p14="http://schemas.microsoft.com/office/powerpoint/2010/main" val="347425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5211689" cy="536104"/>
          </a:xfrm>
        </p:spPr>
        <p:txBody>
          <a:bodyPr>
            <a:noAutofit/>
          </a:bodyPr>
          <a:lstStyle/>
          <a:p>
            <a:r>
              <a:rPr lang="en-GB" sz="2400" dirty="0"/>
              <a:t>Continuing Professional Development</a:t>
            </a:r>
          </a:p>
        </p:txBody>
      </p:sp>
      <p:sp>
        <p:nvSpPr>
          <p:cNvPr id="4" name="TextBox 3"/>
          <p:cNvSpPr txBox="1"/>
          <p:nvPr/>
        </p:nvSpPr>
        <p:spPr>
          <a:xfrm>
            <a:off x="395536" y="980728"/>
            <a:ext cx="8424936" cy="8525411"/>
          </a:xfrm>
          <a:prstGeom prst="rect">
            <a:avLst/>
          </a:prstGeom>
          <a:noFill/>
        </p:spPr>
        <p:txBody>
          <a:bodyPr wrap="square" rtlCol="0">
            <a:spAutoFit/>
          </a:bodyPr>
          <a:lstStyle/>
          <a:p>
            <a:r>
              <a:rPr lang="en-GB" sz="2400" b="1" dirty="0">
                <a:solidFill>
                  <a:srgbClr val="7F7677"/>
                </a:solidFill>
              </a:rPr>
              <a:t>Lifelong process of employability </a:t>
            </a:r>
            <a:r>
              <a:rPr lang="en-GB" sz="2400" dirty="0">
                <a:solidFill>
                  <a:srgbClr val="7F7677"/>
                </a:solidFill>
              </a:rPr>
              <a:t>–</a:t>
            </a:r>
            <a:r>
              <a:rPr lang="en-GB" sz="2400" b="1" dirty="0">
                <a:solidFill>
                  <a:srgbClr val="7F7677"/>
                </a:solidFill>
              </a:rPr>
              <a:t> </a:t>
            </a:r>
            <a:r>
              <a:rPr lang="en-GB" sz="2400" dirty="0">
                <a:solidFill>
                  <a:srgbClr val="7F7677"/>
                </a:solidFill>
              </a:rPr>
              <a:t>get into good habits early</a:t>
            </a:r>
          </a:p>
          <a:p>
            <a:endParaRPr lang="en-GB" sz="2400" dirty="0">
              <a:solidFill>
                <a:srgbClr val="7F7677"/>
              </a:solidFill>
            </a:endParaRPr>
          </a:p>
          <a:p>
            <a:r>
              <a:rPr lang="en-GB" sz="2400" dirty="0">
                <a:solidFill>
                  <a:schemeClr val="accent2"/>
                </a:solidFill>
              </a:rPr>
              <a:t>Take and </a:t>
            </a:r>
            <a:r>
              <a:rPr lang="en-GB" sz="2400" u="sng" dirty="0">
                <a:solidFill>
                  <a:schemeClr val="accent2"/>
                </a:solidFill>
              </a:rPr>
              <a:t>make</a:t>
            </a:r>
            <a:r>
              <a:rPr lang="en-GB" sz="2400" dirty="0">
                <a:solidFill>
                  <a:schemeClr val="accent2"/>
                </a:solidFill>
              </a:rPr>
              <a:t> opportunities to expand technical knowledge </a:t>
            </a:r>
            <a:r>
              <a:rPr lang="en-GB" sz="2000" dirty="0">
                <a:solidFill>
                  <a:srgbClr val="7F7677"/>
                </a:solidFill>
              </a:rPr>
              <a:t>– learn new techniques and applications</a:t>
            </a:r>
          </a:p>
          <a:p>
            <a:endParaRPr lang="en-GB" sz="1200" dirty="0">
              <a:solidFill>
                <a:srgbClr val="7F7677"/>
              </a:solidFill>
            </a:endParaRPr>
          </a:p>
          <a:p>
            <a:pPr algn="just"/>
            <a:r>
              <a:rPr lang="en-GB" sz="2400" dirty="0">
                <a:solidFill>
                  <a:schemeClr val="accent2"/>
                </a:solidFill>
              </a:rPr>
              <a:t>Keep up-to-date with changes in the field </a:t>
            </a:r>
            <a:r>
              <a:rPr lang="en-GB" sz="2000" dirty="0">
                <a:solidFill>
                  <a:srgbClr val="7F7677"/>
                </a:solidFill>
              </a:rPr>
              <a:t>– statistics is not only a huge body of knowledge, but it’s always moving (lots of new, rapid developments since my uni. studies)</a:t>
            </a:r>
          </a:p>
          <a:p>
            <a:pPr marL="457200" indent="-457200" algn="just">
              <a:buFont typeface="Arial" pitchFamily="34" charset="0"/>
              <a:buChar char="•"/>
            </a:pPr>
            <a:endParaRPr lang="en-GB" sz="1200" dirty="0">
              <a:solidFill>
                <a:srgbClr val="7F7677"/>
              </a:solidFill>
            </a:endParaRPr>
          </a:p>
          <a:p>
            <a:pPr algn="just"/>
            <a:r>
              <a:rPr lang="en-GB" sz="2400" dirty="0">
                <a:solidFill>
                  <a:schemeClr val="accent2"/>
                </a:solidFill>
              </a:rPr>
              <a:t>Maintain awareness of statistical issues/debates</a:t>
            </a:r>
            <a:r>
              <a:rPr lang="en-GB" sz="2400" dirty="0">
                <a:solidFill>
                  <a:srgbClr val="7F7677"/>
                </a:solidFill>
              </a:rPr>
              <a:t> </a:t>
            </a:r>
            <a:r>
              <a:rPr lang="en-GB" sz="2000" dirty="0">
                <a:solidFill>
                  <a:srgbClr val="7F7677"/>
                </a:solidFill>
              </a:rPr>
              <a:t>– be part of the wider community and conversation</a:t>
            </a:r>
          </a:p>
          <a:p>
            <a:endParaRPr lang="en-GB" sz="1200" dirty="0">
              <a:solidFill>
                <a:srgbClr val="7F7677"/>
              </a:solidFill>
            </a:endParaRPr>
          </a:p>
          <a:p>
            <a:r>
              <a:rPr lang="en-GB" sz="2400" dirty="0">
                <a:solidFill>
                  <a:schemeClr val="accent2"/>
                </a:solidFill>
              </a:rPr>
              <a:t>Develop via different activities </a:t>
            </a:r>
            <a:r>
              <a:rPr lang="en-GB" sz="2000" dirty="0">
                <a:solidFill>
                  <a:srgbClr val="7F7677"/>
                </a:solidFill>
              </a:rPr>
              <a:t>– work based learning, professional activity, formal/educational, self-directed learning, other activities </a:t>
            </a: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a:p>
            <a:endParaRPr lang="en-GB" sz="2400" dirty="0">
              <a:solidFill>
                <a:srgbClr val="7F7677"/>
              </a:solidFill>
            </a:endParaRPr>
          </a:p>
        </p:txBody>
      </p:sp>
    </p:spTree>
    <p:extLst>
      <p:ext uri="{BB962C8B-B14F-4D97-AF65-F5344CB8AC3E}">
        <p14:creationId xmlns:p14="http://schemas.microsoft.com/office/powerpoint/2010/main" val="361737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62000" y="908720"/>
            <a:ext cx="7986464" cy="4577680"/>
          </a:xfrm>
        </p:spPr>
        <p:txBody>
          <a:bodyPr/>
          <a:lstStyle/>
          <a:p>
            <a:pPr marL="457200" indent="-457200" algn="just">
              <a:buFont typeface="Arial" pitchFamily="34" charset="0"/>
              <a:buChar char="•"/>
            </a:pPr>
            <a:r>
              <a:rPr lang="en-GB" sz="2400" dirty="0">
                <a:solidFill>
                  <a:srgbClr val="7F7677"/>
                </a:solidFill>
              </a:rPr>
              <a:t>My Background</a:t>
            </a:r>
          </a:p>
          <a:p>
            <a:pPr marL="1200150" lvl="1" indent="-457200" algn="just">
              <a:buFont typeface="Courier New" panose="02070309020205020404" pitchFamily="49" charset="0"/>
              <a:buChar char="o"/>
            </a:pPr>
            <a:r>
              <a:rPr lang="en-GB" sz="2000" dirty="0">
                <a:solidFill>
                  <a:srgbClr val="7F7677"/>
                </a:solidFill>
              </a:rPr>
              <a:t>Routes into Consultancy</a:t>
            </a:r>
          </a:p>
          <a:p>
            <a:pPr marL="457200" indent="-457200" algn="just">
              <a:buFont typeface="Arial" pitchFamily="34" charset="0"/>
              <a:buChar char="•"/>
            </a:pPr>
            <a:endParaRPr lang="en-GB" sz="2400" dirty="0">
              <a:solidFill>
                <a:srgbClr val="7F7677"/>
              </a:solidFill>
            </a:endParaRPr>
          </a:p>
          <a:p>
            <a:pPr marL="457200" indent="-457200" algn="just">
              <a:buFont typeface="Arial" pitchFamily="34" charset="0"/>
              <a:buChar char="•"/>
            </a:pPr>
            <a:r>
              <a:rPr lang="en-GB" sz="2400" dirty="0">
                <a:solidFill>
                  <a:srgbClr val="7F7677"/>
                </a:solidFill>
              </a:rPr>
              <a:t>Select Statistics</a:t>
            </a:r>
          </a:p>
          <a:p>
            <a:pPr marL="1200150" lvl="1" indent="-457200" algn="just">
              <a:buFont typeface="Courier New" panose="02070309020205020404" pitchFamily="49" charset="0"/>
              <a:buChar char="o"/>
            </a:pPr>
            <a:r>
              <a:rPr lang="en-GB" sz="2000" dirty="0">
                <a:solidFill>
                  <a:srgbClr val="7F7677"/>
                </a:solidFill>
              </a:rPr>
              <a:t>Our clients and projects</a:t>
            </a:r>
          </a:p>
          <a:p>
            <a:pPr marL="457200" indent="-457200" algn="just">
              <a:buFont typeface="Arial" pitchFamily="34" charset="0"/>
              <a:buChar char="•"/>
            </a:pPr>
            <a:endParaRPr lang="en-GB" sz="2400" dirty="0">
              <a:solidFill>
                <a:srgbClr val="7F7677"/>
              </a:solidFill>
            </a:endParaRPr>
          </a:p>
          <a:p>
            <a:pPr marL="457200" indent="-457200" algn="just">
              <a:buFont typeface="Arial" pitchFamily="34" charset="0"/>
              <a:buChar char="•"/>
            </a:pPr>
            <a:r>
              <a:rPr lang="en-GB" sz="2400" dirty="0">
                <a:solidFill>
                  <a:srgbClr val="7F7677"/>
                </a:solidFill>
              </a:rPr>
              <a:t>The Role of a Consultant</a:t>
            </a:r>
          </a:p>
          <a:p>
            <a:pPr marL="1200150" lvl="1" indent="-457200" algn="just">
              <a:buFont typeface="Courier New" panose="02070309020205020404" pitchFamily="49" charset="0"/>
              <a:buChar char="o"/>
            </a:pPr>
            <a:r>
              <a:rPr lang="en-GB" sz="2000" dirty="0">
                <a:solidFill>
                  <a:srgbClr val="7F7677"/>
                </a:solidFill>
              </a:rPr>
              <a:t>Technical and wider skills – what we look for in graduates</a:t>
            </a:r>
          </a:p>
          <a:p>
            <a:pPr marL="457200" indent="-457200" algn="just">
              <a:buFont typeface="Arial" pitchFamily="34" charset="0"/>
              <a:buChar char="•"/>
            </a:pPr>
            <a:endParaRPr lang="en-GB" sz="2400" dirty="0">
              <a:solidFill>
                <a:srgbClr val="7F7677"/>
              </a:solidFill>
            </a:endParaRPr>
          </a:p>
          <a:p>
            <a:pPr marL="457200" indent="-457200" algn="just">
              <a:buFont typeface="Arial" pitchFamily="34" charset="0"/>
              <a:buChar char="•"/>
            </a:pPr>
            <a:r>
              <a:rPr lang="en-GB" sz="2400" dirty="0">
                <a:solidFill>
                  <a:srgbClr val="7F7677"/>
                </a:solidFill>
              </a:rPr>
              <a:t>Continuing Professional Development</a:t>
            </a:r>
          </a:p>
          <a:p>
            <a:pPr marL="1200150" lvl="1" indent="-457200" algn="just">
              <a:buFont typeface="Courier New" panose="02070309020205020404" pitchFamily="49" charset="0"/>
              <a:buChar char="o"/>
            </a:pPr>
            <a:r>
              <a:rPr lang="en-GB" sz="2000" dirty="0">
                <a:solidFill>
                  <a:srgbClr val="7F7677"/>
                </a:solidFill>
              </a:rPr>
              <a:t>Life-long process of employability</a:t>
            </a:r>
          </a:p>
          <a:p>
            <a:pPr marL="1200150" lvl="1" indent="-457200" algn="just">
              <a:buFont typeface="Courier New" panose="02070309020205020404" pitchFamily="49" charset="0"/>
              <a:buChar char="o"/>
            </a:pPr>
            <a:endParaRPr lang="en-GB" sz="2000" dirty="0">
              <a:solidFill>
                <a:srgbClr val="7F7677"/>
              </a:solidFill>
            </a:endParaRPr>
          </a:p>
          <a:p>
            <a:pPr marL="457200" indent="-457200" algn="just">
              <a:lnSpc>
                <a:spcPct val="150000"/>
              </a:lnSpc>
              <a:buFont typeface="Arial" pitchFamily="34" charset="0"/>
              <a:buChar char="•"/>
            </a:pPr>
            <a:endParaRPr lang="en-GB" sz="1800" dirty="0"/>
          </a:p>
          <a:p>
            <a:pPr marL="285750" indent="-285750">
              <a:lnSpc>
                <a:spcPct val="150000"/>
              </a:lnSpc>
              <a:buFont typeface="Arial" pitchFamily="34" charset="0"/>
              <a:buChar char="•"/>
            </a:pPr>
            <a:endParaRPr lang="en-GB" sz="1800" dirty="0"/>
          </a:p>
        </p:txBody>
      </p:sp>
      <p:sp>
        <p:nvSpPr>
          <p:cNvPr id="5" name="Text Placeholder 1"/>
          <p:cNvSpPr>
            <a:spLocks noGrp="1"/>
          </p:cNvSpPr>
          <p:nvPr>
            <p:ph type="body" sz="quarter" idx="10"/>
          </p:nvPr>
        </p:nvSpPr>
        <p:spPr>
          <a:xfrm>
            <a:off x="152400" y="44624"/>
            <a:ext cx="3581400" cy="536104"/>
          </a:xfrm>
        </p:spPr>
        <p:txBody>
          <a:bodyPr>
            <a:noAutofit/>
          </a:bodyPr>
          <a:lstStyle/>
          <a:p>
            <a:r>
              <a:rPr lang="en-GB" sz="2400" dirty="0"/>
              <a:t>Agenda</a:t>
            </a:r>
          </a:p>
        </p:txBody>
      </p:sp>
    </p:spTree>
    <p:extLst>
      <p:ext uri="{BB962C8B-B14F-4D97-AF65-F5344CB8AC3E}">
        <p14:creationId xmlns:p14="http://schemas.microsoft.com/office/powerpoint/2010/main" val="1041009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Ongoing CPD</a:t>
            </a:r>
          </a:p>
        </p:txBody>
      </p:sp>
      <p:sp>
        <p:nvSpPr>
          <p:cNvPr id="4" name="TextBox 3"/>
          <p:cNvSpPr txBox="1"/>
          <p:nvPr/>
        </p:nvSpPr>
        <p:spPr>
          <a:xfrm>
            <a:off x="395536" y="980728"/>
            <a:ext cx="8424936" cy="5509200"/>
          </a:xfrm>
          <a:prstGeom prst="rect">
            <a:avLst/>
          </a:prstGeom>
          <a:noFill/>
        </p:spPr>
        <p:txBody>
          <a:bodyPr wrap="square" rtlCol="0">
            <a:spAutoFit/>
          </a:bodyPr>
          <a:lstStyle/>
          <a:p>
            <a:pPr algn="just"/>
            <a:r>
              <a:rPr lang="en-GB" sz="2400" dirty="0">
                <a:solidFill>
                  <a:schemeClr val="accent2"/>
                </a:solidFill>
              </a:rPr>
              <a:t>Recognise the variety of skills </a:t>
            </a:r>
            <a:r>
              <a:rPr lang="en-GB" sz="2000" dirty="0">
                <a:solidFill>
                  <a:srgbClr val="7F7677"/>
                </a:solidFill>
              </a:rPr>
              <a:t>– not just technical, statistical development but wider professional skills, including consultancy skills (scoping, advice, etc.), communication, leadership, staff management, project management, application area knowledge, etc., etc.</a:t>
            </a:r>
          </a:p>
          <a:p>
            <a:pPr algn="just"/>
            <a:endParaRPr lang="en-GB" sz="1200" dirty="0">
              <a:solidFill>
                <a:srgbClr val="7F7677"/>
              </a:solidFill>
            </a:endParaRPr>
          </a:p>
          <a:p>
            <a:pPr algn="just"/>
            <a:r>
              <a:rPr lang="en-GB" sz="2400" dirty="0">
                <a:solidFill>
                  <a:schemeClr val="accent2"/>
                </a:solidFill>
              </a:rPr>
              <a:t>Actively reflect (not just admin!) </a:t>
            </a:r>
            <a:r>
              <a:rPr lang="en-GB" sz="2000" dirty="0">
                <a:solidFill>
                  <a:srgbClr val="7F7677"/>
                </a:solidFill>
              </a:rPr>
              <a:t>– not a box-ticking exercise as part of internal biannual review process or for revalidating professional accreditation/chartership, but an opportunity to reflect on skills and experience and take responsibility for own development</a:t>
            </a:r>
          </a:p>
          <a:p>
            <a:pPr algn="just"/>
            <a:endParaRPr lang="en-GB" sz="1200" dirty="0">
              <a:solidFill>
                <a:srgbClr val="7F7677"/>
              </a:solidFill>
            </a:endParaRPr>
          </a:p>
          <a:p>
            <a:pPr algn="just"/>
            <a:r>
              <a:rPr lang="en-GB" sz="2400" dirty="0">
                <a:solidFill>
                  <a:schemeClr val="accent2"/>
                </a:solidFill>
              </a:rPr>
              <a:t>Keep an ongoing record </a:t>
            </a:r>
            <a:r>
              <a:rPr lang="en-GB" sz="2000" dirty="0">
                <a:solidFill>
                  <a:srgbClr val="7F7677"/>
                </a:solidFill>
              </a:rPr>
              <a:t>– maintain a process for recording activities as they are completed (internal, bespoke timesheet/project management software)</a:t>
            </a:r>
          </a:p>
          <a:p>
            <a:pPr algn="just"/>
            <a:endParaRPr lang="en-GB" sz="1200" dirty="0">
              <a:solidFill>
                <a:srgbClr val="7F7677"/>
              </a:solidFill>
            </a:endParaRPr>
          </a:p>
          <a:p>
            <a:pPr algn="just"/>
            <a:r>
              <a:rPr lang="en-GB" sz="2400" dirty="0">
                <a:solidFill>
                  <a:schemeClr val="accent2"/>
                </a:solidFill>
              </a:rPr>
              <a:t>Continually monitor </a:t>
            </a:r>
            <a:r>
              <a:rPr lang="en-GB" sz="2000" dirty="0">
                <a:solidFill>
                  <a:srgbClr val="7F7677"/>
                </a:solidFill>
              </a:rPr>
              <a:t>– ongoing process of review and reflection to track progress and achievements, and identify next steps</a:t>
            </a:r>
          </a:p>
          <a:p>
            <a:pPr algn="just"/>
            <a:endParaRPr lang="en-GB" sz="2000" dirty="0">
              <a:solidFill>
                <a:srgbClr val="7F7677"/>
              </a:solidFill>
            </a:endParaRPr>
          </a:p>
          <a:p>
            <a:pPr algn="just"/>
            <a:endParaRPr lang="en-GB" sz="1200" dirty="0">
              <a:solidFill>
                <a:srgbClr val="7F7677"/>
              </a:solidFill>
            </a:endParaRPr>
          </a:p>
        </p:txBody>
      </p:sp>
    </p:spTree>
    <p:extLst>
      <p:ext uri="{BB962C8B-B14F-4D97-AF65-F5344CB8AC3E}">
        <p14:creationId xmlns:p14="http://schemas.microsoft.com/office/powerpoint/2010/main" val="188845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Ongoing CPD</a:t>
            </a:r>
          </a:p>
        </p:txBody>
      </p:sp>
      <p:sp>
        <p:nvSpPr>
          <p:cNvPr id="4" name="TextBox 3"/>
          <p:cNvSpPr txBox="1"/>
          <p:nvPr/>
        </p:nvSpPr>
        <p:spPr>
          <a:xfrm>
            <a:off x="395536" y="980728"/>
            <a:ext cx="8424936" cy="3847207"/>
          </a:xfrm>
          <a:prstGeom prst="rect">
            <a:avLst/>
          </a:prstGeom>
          <a:noFill/>
        </p:spPr>
        <p:txBody>
          <a:bodyPr wrap="square" rtlCol="0">
            <a:spAutoFit/>
          </a:bodyPr>
          <a:lstStyle/>
          <a:p>
            <a:pPr algn="just"/>
            <a:r>
              <a:rPr lang="en-GB" sz="2400" dirty="0">
                <a:solidFill>
                  <a:schemeClr val="accent2"/>
                </a:solidFill>
              </a:rPr>
              <a:t>See the benefit </a:t>
            </a:r>
            <a:r>
              <a:rPr lang="en-GB" sz="2000" dirty="0">
                <a:solidFill>
                  <a:srgbClr val="7F7677"/>
                </a:solidFill>
              </a:rPr>
              <a:t>– identify the ultimate benefits and beneficiaries of development not just what was done, e.g., increased quality of professional practice and service delivery might benefit company, colleagues, clients, the wider statistical community, the public, etc.</a:t>
            </a:r>
          </a:p>
          <a:p>
            <a:pPr algn="just"/>
            <a:endParaRPr lang="en-GB" sz="1200" dirty="0">
              <a:solidFill>
                <a:srgbClr val="7F7677"/>
              </a:solidFill>
            </a:endParaRPr>
          </a:p>
          <a:p>
            <a:pPr algn="just"/>
            <a:r>
              <a:rPr lang="en-GB" sz="2400" dirty="0">
                <a:solidFill>
                  <a:schemeClr val="accent2"/>
                </a:solidFill>
              </a:rPr>
              <a:t>Promote your CPD </a:t>
            </a:r>
            <a:r>
              <a:rPr lang="en-GB" sz="2000" dirty="0">
                <a:solidFill>
                  <a:srgbClr val="7F7677"/>
                </a:solidFill>
              </a:rPr>
              <a:t>– let employer, manager, colleagues, clients, etc. know about your CPD</a:t>
            </a:r>
          </a:p>
          <a:p>
            <a:pPr algn="just"/>
            <a:endParaRPr lang="en-GB" sz="1200" dirty="0">
              <a:solidFill>
                <a:srgbClr val="7F7677"/>
              </a:solidFill>
            </a:endParaRPr>
          </a:p>
          <a:p>
            <a:pPr algn="just"/>
            <a:r>
              <a:rPr lang="en-GB" sz="2400" dirty="0">
                <a:solidFill>
                  <a:schemeClr val="accent2"/>
                </a:solidFill>
              </a:rPr>
              <a:t>Allow CPD to develop with role </a:t>
            </a:r>
            <a:r>
              <a:rPr lang="en-GB" sz="2000" dirty="0">
                <a:solidFill>
                  <a:srgbClr val="7F7677"/>
                </a:solidFill>
              </a:rPr>
              <a:t>– different types of development at different stages of my career</a:t>
            </a:r>
          </a:p>
          <a:p>
            <a:pPr algn="just"/>
            <a:endParaRPr lang="en-GB" sz="2000" dirty="0">
              <a:solidFill>
                <a:srgbClr val="7F7677"/>
              </a:solidFill>
            </a:endParaRPr>
          </a:p>
          <a:p>
            <a:pPr algn="just"/>
            <a:endParaRPr lang="en-GB" sz="2000" dirty="0">
              <a:solidFill>
                <a:srgbClr val="7F7677"/>
              </a:solidFill>
            </a:endParaRPr>
          </a:p>
        </p:txBody>
      </p:sp>
    </p:spTree>
    <p:extLst>
      <p:ext uri="{BB962C8B-B14F-4D97-AF65-F5344CB8AC3E}">
        <p14:creationId xmlns:p14="http://schemas.microsoft.com/office/powerpoint/2010/main" val="183819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4430049" cy="536104"/>
          </a:xfrm>
        </p:spPr>
        <p:txBody>
          <a:bodyPr>
            <a:noAutofit/>
          </a:bodyPr>
          <a:lstStyle/>
          <a:p>
            <a:r>
              <a:rPr lang="en-GB" sz="2400" dirty="0"/>
              <a:t>Questions?</a:t>
            </a:r>
          </a:p>
        </p:txBody>
      </p:sp>
      <p:sp>
        <p:nvSpPr>
          <p:cNvPr id="4" name="TextBox 3"/>
          <p:cNvSpPr txBox="1"/>
          <p:nvPr/>
        </p:nvSpPr>
        <p:spPr>
          <a:xfrm>
            <a:off x="395536" y="1085835"/>
            <a:ext cx="8424936" cy="830997"/>
          </a:xfrm>
          <a:prstGeom prst="rect">
            <a:avLst/>
          </a:prstGeom>
          <a:noFill/>
        </p:spPr>
        <p:txBody>
          <a:bodyPr wrap="square" rtlCol="0">
            <a:spAutoFit/>
          </a:bodyPr>
          <a:lstStyle/>
          <a:p>
            <a:pPr marL="342900" indent="-342900">
              <a:buFont typeface="Arial" panose="020B0604020202020204" pitchFamily="34" charset="0"/>
              <a:buChar char="•"/>
            </a:pPr>
            <a:endParaRPr lang="en-GB" sz="2400" dirty="0">
              <a:solidFill>
                <a:srgbClr val="7F7677"/>
              </a:solidFill>
            </a:endParaRPr>
          </a:p>
          <a:p>
            <a:pPr marL="800100" lvl="1" indent="-342900">
              <a:buFont typeface="Arial" panose="020B0604020202020204" pitchFamily="34" charset="0"/>
              <a:buChar char="•"/>
            </a:pPr>
            <a:endParaRPr lang="en-GB" sz="2400" dirty="0">
              <a:solidFill>
                <a:srgbClr val="7F7677"/>
              </a:solidFill>
            </a:endParaRPr>
          </a:p>
        </p:txBody>
      </p:sp>
      <p:sp>
        <p:nvSpPr>
          <p:cNvPr id="3" name="TextBox 2"/>
          <p:cNvSpPr txBox="1"/>
          <p:nvPr/>
        </p:nvSpPr>
        <p:spPr>
          <a:xfrm>
            <a:off x="755576" y="1268760"/>
            <a:ext cx="8136904" cy="3600986"/>
          </a:xfrm>
          <a:prstGeom prst="rect">
            <a:avLst/>
          </a:prstGeom>
          <a:noFill/>
        </p:spPr>
        <p:txBody>
          <a:bodyPr wrap="square" rtlCol="0">
            <a:spAutoFit/>
          </a:bodyPr>
          <a:lstStyle/>
          <a:p>
            <a:r>
              <a:rPr lang="en-GB" sz="3600" dirty="0">
                <a:solidFill>
                  <a:srgbClr val="7F7677"/>
                </a:solidFill>
              </a:rPr>
              <a:t>Thanks for listening!</a:t>
            </a:r>
          </a:p>
          <a:p>
            <a:endParaRPr lang="en-GB" sz="2400" dirty="0">
              <a:solidFill>
                <a:srgbClr val="7F7677"/>
              </a:solidFill>
            </a:endParaRPr>
          </a:p>
          <a:p>
            <a:r>
              <a:rPr lang="en-GB" sz="2400" dirty="0">
                <a:solidFill>
                  <a:srgbClr val="7F7677"/>
                </a:solidFill>
              </a:rPr>
              <a:t>Find out more about Select at: </a:t>
            </a:r>
            <a:r>
              <a:rPr lang="en-GB" sz="2400" u="sng" dirty="0">
                <a:solidFill>
                  <a:srgbClr val="4F656A"/>
                </a:solidFill>
                <a:hlinkClick r:id="rId3"/>
              </a:rPr>
              <a:t>https://select-statistics.co.uk/</a:t>
            </a:r>
            <a:endParaRPr lang="en-GB" sz="2400" u="sng" dirty="0">
              <a:solidFill>
                <a:srgbClr val="4F656A"/>
              </a:solidFill>
            </a:endParaRPr>
          </a:p>
          <a:p>
            <a:endParaRPr lang="en-GB" sz="2400" u="sng" dirty="0">
              <a:solidFill>
                <a:srgbClr val="4F656A"/>
              </a:solidFill>
            </a:endParaRPr>
          </a:p>
          <a:p>
            <a:endParaRPr lang="en-GB" sz="2400" u="sng" dirty="0">
              <a:solidFill>
                <a:srgbClr val="4F656A"/>
              </a:solidFill>
            </a:endParaRPr>
          </a:p>
          <a:p>
            <a:endParaRPr lang="en-GB" sz="3200" dirty="0">
              <a:solidFill>
                <a:srgbClr val="7F7677"/>
              </a:solidFill>
            </a:endParaRPr>
          </a:p>
          <a:p>
            <a:endParaRPr lang="en-GB" sz="3200" dirty="0">
              <a:solidFill>
                <a:srgbClr val="7F7677"/>
              </a:solidFill>
            </a:endParaRPr>
          </a:p>
          <a:p>
            <a:endParaRPr lang="en-GB" sz="3200" dirty="0">
              <a:solidFill>
                <a:srgbClr val="7F7677"/>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p:blipFill>
        <p:spPr>
          <a:xfrm>
            <a:off x="1278148" y="3933056"/>
            <a:ext cx="6587704" cy="1468172"/>
          </a:xfrm>
          <a:prstGeom prst="rect">
            <a:avLst/>
          </a:prstGeom>
        </p:spPr>
      </p:pic>
    </p:spTree>
    <p:extLst>
      <p:ext uri="{BB962C8B-B14F-4D97-AF65-F5344CB8AC3E}">
        <p14:creationId xmlns:p14="http://schemas.microsoft.com/office/powerpoint/2010/main" val="412072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stretch>
            <a:fillRect/>
          </a:stretch>
        </p:blipFill>
        <p:spPr>
          <a:xfrm>
            <a:off x="380955" y="3371294"/>
            <a:ext cx="1975952" cy="2961995"/>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5822" y="4203469"/>
            <a:ext cx="2663788" cy="1704824"/>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8184" y="3906316"/>
            <a:ext cx="2694047" cy="1791854"/>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3800" y="599643"/>
            <a:ext cx="3095440" cy="1821775"/>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b="7510"/>
          <a:stretch/>
        </p:blipFill>
        <p:spPr>
          <a:xfrm>
            <a:off x="380955" y="580728"/>
            <a:ext cx="1829115" cy="2537624"/>
          </a:xfrm>
          <a:prstGeom prst="rect">
            <a:avLst/>
          </a:prstGeom>
        </p:spPr>
      </p:pic>
      <p:sp>
        <p:nvSpPr>
          <p:cNvPr id="2" name="Text Placeholder 1"/>
          <p:cNvSpPr>
            <a:spLocks noGrp="1"/>
          </p:cNvSpPr>
          <p:nvPr>
            <p:ph type="body" sz="quarter" idx="10"/>
          </p:nvPr>
        </p:nvSpPr>
        <p:spPr>
          <a:xfrm>
            <a:off x="152400" y="44624"/>
            <a:ext cx="3581400" cy="536104"/>
          </a:xfrm>
        </p:spPr>
        <p:txBody>
          <a:bodyPr>
            <a:noAutofit/>
          </a:bodyPr>
          <a:lstStyle/>
          <a:p>
            <a:r>
              <a:rPr lang="en-GB" sz="2400" dirty="0"/>
              <a:t>My Background</a:t>
            </a:r>
          </a:p>
        </p:txBody>
      </p:sp>
      <p:sp>
        <p:nvSpPr>
          <p:cNvPr id="5" name="Rounded Rectangle 4"/>
          <p:cNvSpPr/>
          <p:nvPr/>
        </p:nvSpPr>
        <p:spPr>
          <a:xfrm>
            <a:off x="1691680" y="1988840"/>
            <a:ext cx="180020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solidFill>
            </a:endParaRPr>
          </a:p>
          <a:p>
            <a:pPr algn="ctr"/>
            <a:endParaRPr lang="en-GB" dirty="0">
              <a:solidFill>
                <a:schemeClr val="accent2"/>
              </a:solidFill>
            </a:endParaRPr>
          </a:p>
          <a:p>
            <a:pPr algn="ctr"/>
            <a:r>
              <a:rPr lang="en-GB" dirty="0">
                <a:solidFill>
                  <a:schemeClr val="accent2"/>
                </a:solidFill>
              </a:rPr>
              <a:t>BSc Math. Sciences</a:t>
            </a:r>
          </a:p>
        </p:txBody>
      </p:sp>
      <p:sp>
        <p:nvSpPr>
          <p:cNvPr id="6" name="Rounded Rectangle 5"/>
          <p:cNvSpPr/>
          <p:nvPr/>
        </p:nvSpPr>
        <p:spPr>
          <a:xfrm>
            <a:off x="3995936" y="1988840"/>
            <a:ext cx="180020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solidFill>
            </a:endParaRPr>
          </a:p>
          <a:p>
            <a:pPr algn="ctr"/>
            <a:endParaRPr lang="en-GB" dirty="0">
              <a:solidFill>
                <a:schemeClr val="accent2"/>
              </a:solidFill>
            </a:endParaRPr>
          </a:p>
          <a:p>
            <a:pPr algn="ctr"/>
            <a:r>
              <a:rPr lang="en-GB" dirty="0">
                <a:solidFill>
                  <a:schemeClr val="accent2"/>
                </a:solidFill>
              </a:rPr>
              <a:t>MSc Statistics</a:t>
            </a:r>
          </a:p>
        </p:txBody>
      </p:sp>
      <p:sp>
        <p:nvSpPr>
          <p:cNvPr id="7" name="Rounded Rectangle 6"/>
          <p:cNvSpPr/>
          <p:nvPr/>
        </p:nvSpPr>
        <p:spPr>
          <a:xfrm>
            <a:off x="6300192" y="1988840"/>
            <a:ext cx="180020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solidFill>
            </a:endParaRPr>
          </a:p>
          <a:p>
            <a:pPr algn="ctr"/>
            <a:endParaRPr lang="en-GB" dirty="0">
              <a:solidFill>
                <a:schemeClr val="accent2"/>
              </a:solidFill>
            </a:endParaRPr>
          </a:p>
          <a:p>
            <a:pPr algn="ctr"/>
            <a:r>
              <a:rPr lang="en-GB" dirty="0">
                <a:solidFill>
                  <a:schemeClr val="accent2"/>
                </a:solidFill>
              </a:rPr>
              <a:t>Statistical Services Unit</a:t>
            </a:r>
          </a:p>
        </p:txBody>
      </p:sp>
      <p:sp>
        <p:nvSpPr>
          <p:cNvPr id="8" name="Rounded Rectangle 7"/>
          <p:cNvSpPr/>
          <p:nvPr/>
        </p:nvSpPr>
        <p:spPr>
          <a:xfrm>
            <a:off x="6300192" y="3573016"/>
            <a:ext cx="180020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solidFill>
            </a:endParaRPr>
          </a:p>
          <a:p>
            <a:pPr algn="ctr"/>
            <a:endParaRPr lang="en-GB" dirty="0">
              <a:solidFill>
                <a:schemeClr val="accent2"/>
              </a:solidFill>
            </a:endParaRPr>
          </a:p>
          <a:p>
            <a:pPr algn="ctr"/>
            <a:r>
              <a:rPr lang="en-GB" dirty="0">
                <a:solidFill>
                  <a:schemeClr val="accent2"/>
                </a:solidFill>
              </a:rPr>
              <a:t>Clinical Discovery</a:t>
            </a:r>
          </a:p>
        </p:txBody>
      </p:sp>
      <p:sp>
        <p:nvSpPr>
          <p:cNvPr id="9" name="Rounded Rectangle 8"/>
          <p:cNvSpPr/>
          <p:nvPr/>
        </p:nvSpPr>
        <p:spPr>
          <a:xfrm>
            <a:off x="3995936" y="3573016"/>
            <a:ext cx="180020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solidFill>
            </a:endParaRPr>
          </a:p>
          <a:p>
            <a:pPr algn="ctr"/>
            <a:endParaRPr lang="en-GB" dirty="0">
              <a:solidFill>
                <a:schemeClr val="accent2"/>
              </a:solidFill>
            </a:endParaRPr>
          </a:p>
          <a:p>
            <a:pPr algn="ctr"/>
            <a:r>
              <a:rPr lang="en-GB" dirty="0">
                <a:solidFill>
                  <a:schemeClr val="accent2"/>
                </a:solidFill>
              </a:rPr>
              <a:t>Statistical Consultant</a:t>
            </a:r>
          </a:p>
        </p:txBody>
      </p:sp>
      <p:sp>
        <p:nvSpPr>
          <p:cNvPr id="10" name="Rounded Rectangle 9"/>
          <p:cNvSpPr/>
          <p:nvPr/>
        </p:nvSpPr>
        <p:spPr>
          <a:xfrm>
            <a:off x="1691680" y="3573016"/>
            <a:ext cx="180020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solidFill>
            </a:endParaRPr>
          </a:p>
          <a:p>
            <a:pPr algn="ctr"/>
            <a:endParaRPr lang="en-GB" dirty="0">
              <a:solidFill>
                <a:schemeClr val="accent2"/>
              </a:solidFill>
            </a:endParaRPr>
          </a:p>
          <a:p>
            <a:pPr algn="ctr"/>
            <a:r>
              <a:rPr lang="en-GB" dirty="0">
                <a:solidFill>
                  <a:schemeClr val="accent2"/>
                </a:solidFill>
              </a:rPr>
              <a:t>Senior Stats Consultant</a:t>
            </a:r>
          </a:p>
        </p:txBody>
      </p:sp>
      <p:cxnSp>
        <p:nvCxnSpPr>
          <p:cNvPr id="12" name="Straight Arrow Connector 11"/>
          <p:cNvCxnSpPr>
            <a:stCxn id="5" idx="3"/>
            <a:endCxn id="6" idx="1"/>
          </p:cNvCxnSpPr>
          <p:nvPr/>
        </p:nvCxnSpPr>
        <p:spPr>
          <a:xfrm>
            <a:off x="3491880" y="2528900"/>
            <a:ext cx="504056"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5796136" y="2531016"/>
            <a:ext cx="504056"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8" idx="1"/>
            <a:endCxn id="9" idx="3"/>
          </p:cNvCxnSpPr>
          <p:nvPr/>
        </p:nvCxnSpPr>
        <p:spPr>
          <a:xfrm flipH="1">
            <a:off x="5796136" y="4113076"/>
            <a:ext cx="504056"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9" idx="1"/>
            <a:endCxn id="10" idx="3"/>
          </p:cNvCxnSpPr>
          <p:nvPr/>
        </p:nvCxnSpPr>
        <p:spPr>
          <a:xfrm flipH="1">
            <a:off x="3491880" y="4113076"/>
            <a:ext cx="504056"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00688" y="2025078"/>
            <a:ext cx="537472" cy="537472"/>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35722" y="2025078"/>
            <a:ext cx="537472" cy="537472"/>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4463" y="2025078"/>
            <a:ext cx="451657" cy="53747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79107" y="3602177"/>
            <a:ext cx="510899" cy="510899"/>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72042" y="3625242"/>
            <a:ext cx="494184" cy="494184"/>
          </a:xfrm>
          <a:prstGeom prst="rect">
            <a:avLst/>
          </a:prstGeom>
        </p:spPr>
      </p:pic>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21590" y="3625242"/>
            <a:ext cx="494184" cy="494184"/>
          </a:xfrm>
          <a:prstGeom prst="rect">
            <a:avLst/>
          </a:prstGeom>
        </p:spPr>
      </p:pic>
      <p:cxnSp>
        <p:nvCxnSpPr>
          <p:cNvPr id="31" name="Straight Arrow Connector 30"/>
          <p:cNvCxnSpPr/>
          <p:nvPr/>
        </p:nvCxnSpPr>
        <p:spPr>
          <a:xfrm>
            <a:off x="7236296" y="3068960"/>
            <a:ext cx="0" cy="50405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894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44624"/>
            <a:ext cx="4059560" cy="536104"/>
          </a:xfrm>
        </p:spPr>
        <p:txBody>
          <a:bodyPr>
            <a:noAutofit/>
          </a:bodyPr>
          <a:lstStyle/>
          <a:p>
            <a:r>
              <a:rPr lang="en-GB" sz="2400" dirty="0"/>
              <a:t>Routes into Consultancy</a:t>
            </a:r>
          </a:p>
        </p:txBody>
      </p:sp>
      <p:sp>
        <p:nvSpPr>
          <p:cNvPr id="4" name="TextBox 3"/>
          <p:cNvSpPr txBox="1"/>
          <p:nvPr/>
        </p:nvSpPr>
        <p:spPr>
          <a:xfrm>
            <a:off x="755576" y="998433"/>
            <a:ext cx="8064896"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400" dirty="0">
                <a:solidFill>
                  <a:srgbClr val="7F7677"/>
                </a:solidFill>
              </a:rPr>
              <a:t>Join an established consultancy company</a:t>
            </a:r>
          </a:p>
          <a:p>
            <a:pPr marL="342900" indent="-342900">
              <a:lnSpc>
                <a:spcPct val="150000"/>
              </a:lnSpc>
              <a:buFont typeface="Arial" panose="020B0604020202020204" pitchFamily="34" charset="0"/>
              <a:buChar char="•"/>
            </a:pPr>
            <a:r>
              <a:rPr lang="en-GB" sz="2400" dirty="0">
                <a:solidFill>
                  <a:srgbClr val="7F7677"/>
                </a:solidFill>
              </a:rPr>
              <a:t>Join a university statistical consultancy unit</a:t>
            </a:r>
          </a:p>
          <a:p>
            <a:pPr marL="342900" indent="-342900">
              <a:lnSpc>
                <a:spcPct val="150000"/>
              </a:lnSpc>
              <a:buFont typeface="Arial" panose="020B0604020202020204" pitchFamily="34" charset="0"/>
              <a:buChar char="•"/>
            </a:pPr>
            <a:r>
              <a:rPr lang="en-GB" sz="2400" dirty="0">
                <a:solidFill>
                  <a:srgbClr val="7F7677"/>
                </a:solidFill>
              </a:rPr>
              <a:t>Join a clinical/contract research organisation (CRO)</a:t>
            </a:r>
          </a:p>
          <a:p>
            <a:pPr marL="342900" indent="-342900">
              <a:lnSpc>
                <a:spcPct val="150000"/>
              </a:lnSpc>
              <a:buFont typeface="Arial" panose="020B0604020202020204" pitchFamily="34" charset="0"/>
              <a:buChar char="•"/>
            </a:pPr>
            <a:r>
              <a:rPr lang="en-GB" sz="2400" dirty="0">
                <a:solidFill>
                  <a:srgbClr val="7F7677"/>
                </a:solidFill>
              </a:rPr>
              <a:t>Join the civil service</a:t>
            </a:r>
          </a:p>
          <a:p>
            <a:pPr marL="800100" lvl="1" indent="-342900">
              <a:lnSpc>
                <a:spcPct val="150000"/>
              </a:lnSpc>
              <a:buFont typeface="Courier New" panose="02070309020205020404" pitchFamily="49" charset="0"/>
              <a:buChar char="o"/>
            </a:pPr>
            <a:r>
              <a:rPr lang="en-GB" dirty="0">
                <a:solidFill>
                  <a:srgbClr val="7F7677"/>
                </a:solidFill>
              </a:rPr>
              <a:t>Government Statistical Service (GSS)/Office for National Statistics (ONS)</a:t>
            </a:r>
          </a:p>
          <a:p>
            <a:pPr marL="342900" indent="-342900">
              <a:lnSpc>
                <a:spcPct val="150000"/>
              </a:lnSpc>
              <a:buFont typeface="Arial" panose="020B0604020202020204" pitchFamily="34" charset="0"/>
              <a:buChar char="•"/>
            </a:pPr>
            <a:r>
              <a:rPr lang="en-GB" sz="2400" dirty="0">
                <a:solidFill>
                  <a:srgbClr val="7F7677"/>
                </a:solidFill>
              </a:rPr>
              <a:t>Join an in-house insights/analytics team (data science?!)</a:t>
            </a:r>
          </a:p>
          <a:p>
            <a:pPr marL="342900" indent="-342900">
              <a:lnSpc>
                <a:spcPct val="150000"/>
              </a:lnSpc>
              <a:buFont typeface="Arial" panose="020B0604020202020204" pitchFamily="34" charset="0"/>
              <a:buChar char="•"/>
            </a:pPr>
            <a:r>
              <a:rPr lang="en-GB" sz="2400" dirty="0">
                <a:solidFill>
                  <a:srgbClr val="7F7677"/>
                </a:solidFill>
              </a:rPr>
              <a:t>Freelance work</a:t>
            </a:r>
          </a:p>
          <a:p>
            <a:pPr marL="342900" indent="-342900">
              <a:lnSpc>
                <a:spcPct val="150000"/>
              </a:lnSpc>
              <a:buFont typeface="Arial" panose="020B0604020202020204" pitchFamily="34" charset="0"/>
              <a:buChar char="•"/>
            </a:pPr>
            <a:r>
              <a:rPr lang="en-GB" sz="2400" dirty="0">
                <a:solidFill>
                  <a:srgbClr val="7F7677"/>
                </a:solidFill>
              </a:rPr>
              <a:t>Start your own company!</a:t>
            </a:r>
          </a:p>
          <a:p>
            <a:endParaRPr lang="en-GB" dirty="0"/>
          </a:p>
        </p:txBody>
      </p:sp>
    </p:spTree>
    <p:extLst>
      <p:ext uri="{BB962C8B-B14F-4D97-AF65-F5344CB8AC3E}">
        <p14:creationId xmlns:p14="http://schemas.microsoft.com/office/powerpoint/2010/main" val="114719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44624"/>
            <a:ext cx="4059560" cy="536104"/>
          </a:xfrm>
        </p:spPr>
        <p:txBody>
          <a:bodyPr>
            <a:noAutofit/>
          </a:bodyPr>
          <a:lstStyle/>
          <a:p>
            <a:r>
              <a:rPr lang="en-GB" sz="2400" dirty="0"/>
              <a:t>Select Statistics</a:t>
            </a:r>
          </a:p>
        </p:txBody>
      </p:sp>
      <p:sp>
        <p:nvSpPr>
          <p:cNvPr id="4" name="TextBox 3"/>
          <p:cNvSpPr txBox="1"/>
          <p:nvPr/>
        </p:nvSpPr>
        <p:spPr>
          <a:xfrm>
            <a:off x="755576" y="904652"/>
            <a:ext cx="3744416"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7F7677"/>
                </a:solidFill>
              </a:rPr>
              <a:t>Established 2012 </a:t>
            </a:r>
          </a:p>
          <a:p>
            <a:pPr marL="342900" indent="-342900">
              <a:buFont typeface="Arial" panose="020B0604020202020204" pitchFamily="34" charset="0"/>
              <a:buChar char="•"/>
            </a:pPr>
            <a:endParaRPr lang="en-GB" sz="2400" dirty="0">
              <a:solidFill>
                <a:srgbClr val="7F7677"/>
              </a:solidFill>
            </a:endParaRPr>
          </a:p>
          <a:p>
            <a:pPr marL="342900" indent="-342900">
              <a:buFont typeface="Arial" panose="020B0604020202020204" pitchFamily="34" charset="0"/>
              <a:buChar char="•"/>
            </a:pPr>
            <a:r>
              <a:rPr lang="en-GB" sz="2400" dirty="0">
                <a:solidFill>
                  <a:srgbClr val="7F7677"/>
                </a:solidFill>
              </a:rPr>
              <a:t>Full consultancy service: analysis, advice, training, research </a:t>
            </a:r>
          </a:p>
          <a:p>
            <a:pPr marL="342900" indent="-342900">
              <a:buFont typeface="Arial" panose="020B0604020202020204" pitchFamily="34" charset="0"/>
              <a:buChar char="•"/>
            </a:pPr>
            <a:endParaRPr lang="en-GB" sz="2400" dirty="0">
              <a:solidFill>
                <a:srgbClr val="7F7677"/>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16632"/>
            <a:ext cx="4377690" cy="2823210"/>
          </a:xfrm>
          <a:prstGeom prst="rect">
            <a:avLst/>
          </a:prstGeom>
        </p:spPr>
      </p:pic>
      <p:sp>
        <p:nvSpPr>
          <p:cNvPr id="5" name="TextBox 4"/>
          <p:cNvSpPr txBox="1"/>
          <p:nvPr/>
        </p:nvSpPr>
        <p:spPr>
          <a:xfrm>
            <a:off x="755576" y="3120057"/>
            <a:ext cx="8266122" cy="3693319"/>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7F7677"/>
                </a:solidFill>
              </a:rPr>
              <a:t>Experienced in solving practical, real world problems. Academic credentials with commercial experience</a:t>
            </a:r>
          </a:p>
          <a:p>
            <a:pPr marL="342900" indent="-342900">
              <a:buFont typeface="Arial" panose="020B0604020202020204" pitchFamily="34" charset="0"/>
              <a:buChar char="•"/>
            </a:pPr>
            <a:endParaRPr lang="en-GB" sz="2400" dirty="0">
              <a:solidFill>
                <a:srgbClr val="7F7677"/>
              </a:solidFill>
            </a:endParaRPr>
          </a:p>
          <a:p>
            <a:pPr marL="342900" indent="-342900">
              <a:buFont typeface="Arial" panose="020B0604020202020204" pitchFamily="34" charset="0"/>
              <a:buChar char="•"/>
            </a:pPr>
            <a:r>
              <a:rPr lang="en-GB" sz="2400" dirty="0">
                <a:solidFill>
                  <a:srgbClr val="7F7677"/>
                </a:solidFill>
              </a:rPr>
              <a:t>Work with clients to deliver bespoke solutions using the most relevant statistical tools</a:t>
            </a:r>
          </a:p>
          <a:p>
            <a:pPr marL="342900" indent="-342900">
              <a:buFont typeface="Arial" panose="020B0604020202020204" pitchFamily="34" charset="0"/>
              <a:buChar char="•"/>
            </a:pPr>
            <a:endParaRPr lang="en-GB" sz="2400" dirty="0">
              <a:solidFill>
                <a:srgbClr val="7F7677"/>
              </a:solidFill>
            </a:endParaRPr>
          </a:p>
          <a:p>
            <a:pPr marL="342900" indent="-342900">
              <a:buFont typeface="Arial" panose="020B0604020202020204" pitchFamily="34" charset="0"/>
              <a:buChar char="•"/>
            </a:pPr>
            <a:r>
              <a:rPr lang="en-GB" sz="2400" dirty="0">
                <a:solidFill>
                  <a:srgbClr val="7F7677"/>
                </a:solidFill>
              </a:rPr>
              <a:t>We like to regularly communicate with our clients and often work in an iterative way</a:t>
            </a:r>
          </a:p>
          <a:p>
            <a:pPr marL="342900" indent="-342900">
              <a:buFont typeface="Arial" panose="020B0604020202020204" pitchFamily="34" charset="0"/>
              <a:buChar char="•"/>
            </a:pPr>
            <a:endParaRPr lang="en-GB" sz="2400" dirty="0">
              <a:solidFill>
                <a:srgbClr val="7F7677"/>
              </a:solidFill>
            </a:endParaRPr>
          </a:p>
          <a:p>
            <a:endParaRPr lang="en-GB" dirty="0"/>
          </a:p>
        </p:txBody>
      </p:sp>
    </p:spTree>
    <p:extLst>
      <p:ext uri="{BB962C8B-B14F-4D97-AF65-F5344CB8AC3E}">
        <p14:creationId xmlns:p14="http://schemas.microsoft.com/office/powerpoint/2010/main" val="363944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44624"/>
            <a:ext cx="3581400" cy="536104"/>
          </a:xfrm>
        </p:spPr>
        <p:txBody>
          <a:bodyPr>
            <a:noAutofit/>
          </a:bodyPr>
          <a:lstStyle/>
          <a:p>
            <a:r>
              <a:rPr lang="en-GB" sz="2400" dirty="0"/>
              <a:t>Select Statistics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736"/>
            <a:ext cx="2051720" cy="8206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416" y="1138949"/>
            <a:ext cx="1304825" cy="15567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29" y="4685134"/>
            <a:ext cx="1885950" cy="116205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0259" y="4365104"/>
            <a:ext cx="1865660" cy="117536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882" y="1588294"/>
            <a:ext cx="2193032" cy="219303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6216" y="3993654"/>
            <a:ext cx="2111983" cy="1583988"/>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5172" y="3145386"/>
            <a:ext cx="2237692" cy="919860"/>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36394" y="861976"/>
            <a:ext cx="2497976" cy="1024560"/>
          </a:xfrm>
          <a:prstGeom prst="rect">
            <a:avLst/>
          </a:prstGeom>
        </p:spPr>
      </p:pic>
      <p:pic>
        <p:nvPicPr>
          <p:cNvPr id="13" name="Picture 12"/>
          <p:cNvPicPr>
            <a:picLocks noChangeAspect="1"/>
          </p:cNvPicPr>
          <p:nvPr/>
        </p:nvPicPr>
        <p:blipFill>
          <a:blip r:embed="rId11"/>
          <a:stretch>
            <a:fillRect/>
          </a:stretch>
        </p:blipFill>
        <p:spPr>
          <a:xfrm>
            <a:off x="1115616" y="2831859"/>
            <a:ext cx="1728192" cy="1121157"/>
          </a:xfrm>
          <a:prstGeom prst="rect">
            <a:avLst/>
          </a:prstGeom>
        </p:spPr>
      </p:pic>
    </p:spTree>
    <p:extLst>
      <p:ext uri="{BB962C8B-B14F-4D97-AF65-F5344CB8AC3E}">
        <p14:creationId xmlns:p14="http://schemas.microsoft.com/office/powerpoint/2010/main" val="413442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62000" y="836712"/>
            <a:ext cx="7620000" cy="4608512"/>
          </a:xfrm>
        </p:spPr>
        <p:txBody>
          <a:bodyPr/>
          <a:lstStyle/>
          <a:p>
            <a:pPr marL="342900" indent="-342900">
              <a:buFont typeface="Arial" panose="020B0604020202020204" pitchFamily="34" charset="0"/>
              <a:buChar char="•"/>
            </a:pPr>
            <a:r>
              <a:rPr lang="en-GB" sz="2000" dirty="0">
                <a:solidFill>
                  <a:srgbClr val="7F7677"/>
                </a:solidFill>
              </a:rPr>
              <a:t>Statistical Modelling </a:t>
            </a:r>
            <a:r>
              <a:rPr lang="en-GB" sz="2000" dirty="0"/>
              <a:t>[core service]</a:t>
            </a:r>
          </a:p>
          <a:p>
            <a:pPr marL="342900" indent="-342900">
              <a:buFont typeface="Arial" panose="020B0604020202020204" pitchFamily="34" charset="0"/>
              <a:buChar char="•"/>
            </a:pPr>
            <a:r>
              <a:rPr lang="en-GB" sz="2000" dirty="0">
                <a:solidFill>
                  <a:srgbClr val="7F7677"/>
                </a:solidFill>
              </a:rPr>
              <a:t>Machine learning</a:t>
            </a:r>
          </a:p>
          <a:p>
            <a:pPr marL="342900" indent="-342900">
              <a:buFont typeface="Arial" panose="020B0604020202020204" pitchFamily="34" charset="0"/>
              <a:buChar char="•"/>
            </a:pPr>
            <a:r>
              <a:rPr lang="en-GB" sz="2000" dirty="0">
                <a:solidFill>
                  <a:srgbClr val="7F7677"/>
                </a:solidFill>
              </a:rPr>
              <a:t>Survey analysis</a:t>
            </a:r>
          </a:p>
          <a:p>
            <a:pPr marL="342900" indent="-342900">
              <a:buFont typeface="Arial" panose="020B0604020202020204" pitchFamily="34" charset="0"/>
              <a:buChar char="•"/>
            </a:pPr>
            <a:r>
              <a:rPr lang="en-GB" sz="2000" dirty="0">
                <a:solidFill>
                  <a:srgbClr val="7F7677"/>
                </a:solidFill>
              </a:rPr>
              <a:t>Acceptance sampling (for Quality Control)</a:t>
            </a:r>
          </a:p>
          <a:p>
            <a:pPr marL="342900" indent="-342900">
              <a:buFont typeface="Arial" panose="020B0604020202020204" pitchFamily="34" charset="0"/>
              <a:buChar char="•"/>
            </a:pPr>
            <a:r>
              <a:rPr lang="en-GB" sz="2000" dirty="0">
                <a:solidFill>
                  <a:srgbClr val="7F7677"/>
                </a:solidFill>
              </a:rPr>
              <a:t>Meta-analysis</a:t>
            </a:r>
          </a:p>
          <a:p>
            <a:pPr marL="342900" indent="-342900">
              <a:buFont typeface="Arial" panose="020B0604020202020204" pitchFamily="34" charset="0"/>
              <a:buChar char="•"/>
            </a:pPr>
            <a:r>
              <a:rPr lang="en-GB" sz="2000" dirty="0">
                <a:solidFill>
                  <a:srgbClr val="7F7677"/>
                </a:solidFill>
              </a:rPr>
              <a:t>Time Series/Forecasting</a:t>
            </a:r>
          </a:p>
          <a:p>
            <a:pPr marL="342900" indent="-342900">
              <a:buFont typeface="Arial" panose="020B0604020202020204" pitchFamily="34" charset="0"/>
              <a:buChar char="•"/>
            </a:pPr>
            <a:r>
              <a:rPr lang="en-GB" sz="2000" dirty="0">
                <a:solidFill>
                  <a:srgbClr val="7F7677"/>
                </a:solidFill>
              </a:rPr>
              <a:t>Imputation</a:t>
            </a:r>
          </a:p>
          <a:p>
            <a:pPr marL="342900" indent="-342900">
              <a:buFont typeface="Arial" panose="020B0604020202020204" pitchFamily="34" charset="0"/>
              <a:buChar char="•"/>
            </a:pPr>
            <a:r>
              <a:rPr lang="en-GB" sz="2000" dirty="0">
                <a:solidFill>
                  <a:srgbClr val="7F7677"/>
                </a:solidFill>
              </a:rPr>
              <a:t>Measurement agreement/accuracy</a:t>
            </a:r>
          </a:p>
          <a:p>
            <a:pPr marL="342900" indent="-342900">
              <a:buFont typeface="Arial" panose="020B0604020202020204" pitchFamily="34" charset="0"/>
              <a:buChar char="•"/>
            </a:pPr>
            <a:r>
              <a:rPr lang="en-GB" sz="2000" dirty="0">
                <a:solidFill>
                  <a:srgbClr val="7F7677"/>
                </a:solidFill>
              </a:rPr>
              <a:t>Diagnostic accuracy assessment</a:t>
            </a:r>
          </a:p>
          <a:p>
            <a:pPr marL="742950" lvl="2" indent="-342900">
              <a:buFont typeface="Courier New" panose="02070309020205020404" pitchFamily="49" charset="0"/>
              <a:buChar char="o"/>
            </a:pPr>
            <a:r>
              <a:rPr lang="en-GB" sz="1800" dirty="0">
                <a:solidFill>
                  <a:srgbClr val="7F7677"/>
                </a:solidFill>
              </a:rPr>
              <a:t>Sensitivity, specificity, predictive values</a:t>
            </a:r>
          </a:p>
          <a:p>
            <a:pPr marL="342900" indent="-342900">
              <a:buFont typeface="Arial" panose="020B0604020202020204" pitchFamily="34" charset="0"/>
              <a:buChar char="•"/>
            </a:pPr>
            <a:r>
              <a:rPr lang="en-GB" sz="2000" dirty="0">
                <a:solidFill>
                  <a:srgbClr val="7F7677"/>
                </a:solidFill>
              </a:rPr>
              <a:t>Study design</a:t>
            </a:r>
          </a:p>
          <a:p>
            <a:pPr marL="742950" lvl="2" indent="-342900">
              <a:buFont typeface="Courier New" panose="02070309020205020404" pitchFamily="49" charset="0"/>
              <a:buChar char="o"/>
            </a:pPr>
            <a:r>
              <a:rPr lang="en-GB" sz="1800" dirty="0">
                <a:solidFill>
                  <a:srgbClr val="7F7677"/>
                </a:solidFill>
              </a:rPr>
              <a:t>Standard sample size calculations</a:t>
            </a:r>
          </a:p>
          <a:p>
            <a:pPr marL="742950" lvl="2" indent="-342900">
              <a:buFont typeface="Courier New" panose="02070309020205020404" pitchFamily="49" charset="0"/>
              <a:buChar char="o"/>
            </a:pPr>
            <a:r>
              <a:rPr lang="en-GB" sz="1800" dirty="0">
                <a:solidFill>
                  <a:srgbClr val="7F7677"/>
                </a:solidFill>
              </a:rPr>
              <a:t>Simulations for sample size estimates for complex designs</a:t>
            </a:r>
          </a:p>
          <a:p>
            <a:pPr marL="742950" lvl="2" indent="-342900">
              <a:buFont typeface="Courier New" panose="02070309020205020404" pitchFamily="49" charset="0"/>
              <a:buChar char="o"/>
            </a:pPr>
            <a:r>
              <a:rPr lang="en-GB" sz="1800" dirty="0">
                <a:solidFill>
                  <a:srgbClr val="7F7677"/>
                </a:solidFill>
              </a:rPr>
              <a:t>Protocol/analysis plan development</a:t>
            </a:r>
          </a:p>
        </p:txBody>
      </p:sp>
      <p:sp>
        <p:nvSpPr>
          <p:cNvPr id="4" name="Text Placeholder 1"/>
          <p:cNvSpPr>
            <a:spLocks noGrp="1"/>
          </p:cNvSpPr>
          <p:nvPr>
            <p:ph type="body" sz="quarter" idx="10"/>
          </p:nvPr>
        </p:nvSpPr>
        <p:spPr>
          <a:xfrm>
            <a:off x="152399" y="44624"/>
            <a:ext cx="5283697" cy="536104"/>
          </a:xfrm>
        </p:spPr>
        <p:txBody>
          <a:bodyPr>
            <a:noAutofit/>
          </a:bodyPr>
          <a:lstStyle/>
          <a:p>
            <a:r>
              <a:rPr lang="en-GB" sz="2400" dirty="0"/>
              <a:t>Select Statistics - Etc.</a:t>
            </a:r>
          </a:p>
        </p:txBody>
      </p:sp>
    </p:spTree>
    <p:extLst>
      <p:ext uri="{BB962C8B-B14F-4D97-AF65-F5344CB8AC3E}">
        <p14:creationId xmlns:p14="http://schemas.microsoft.com/office/powerpoint/2010/main" val="92633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5283697" cy="536104"/>
          </a:xfrm>
        </p:spPr>
        <p:txBody>
          <a:bodyPr>
            <a:noAutofit/>
          </a:bodyPr>
          <a:lstStyle/>
          <a:p>
            <a:r>
              <a:rPr lang="en-GB" sz="2400" dirty="0"/>
              <a:t>Select Statistics - Statistical Modelling</a:t>
            </a:r>
          </a:p>
        </p:txBody>
      </p:sp>
      <p:sp>
        <p:nvSpPr>
          <p:cNvPr id="16" name="TextBox 15"/>
          <p:cNvSpPr txBox="1"/>
          <p:nvPr/>
        </p:nvSpPr>
        <p:spPr>
          <a:xfrm>
            <a:off x="755576" y="1196752"/>
            <a:ext cx="7992888" cy="5170646"/>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accent2"/>
                </a:solidFill>
              </a:rPr>
              <a:t>Comparing Failure Times of Medical Leads</a:t>
            </a:r>
          </a:p>
          <a:p>
            <a:endParaRPr lang="en-GB" sz="2400" dirty="0">
              <a:solidFill>
                <a:srgbClr val="7F7677"/>
              </a:solidFill>
            </a:endParaRPr>
          </a:p>
          <a:p>
            <a:pPr algn="just"/>
            <a:r>
              <a:rPr lang="en-GB" sz="2400" dirty="0">
                <a:solidFill>
                  <a:srgbClr val="7F7677"/>
                </a:solidFill>
              </a:rPr>
              <a:t>Working with a cardiologist, we used </a:t>
            </a:r>
            <a:r>
              <a:rPr lang="en-GB" sz="2400" b="1" dirty="0">
                <a:solidFill>
                  <a:srgbClr val="7F7677"/>
                </a:solidFill>
              </a:rPr>
              <a:t>survival modelling </a:t>
            </a:r>
            <a:r>
              <a:rPr lang="en-GB" sz="2400" dirty="0">
                <a:solidFill>
                  <a:srgbClr val="7F7677"/>
                </a:solidFill>
              </a:rPr>
              <a:t>to analyse the time to failure of implantable-cardioverter defibrillator (ICD) leads, comparing the risk for different lead types used in clinical practice in their trust.</a:t>
            </a:r>
          </a:p>
          <a:p>
            <a:pPr algn="just"/>
            <a:endParaRPr lang="en-GB" sz="2400" dirty="0">
              <a:solidFill>
                <a:srgbClr val="7F7677"/>
              </a:solidFill>
            </a:endParaRPr>
          </a:p>
          <a:p>
            <a:pPr algn="just"/>
            <a:r>
              <a:rPr lang="en-GB" sz="2400" dirty="0">
                <a:solidFill>
                  <a:srgbClr val="7F7677"/>
                </a:solidFill>
              </a:rPr>
              <a:t>Using this approach, we isolated the effects associated with the different leads and explored time-dependent effects where the risk of failure depended upon the time since implantation.</a:t>
            </a:r>
          </a:p>
          <a:p>
            <a:pPr algn="just"/>
            <a:endParaRPr lang="en-GB" sz="2400" dirty="0">
              <a:solidFill>
                <a:srgbClr val="7F7677"/>
              </a:solidFill>
            </a:endParaRPr>
          </a:p>
          <a:p>
            <a:pPr marL="342900" indent="-342900">
              <a:buFont typeface="Arial" panose="020B0604020202020204" pitchFamily="34" charset="0"/>
              <a:buChar char="•"/>
            </a:pPr>
            <a:r>
              <a:rPr lang="en-GB" sz="2400" dirty="0">
                <a:solidFill>
                  <a:schemeClr val="accent2"/>
                </a:solidFill>
              </a:rPr>
              <a:t>Understanding Customer Retention</a:t>
            </a:r>
          </a:p>
          <a:p>
            <a:endParaRPr lang="en-GB" sz="2400" dirty="0">
              <a:solidFill>
                <a:srgbClr val="7F7677"/>
              </a:solidFill>
            </a:endParaRP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744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399" y="44624"/>
            <a:ext cx="5067673" cy="536104"/>
          </a:xfrm>
        </p:spPr>
        <p:txBody>
          <a:bodyPr>
            <a:noAutofit/>
          </a:bodyPr>
          <a:lstStyle/>
          <a:p>
            <a:r>
              <a:rPr lang="en-GB" sz="2400" dirty="0"/>
              <a:t>Select Statistics - Machine Learning</a:t>
            </a:r>
          </a:p>
        </p:txBody>
      </p:sp>
      <p:sp>
        <p:nvSpPr>
          <p:cNvPr id="16" name="TextBox 15"/>
          <p:cNvSpPr txBox="1"/>
          <p:nvPr/>
        </p:nvSpPr>
        <p:spPr>
          <a:xfrm>
            <a:off x="755576" y="908720"/>
            <a:ext cx="7920880" cy="5170646"/>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accent2"/>
                </a:solidFill>
              </a:rPr>
              <a:t>Predicting Propensity to Respond to a Marketing Campaign</a:t>
            </a:r>
          </a:p>
          <a:p>
            <a:endParaRPr lang="en-GB" sz="2400" dirty="0">
              <a:solidFill>
                <a:srgbClr val="7F7677"/>
              </a:solidFill>
            </a:endParaRPr>
          </a:p>
          <a:p>
            <a:pPr algn="just"/>
            <a:r>
              <a:rPr lang="en-GB" sz="2400" dirty="0">
                <a:solidFill>
                  <a:srgbClr val="7F7677"/>
                </a:solidFill>
              </a:rPr>
              <a:t>Working with a marketing services organisation, used </a:t>
            </a:r>
            <a:r>
              <a:rPr lang="en-GB" sz="2400" b="1" dirty="0">
                <a:solidFill>
                  <a:srgbClr val="7F7677"/>
                </a:solidFill>
              </a:rPr>
              <a:t>random forests</a:t>
            </a:r>
            <a:r>
              <a:rPr lang="en-GB" sz="2400" dirty="0">
                <a:solidFill>
                  <a:srgbClr val="7F7677"/>
                </a:solidFill>
              </a:rPr>
              <a:t> to model responder/non-responder data to predict the likelihood to respond for new customers, based on their individual characteristics.</a:t>
            </a:r>
          </a:p>
          <a:p>
            <a:endParaRPr lang="en-GB" sz="2400" dirty="0">
              <a:solidFill>
                <a:srgbClr val="7F7677"/>
              </a:solidFill>
            </a:endParaRPr>
          </a:p>
          <a:p>
            <a:pPr marL="342900" indent="-342900">
              <a:buFont typeface="Arial" panose="020B0604020202020204" pitchFamily="34" charset="0"/>
              <a:buChar char="•"/>
            </a:pPr>
            <a:r>
              <a:rPr lang="en-GB" sz="2400" dirty="0">
                <a:solidFill>
                  <a:schemeClr val="accent2"/>
                </a:solidFill>
              </a:rPr>
              <a:t>Understanding Types of Households that Fail to Save</a:t>
            </a:r>
          </a:p>
          <a:p>
            <a:pPr marL="342900" indent="-342900">
              <a:buFont typeface="Arial" panose="020B0604020202020204" pitchFamily="34" charset="0"/>
              <a:buChar char="•"/>
            </a:pPr>
            <a:endParaRPr lang="en-GB" sz="2400" dirty="0">
              <a:solidFill>
                <a:schemeClr val="accent2"/>
              </a:solidFill>
            </a:endParaRPr>
          </a:p>
          <a:p>
            <a:pPr algn="just"/>
            <a:r>
              <a:rPr lang="en-GB" sz="2400" dirty="0">
                <a:solidFill>
                  <a:srgbClr val="7F7677"/>
                </a:solidFill>
              </a:rPr>
              <a:t>Working with a debt charity, we used data from the Wealth and Assets Survey to partition households into groups according to a number of socio-economic factors via </a:t>
            </a:r>
            <a:r>
              <a:rPr lang="en-GB" sz="2400" b="1" dirty="0">
                <a:solidFill>
                  <a:srgbClr val="7F7677"/>
                </a:solidFill>
              </a:rPr>
              <a:t>CART</a:t>
            </a:r>
            <a:r>
              <a:rPr lang="en-GB" sz="2400" dirty="0">
                <a:solidFill>
                  <a:srgbClr val="7F7677"/>
                </a:solidFill>
              </a:rPr>
              <a:t>, maximising the differences between their propensity to save.</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2205672209"/>
      </p:ext>
    </p:extLst>
  </p:cSld>
  <p:clrMapOvr>
    <a:masterClrMapping/>
  </p:clrMapOvr>
</p:sld>
</file>

<file path=ppt/theme/theme1.xml><?xml version="1.0" encoding="utf-8"?>
<a:theme xmlns:a="http://schemas.openxmlformats.org/drawingml/2006/main" name="Sele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ED5BDFD3960C43ABFF29A7F2AAE986" ma:contentTypeVersion="13" ma:contentTypeDescription="Create a new document." ma:contentTypeScope="" ma:versionID="65d4a9b77f7b3b9a4e85ddbd18bcf6b4">
  <xsd:schema xmlns:xsd="http://www.w3.org/2001/XMLSchema" xmlns:xs="http://www.w3.org/2001/XMLSchema" xmlns:p="http://schemas.microsoft.com/office/2006/metadata/properties" xmlns:ns2="fe8df319-8368-4803-9993-e0e9a6a2fd82" xmlns:ns3="837953de-4e0a-4c1d-90b9-64b7f6332bf7" targetNamespace="http://schemas.microsoft.com/office/2006/metadata/properties" ma:root="true" ma:fieldsID="22889df984e796997c187eb71ea0c9f8" ns2:_="" ns3:_="">
    <xsd:import namespace="fe8df319-8368-4803-9993-e0e9a6a2fd82"/>
    <xsd:import namespace="837953de-4e0a-4c1d-90b9-64b7f6332bf7"/>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8df319-8368-4803-9993-e0e9a6a2fd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b9287073-896d-4a0c-ba7a-89438ce3cf3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7953de-4e0a-4c1d-90b9-64b7f6332bf7"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ee1224d8-c91e-4958-b57b-e502e6f12fd0}" ma:internalName="TaxCatchAll" ma:showField="CatchAllData" ma:web="837953de-4e0a-4c1d-90b9-64b7f6332bf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e8df319-8368-4803-9993-e0e9a6a2fd82">
      <Terms xmlns="http://schemas.microsoft.com/office/infopath/2007/PartnerControls"/>
    </lcf76f155ced4ddcb4097134ff3c332f>
    <TaxCatchAll xmlns="837953de-4e0a-4c1d-90b9-64b7f6332bf7" xsi:nil="true"/>
  </documentManagement>
</p:properties>
</file>

<file path=customXml/itemProps1.xml><?xml version="1.0" encoding="utf-8"?>
<ds:datastoreItem xmlns:ds="http://schemas.openxmlformats.org/officeDocument/2006/customXml" ds:itemID="{87E8F2B5-2318-4A0B-AAB8-42DBA802C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8df319-8368-4803-9993-e0e9a6a2fd82"/>
    <ds:schemaRef ds:uri="837953de-4e0a-4c1d-90b9-64b7f6332b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060485-B5DE-4859-A294-2ED3260123EC}">
  <ds:schemaRefs>
    <ds:schemaRef ds:uri="http://schemas.microsoft.com/sharepoint/v3/contenttype/forms"/>
  </ds:schemaRefs>
</ds:datastoreItem>
</file>

<file path=customXml/itemProps3.xml><?xml version="1.0" encoding="utf-8"?>
<ds:datastoreItem xmlns:ds="http://schemas.openxmlformats.org/officeDocument/2006/customXml" ds:itemID="{B7D3C05B-0881-4FFF-8C25-3E51091B64A2}">
  <ds:schemaRefs>
    <ds:schemaRef ds:uri="http://schemas.microsoft.com/office/2006/metadata/properties"/>
    <ds:schemaRef ds:uri="http://schemas.microsoft.com/office/infopath/2007/PartnerControls"/>
    <ds:schemaRef ds:uri="fe8df319-8368-4803-9993-e0e9a6a2fd82"/>
    <ds:schemaRef ds:uri="837953de-4e0a-4c1d-90b9-64b7f6332bf7"/>
  </ds:schemaRefs>
</ds:datastoreItem>
</file>

<file path=docProps/app.xml><?xml version="1.0" encoding="utf-8"?>
<Properties xmlns="http://schemas.openxmlformats.org/officeDocument/2006/extended-properties" xmlns:vt="http://schemas.openxmlformats.org/officeDocument/2006/docPropsVTypes">
  <Template/>
  <TotalTime>17189</TotalTime>
  <Words>2540</Words>
  <Application>Microsoft Office PowerPoint</Application>
  <PresentationFormat>On-screen Show (4:3)</PresentationFormat>
  <Paragraphs>341</Paragraphs>
  <Slides>22</Slides>
  <Notes>22</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Wingdings</vt:lpstr>
      <vt:lpstr>Select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Brooks</dc:creator>
  <cp:lastModifiedBy>Sarah Littler</cp:lastModifiedBy>
  <cp:revision>952</cp:revision>
  <cp:lastPrinted>2018-06-25T13:53:49Z</cp:lastPrinted>
  <dcterms:created xsi:type="dcterms:W3CDTF">2006-08-16T00:00:00Z</dcterms:created>
  <dcterms:modified xsi:type="dcterms:W3CDTF">2022-06-30T10:55:16Z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0x010100FAED5BDFD3960C43ABFF29A7F2AAE986</vt:lpwstr>
  </property>
  <property fmtid="{D5CDD505-2E9C-101B-9397-08002B2CF9AE}" pid="3" name="Order">
    <vt:r8>156000</vt:r8>
  </property>
  <property fmtid="{D5CDD505-2E9C-101B-9397-08002B2CF9AE}" pid="4" name="MediaServiceImageTags">
    <vt:lpwstr/>
  </property>
</Properties>
</file>