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8" r:id="rId6"/>
    <p:sldId id="279" r:id="rId7"/>
    <p:sldId id="264" r:id="rId8"/>
    <p:sldId id="258" r:id="rId9"/>
    <p:sldId id="277" r:id="rId10"/>
    <p:sldId id="281" r:id="rId11"/>
    <p:sldId id="282" r:id="rId12"/>
    <p:sldId id="283" r:id="rId13"/>
    <p:sldId id="280" r:id="rId14"/>
    <p:sldId id="261" r:id="rId15"/>
    <p:sldId id="268" r:id="rId16"/>
    <p:sldId id="269" r:id="rId17"/>
    <p:sldId id="270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E8D8F4"/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8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D840E-96A1-4795-BADD-B8E3D3AE68A9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DE3A0-EF9B-4F6A-9220-44C24E86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9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is the employer? Babcock Intl.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Merv</a:t>
            </a:r>
            <a:r>
              <a:rPr lang="en-GB" dirty="0" smtClean="0"/>
              <a:t>, Callum – </a:t>
            </a:r>
            <a:r>
              <a:rPr lang="en-GB" dirty="0" err="1" smtClean="0"/>
              <a:t>UoP</a:t>
            </a:r>
            <a:r>
              <a:rPr lang="en-GB" dirty="0" smtClean="0"/>
              <a:t> graduates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Relationship kept for a number of years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They are local, have placement programmes, recruit our students regularly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invited to employers advisory panel, poster showcases, careers days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It is of utmost importance to </a:t>
            </a:r>
            <a:r>
              <a:rPr lang="en-GB" dirty="0" smtClean="0">
                <a:solidFill>
                  <a:srgbClr val="FF0000"/>
                </a:solidFill>
              </a:rPr>
              <a:t>communicate to students </a:t>
            </a:r>
            <a:r>
              <a:rPr lang="en-GB" dirty="0" smtClean="0"/>
              <a:t>very clearly and continually why we are doing this, what they should expect of us, what will be the benefit for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more important here than for other “usual” modules.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Without this, the module is a failure: students are confused, tutors are overwhelmed with questions, students do not benefit, it is stressful, chaotic experience, students have expectations that do not align with the purpose of the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With this, students appreciate the experience, they enjoy it, they benefit and consciously develop the skills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CW must end in good time before exams, not overlapping with revision for exams.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7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is the employer? Babcock Intl.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err="1" smtClean="0"/>
              <a:t>Merv</a:t>
            </a:r>
            <a:r>
              <a:rPr lang="en-GB" dirty="0" smtClean="0"/>
              <a:t> Pengelly, Callum </a:t>
            </a:r>
            <a:r>
              <a:rPr lang="en-GB" dirty="0" err="1" smtClean="0"/>
              <a:t>Springard</a:t>
            </a:r>
            <a:r>
              <a:rPr lang="en-GB" baseline="0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UoP</a:t>
            </a:r>
            <a:r>
              <a:rPr lang="en-GB" dirty="0" smtClean="0"/>
              <a:t> graduates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Relationship kept for a number of years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They are local, have placement programmes, recruit our students regularly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invited to employers advisory panel, poster showcases, careers days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6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mixture of open-ended questions and detailed instructions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8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Errors in data entries; some prices expressed in dollars – convert using the correct exchange rate;</a:t>
            </a:r>
          </a:p>
          <a:p>
            <a:r>
              <a:rPr lang="en-GB" dirty="0" smtClean="0"/>
              <a:t>Provide commentary: what assumptions did</a:t>
            </a:r>
            <a:r>
              <a:rPr lang="en-GB" baseline="0" dirty="0" smtClean="0"/>
              <a:t> you make?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1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 much budget would be required to ensure the company can buy all the forecasted items for 70% of the scenarios?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idea is that this helps students to get a better feel of the problem and the practical importance of it, helps with motivation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6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opinions that were repeated by many students are that they</a:t>
            </a:r>
            <a:r>
              <a:rPr lang="en-GB" baseline="0" dirty="0" smtClean="0"/>
              <a:t> liked</a:t>
            </a:r>
            <a:r>
              <a:rPr lang="en-GB" dirty="0" smtClean="0"/>
              <a:t>: (a) that the module was </a:t>
            </a:r>
            <a:r>
              <a:rPr lang="en-GB" b="1" dirty="0" smtClean="0"/>
              <a:t>practical</a:t>
            </a:r>
            <a:r>
              <a:rPr lang="en-GB" dirty="0" smtClean="0"/>
              <a:t>. (b) </a:t>
            </a:r>
            <a:r>
              <a:rPr lang="en-GB" baseline="0" dirty="0" smtClean="0"/>
              <a:t>that the module content was related to </a:t>
            </a:r>
            <a:r>
              <a:rPr lang="en-GB" b="1" baseline="0" dirty="0" smtClean="0"/>
              <a:t>real world </a:t>
            </a:r>
            <a:r>
              <a:rPr lang="en-GB" baseline="0" dirty="0" smtClean="0"/>
              <a:t>applications. (c) the relevance for employability. (d) learning new </a:t>
            </a:r>
            <a:r>
              <a:rPr lang="en-GB" b="1" baseline="0" dirty="0" smtClean="0"/>
              <a:t>software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>
              <a:spcAft>
                <a:spcPts val="600"/>
              </a:spcAft>
            </a:pPr>
            <a:r>
              <a:rPr lang="en-GB" dirty="0" smtClean="0"/>
              <a:t>But:</a:t>
            </a:r>
          </a:p>
          <a:p>
            <a:pPr>
              <a:spcAft>
                <a:spcPts val="600"/>
              </a:spcAft>
            </a:pPr>
            <a:r>
              <a:rPr lang="en-GB" i="1" dirty="0" smtClean="0">
                <a:solidFill>
                  <a:srgbClr val="7030A0"/>
                </a:solidFill>
              </a:rPr>
              <a:t>“Felt it wasn’t entirely related to the course”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4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opinions that were repeated by many students are that students liked: (a)</a:t>
            </a:r>
            <a:r>
              <a:rPr lang="en-GB" baseline="0" dirty="0" smtClean="0"/>
              <a:t> detailed and clear </a:t>
            </a:r>
            <a:r>
              <a:rPr lang="en-GB" b="1" baseline="0" dirty="0" smtClean="0"/>
              <a:t>handbook</a:t>
            </a:r>
            <a:r>
              <a:rPr lang="en-GB" baseline="0" dirty="0" smtClean="0"/>
              <a:t> on new software</a:t>
            </a:r>
            <a:r>
              <a:rPr lang="en-GB" dirty="0" smtClean="0"/>
              <a:t>. (b) </a:t>
            </a:r>
            <a:r>
              <a:rPr lang="en-GB" b="1" dirty="0" smtClean="0"/>
              <a:t>plenty of time </a:t>
            </a:r>
            <a:r>
              <a:rPr lang="en-GB" dirty="0" smtClean="0"/>
              <a:t>in classes to work on CW</a:t>
            </a:r>
            <a:r>
              <a:rPr lang="en-GB" baseline="0" dirty="0" smtClean="0"/>
              <a:t>. (c) </a:t>
            </a:r>
            <a:r>
              <a:rPr lang="en-GB" b="1" baseline="0" dirty="0" smtClean="0"/>
              <a:t>Availability of lecturers </a:t>
            </a:r>
            <a:r>
              <a:rPr lang="en-GB" baseline="0" dirty="0" smtClean="0"/>
              <a:t>during classes to answer questions and give feedback.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2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opinions that were repeated by many students are that students liked: (a) practical CW. (b) no exam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E3A0-EF9B-4F6A-9220-44C24E8671A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4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45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9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4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834C-F63F-4B0A-B2E2-F80CAE47CC28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BE02-62F2-4C3C-991F-130E6BF83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3459"/>
            <a:ext cx="6858000" cy="2038280"/>
          </a:xfrm>
        </p:spPr>
        <p:txBody>
          <a:bodyPr>
            <a:normAutofit/>
          </a:bodyPr>
          <a:lstStyle/>
          <a:p>
            <a:r>
              <a:rPr lang="en-GB" dirty="0"/>
              <a:t> A case study on </a:t>
            </a:r>
            <a:r>
              <a:rPr lang="en-GB" dirty="0" smtClean="0"/>
              <a:t>employer’s </a:t>
            </a:r>
            <a:r>
              <a:rPr lang="en-GB" dirty="0"/>
              <a:t>engagement in coursework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2829"/>
            <a:ext cx="6858000" cy="162594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Dr Malgorzata Wojtys (</a:t>
            </a:r>
            <a:r>
              <a:rPr lang="en-GB" dirty="0" err="1" smtClean="0"/>
              <a:t>Gosia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University of </a:t>
            </a:r>
            <a:r>
              <a:rPr lang="en-GB" dirty="0" smtClean="0"/>
              <a:t>Plymouth</a:t>
            </a:r>
          </a:p>
          <a:p>
            <a:r>
              <a:rPr lang="en-GB" dirty="0" smtClean="0"/>
              <a:t>30 June 2022</a:t>
            </a:r>
          </a:p>
          <a:p>
            <a:r>
              <a:rPr lang="en-GB" i="1" dirty="0" smtClean="0"/>
              <a:t>IMS/RSS Higher </a:t>
            </a:r>
            <a:r>
              <a:rPr lang="en-GB" i="1" dirty="0"/>
              <a:t>Education Teaching and Learning Series</a:t>
            </a:r>
            <a:endParaRPr lang="en-GB" dirty="0"/>
          </a:p>
        </p:txBody>
      </p:sp>
      <p:pic>
        <p:nvPicPr>
          <p:cNvPr id="1026" name="Picture 2" descr="IMA - The Institute of Mathematics and its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6" y="5526183"/>
            <a:ext cx="1429988" cy="8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yal Statistical Socie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53" y="5589864"/>
            <a:ext cx="1014178" cy="6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previ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840442"/>
            <a:ext cx="1351722" cy="2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8ZS8xguhgqZQRHIOIJqocyh-RYvtPKomTWafFpnnHt_QxHqfIJ2QJ_WpTTHavuQHmzT7__KE-JMYecRFnMYy8YQFgrlNYFYi2Moiqq3-CyZDfYtQwbdmjr4PxQdfHjDt=w12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26" y="5786264"/>
            <a:ext cx="1401417" cy="3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Coursework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7" y="154732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Database of items held in warehouse</a:t>
            </a:r>
          </a:p>
          <a:p>
            <a:r>
              <a:rPr lang="en-GB" dirty="0" smtClean="0"/>
              <a:t>Mimicking real data - confidentiality</a:t>
            </a:r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48" y="2454965"/>
            <a:ext cx="7198096" cy="39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Coursework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cleansing</a:t>
            </a:r>
          </a:p>
          <a:p>
            <a:endParaRPr lang="en-GB" dirty="0" smtClean="0"/>
          </a:p>
          <a:p>
            <a:r>
              <a:rPr lang="en-GB" dirty="0" smtClean="0"/>
              <a:t>Assess quality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/>
              <a:t>and reliability of data sources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Collate data sources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/>
              <a:t>to create reliable information</a:t>
            </a:r>
          </a:p>
          <a:p>
            <a:endParaRPr lang="en-GB" dirty="0" smtClean="0"/>
          </a:p>
          <a:p>
            <a:r>
              <a:rPr lang="en-GB" dirty="0" smtClean="0"/>
              <a:t>Investigate </a:t>
            </a:r>
            <a:r>
              <a:rPr lang="en-GB" dirty="0"/>
              <a:t>the </a:t>
            </a:r>
            <a:r>
              <a:rPr lang="en-GB" dirty="0" smtClean="0"/>
              <a:t>pattern</a:t>
            </a:r>
          </a:p>
          <a:p>
            <a:pPr marL="0" indent="0">
              <a:buNone/>
            </a:pPr>
            <a:r>
              <a:rPr lang="en-GB" dirty="0" smtClean="0"/>
              <a:t>   of demands/costs </a:t>
            </a:r>
            <a:r>
              <a:rPr lang="en-GB" dirty="0"/>
              <a:t>over </a:t>
            </a:r>
            <a:r>
              <a:rPr lang="en-GB" dirty="0" smtClean="0"/>
              <a:t>years 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99" y="1952797"/>
            <a:ext cx="3397751" cy="43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523"/>
            <a:ext cx="7886700" cy="1325563"/>
          </a:xfrm>
        </p:spPr>
        <p:txBody>
          <a:bodyPr/>
          <a:lstStyle/>
          <a:p>
            <a:r>
              <a:rPr lang="en-GB" dirty="0" smtClean="0"/>
              <a:t>Coursework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7756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000" dirty="0" smtClean="0"/>
              <a:t>Forecast the demand and costs using simulations</a:t>
            </a:r>
          </a:p>
          <a:p>
            <a:pPr>
              <a:spcAft>
                <a:spcPts val="600"/>
              </a:spcAft>
            </a:pPr>
            <a:r>
              <a:rPr lang="en-GB" sz="2000" dirty="0" smtClean="0"/>
              <a:t>Investigate the risk that the cost will exceed a given threshold.</a:t>
            </a:r>
          </a:p>
          <a:p>
            <a:pPr>
              <a:spcAft>
                <a:spcPts val="600"/>
              </a:spcAft>
            </a:pPr>
            <a:r>
              <a:rPr lang="en-GB" sz="2000" dirty="0" smtClean="0"/>
              <a:t>Which </a:t>
            </a:r>
            <a:r>
              <a:rPr lang="en-GB" sz="2000" dirty="0"/>
              <a:t>supplier is responsible for the largest portion of the forecast cost</a:t>
            </a:r>
            <a:r>
              <a:rPr lang="en-GB" sz="2000" dirty="0" smtClean="0"/>
              <a:t>? Etc… </a:t>
            </a:r>
            <a:endParaRPr lang="en-GB" sz="20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2" y="3240704"/>
            <a:ext cx="7345018" cy="32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6"/>
            <a:ext cx="7886700" cy="45652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2 </a:t>
            </a:r>
            <a:r>
              <a:rPr lang="en-GB" sz="2000" dirty="0"/>
              <a:t>weeks of </a:t>
            </a:r>
            <a:r>
              <a:rPr lang="en-GB" sz="2000" dirty="0" smtClean="0"/>
              <a:t>introduction: learn skills necessary for coursework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Random sampling in MS Excel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Writing macros and running simulations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Data cleansing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Pivot tables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Handbook to work through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4 </a:t>
            </a:r>
            <a:r>
              <a:rPr lang="en-GB" sz="2000" dirty="0"/>
              <a:t>weeks of independent </a:t>
            </a:r>
            <a:r>
              <a:rPr lang="en-GB" sz="2000" dirty="0" smtClean="0"/>
              <a:t>work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700" dirty="0" smtClean="0"/>
              <a:t>including </a:t>
            </a:r>
            <a:r>
              <a:rPr lang="en-GB" sz="1700" dirty="0"/>
              <a:t>during weekly classes in computer rooms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Students work in groups of </a:t>
            </a:r>
            <a:r>
              <a:rPr lang="en-GB" dirty="0" smtClean="0"/>
              <a:t>3 or </a:t>
            </a:r>
            <a:r>
              <a:rPr lang="en-GB" dirty="0" smtClean="0"/>
              <a:t>4</a:t>
            </a:r>
          </a:p>
          <a:p>
            <a:pPr lvl="1">
              <a:spcAft>
                <a:spcPts val="600"/>
              </a:spcAft>
            </a:pPr>
            <a:r>
              <a:rPr lang="en-GB" sz="1700" dirty="0" smtClean="0"/>
              <a:t>Minutes. Marks are awarded for minutes.</a:t>
            </a:r>
          </a:p>
          <a:p>
            <a:pPr lvl="1">
              <a:spcAft>
                <a:spcPts val="600"/>
              </a:spcAft>
            </a:pPr>
            <a:r>
              <a:rPr lang="en-GB" sz="1700" dirty="0" smtClean="0"/>
              <a:t>Peer assessment.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98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 smtClean="0"/>
              <a:t>Employer’s visit in the </a:t>
            </a:r>
            <a:r>
              <a:rPr lang="en-GB" dirty="0" smtClean="0"/>
              <a:t>first </a:t>
            </a:r>
            <a:r>
              <a:rPr lang="en-GB" dirty="0" smtClean="0"/>
              <a:t>session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Formative feedback – during classes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Summative assessment: spreadsheet and written report.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 Feedback to employer: 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best submissions, 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possible placements,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and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382289" cy="4650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dirty="0" smtClean="0"/>
              <a:t>Regarding module </a:t>
            </a:r>
            <a:r>
              <a:rPr lang="en-GB" sz="2200" b="1" dirty="0" smtClean="0"/>
              <a:t>contents</a:t>
            </a:r>
            <a:r>
              <a:rPr lang="en-GB" sz="2200" dirty="0" smtClean="0"/>
              <a:t>, aspects that stood out to students: </a:t>
            </a:r>
          </a:p>
          <a:p>
            <a:pPr lvl="1"/>
            <a:r>
              <a:rPr lang="en-GB" sz="2200" dirty="0" smtClean="0"/>
              <a:t>practical</a:t>
            </a:r>
          </a:p>
          <a:p>
            <a:pPr lvl="1"/>
            <a:r>
              <a:rPr lang="en-GB" sz="2200" dirty="0" smtClean="0"/>
              <a:t>real-world</a:t>
            </a:r>
          </a:p>
          <a:p>
            <a:pPr lvl="1"/>
            <a:r>
              <a:rPr lang="en-GB" sz="2200" dirty="0" smtClean="0"/>
              <a:t>software</a:t>
            </a:r>
          </a:p>
          <a:p>
            <a:pPr lvl="1"/>
            <a:r>
              <a:rPr lang="en-GB" sz="2200" dirty="0" smtClean="0"/>
              <a:t>relevant for employment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chemeClr val="accent6">
                    <a:lumMod val="75000"/>
                  </a:schemeClr>
                </a:solidFill>
                <a:latin typeface="Ink Free" panose="03080402000500000000" pitchFamily="66" charset="0"/>
              </a:rPr>
              <a:t>  </a:t>
            </a:r>
            <a:r>
              <a:rPr lang="en-GB" sz="2300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“</a:t>
            </a:r>
            <a:r>
              <a:rPr lang="en-GB" sz="2300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The content was interesting and the skills learnt will be beneficial after the degree.”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rgbClr val="0070C0"/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rgbClr val="0070C0"/>
                </a:solidFill>
                <a:latin typeface="Ink Free" panose="03080402000500000000" pitchFamily="66" charset="0"/>
              </a:rPr>
              <a:t>I loved the accent they put on employability and made sure we had plenty of opportunities for placements etc.”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>
                <a:solidFill>
                  <a:srgbClr val="7030A0"/>
                </a:solidFill>
                <a:latin typeface="Ink Free" panose="03080402000500000000" pitchFamily="66" charset="0"/>
              </a:rPr>
              <a:t>It was a very practical module which I enjoyed with a specific real life application</a:t>
            </a:r>
            <a:r>
              <a:rPr lang="en-GB" sz="2300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The best aspect was learning how to use new software and techniques”</a:t>
            </a:r>
          </a:p>
          <a:p>
            <a:pPr>
              <a:spcAft>
                <a:spcPts val="600"/>
              </a:spcAft>
            </a:pPr>
            <a:endParaRPr lang="en-GB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i="1" dirty="0" smtClean="0">
              <a:solidFill>
                <a:srgbClr val="00B050"/>
              </a:solidFill>
            </a:endParaRPr>
          </a:p>
          <a:p>
            <a:endParaRPr lang="en-GB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7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and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0139"/>
            <a:ext cx="7591011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dirty="0" smtClean="0"/>
              <a:t>Regarding </a:t>
            </a:r>
            <a:r>
              <a:rPr lang="en-GB" sz="2200" b="1" dirty="0" smtClean="0"/>
              <a:t>mode </a:t>
            </a:r>
            <a:r>
              <a:rPr lang="en-GB" sz="2200" b="1" dirty="0" smtClean="0"/>
              <a:t>of </a:t>
            </a:r>
            <a:r>
              <a:rPr lang="en-GB" sz="2200" b="1" dirty="0" smtClean="0"/>
              <a:t>delivery</a:t>
            </a:r>
            <a:r>
              <a:rPr lang="en-GB" sz="2200" dirty="0" smtClean="0"/>
              <a:t>,</a:t>
            </a:r>
          </a:p>
          <a:p>
            <a:pPr lvl="1"/>
            <a:r>
              <a:rPr lang="en-GB" sz="2200" dirty="0"/>
              <a:t>a</a:t>
            </a:r>
            <a:r>
              <a:rPr lang="en-GB" sz="2200" dirty="0" smtClean="0"/>
              <a:t>pprehensive about change</a:t>
            </a:r>
          </a:p>
          <a:p>
            <a:pPr lvl="1"/>
            <a:r>
              <a:rPr lang="en-GB" sz="2200" dirty="0" smtClean="0"/>
              <a:t>plenty of time for work</a:t>
            </a:r>
          </a:p>
          <a:p>
            <a:pPr lvl="1"/>
            <a:r>
              <a:rPr lang="en-GB" sz="2200" dirty="0"/>
              <a:t>c</a:t>
            </a:r>
            <a:r>
              <a:rPr lang="en-GB" sz="2200" dirty="0" smtClean="0"/>
              <a:t>lear, practical handbook</a:t>
            </a:r>
            <a:endParaRPr lang="en-GB" sz="2200" dirty="0" smtClean="0"/>
          </a:p>
          <a:p>
            <a:endParaRPr lang="en-GB" dirty="0"/>
          </a:p>
          <a:p>
            <a:pPr marL="0" indent="0">
              <a:spcAft>
                <a:spcPts val="1200"/>
              </a:spcAft>
              <a:buNone/>
            </a:pPr>
            <a:r>
              <a:rPr lang="en-GB" sz="2300" dirty="0" smtClean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Module itself was very self-taught which was a change that took getting used to.”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The research aspect was great. The fact that we got a module where it wasn't a "theory, practice, memorise, exam" style was very nice. It also gave a real feel for what real world work is like.”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I liked the amount of contact time with tutors in the computer lab.”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300" i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  “</a:t>
            </a:r>
            <a:r>
              <a:rPr lang="en-GB" sz="2300" i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Workbooks on Excel and SIMUL8 were very useful and easy to follow.”</a:t>
            </a:r>
            <a:endParaRPr lang="en-GB" sz="2300" dirty="0" smtClean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endParaRPr lang="en-GB" i="1" dirty="0" smtClean="0">
              <a:solidFill>
                <a:srgbClr val="7030A0"/>
              </a:solidFill>
            </a:endParaRPr>
          </a:p>
          <a:p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i="1" dirty="0" smtClean="0">
              <a:solidFill>
                <a:srgbClr val="00B050"/>
              </a:solidFill>
            </a:endParaRPr>
          </a:p>
          <a:p>
            <a:endParaRPr lang="en-GB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8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and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591011" cy="4455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Regarding the </a:t>
            </a:r>
            <a:r>
              <a:rPr lang="en-GB" sz="2000" b="1" dirty="0" smtClean="0"/>
              <a:t>coursework</a:t>
            </a:r>
            <a:r>
              <a:rPr lang="en-GB" sz="2000" dirty="0"/>
              <a:t>,</a:t>
            </a:r>
            <a:endParaRPr lang="en-GB" sz="2000" dirty="0" smtClean="0"/>
          </a:p>
          <a:p>
            <a:pPr lvl="1"/>
            <a:r>
              <a:rPr lang="en-GB" sz="2000" dirty="0"/>
              <a:t>n</a:t>
            </a:r>
            <a:r>
              <a:rPr lang="en-GB" sz="2000" dirty="0" smtClean="0"/>
              <a:t>ot always clear what to do,</a:t>
            </a:r>
          </a:p>
          <a:p>
            <a:pPr lvl="1"/>
            <a:r>
              <a:rPr lang="en-GB" sz="2000" dirty="0"/>
              <a:t>e</a:t>
            </a:r>
            <a:r>
              <a:rPr lang="en-GB" sz="2000" dirty="0" smtClean="0"/>
              <a:t>njoyable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GB" i="1" dirty="0" smtClean="0">
                <a:solidFill>
                  <a:schemeClr val="accent4">
                    <a:lumMod val="75000"/>
                  </a:schemeClr>
                </a:solidFill>
                <a:latin typeface="Ink Free" panose="03080402000500000000" pitchFamily="66" charset="0"/>
              </a:rPr>
              <a:t>  </a:t>
            </a:r>
            <a:r>
              <a:rPr lang="en-GB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“</a:t>
            </a:r>
            <a:r>
              <a:rPr lang="en-GB" i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Interesting real-world case studies to look at and analyse”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  “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rPr>
              <a:t>Thoroughly enjoyed trying to solve real-world problems”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  <a:latin typeface="Ink Free" panose="03080402000500000000" pitchFamily="66" charset="0"/>
              </a:rPr>
              <a:t>  “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  <a:latin typeface="Ink Free" panose="03080402000500000000" pitchFamily="66" charset="0"/>
              </a:rPr>
              <a:t>The best aspect was that it was coursework based module this was less stressful assessment method than exam”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i="1" dirty="0" smtClean="0">
                <a:solidFill>
                  <a:schemeClr val="accent2">
                    <a:lumMod val="50000"/>
                  </a:schemeClr>
                </a:solidFill>
                <a:latin typeface="Ink Free" panose="03080402000500000000" pitchFamily="66" charset="0"/>
              </a:rPr>
              <a:t>  </a:t>
            </a:r>
            <a:r>
              <a:rPr lang="en-GB" i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“</a:t>
            </a:r>
            <a:r>
              <a:rPr lang="en-GB" i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Risk analysis coursework could be made clearer as instructions seemed quite open ended and the quality of the spreadsheet was inconsistent.”</a:t>
            </a:r>
          </a:p>
          <a:p>
            <a:endParaRPr lang="en-GB" dirty="0"/>
          </a:p>
          <a:p>
            <a:endParaRPr lang="en-GB" i="1" dirty="0" smtClean="0">
              <a:solidFill>
                <a:srgbClr val="7030A0"/>
              </a:solidFill>
            </a:endParaRPr>
          </a:p>
          <a:p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i="1" dirty="0" smtClean="0">
              <a:solidFill>
                <a:srgbClr val="00B050"/>
              </a:solidFill>
            </a:endParaRPr>
          </a:p>
          <a:p>
            <a:endParaRPr lang="en-GB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9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and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Risk: </a:t>
            </a:r>
          </a:p>
          <a:p>
            <a:pPr lvl="1"/>
            <a:r>
              <a:rPr lang="en-GB" dirty="0" smtClean="0"/>
              <a:t>Students’ expectations not aligned with the purpose of the module.</a:t>
            </a:r>
          </a:p>
          <a:p>
            <a:pPr lvl="1"/>
            <a:r>
              <a:rPr lang="en-GB" dirty="0" smtClean="0"/>
              <a:t>Students confused, lost, stressed, overwhelmed.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 smtClean="0">
                <a:solidFill>
                  <a:srgbClr val="FF0000"/>
                </a:solidFill>
              </a:rPr>
              <a:t>ommunication with students!</a:t>
            </a:r>
          </a:p>
          <a:p>
            <a:pPr lvl="1"/>
            <a:r>
              <a:rPr lang="en-GB" dirty="0" smtClean="0"/>
              <a:t>why </a:t>
            </a:r>
            <a:r>
              <a:rPr lang="en-GB" dirty="0" smtClean="0"/>
              <a:t>we are doing </a:t>
            </a:r>
            <a:r>
              <a:rPr lang="en-GB" dirty="0" smtClean="0"/>
              <a:t>this,</a:t>
            </a:r>
          </a:p>
          <a:p>
            <a:pPr lvl="1"/>
            <a:r>
              <a:rPr lang="en-GB" dirty="0" smtClean="0"/>
              <a:t>what </a:t>
            </a:r>
            <a:r>
              <a:rPr lang="en-GB" dirty="0" smtClean="0"/>
              <a:t>they should </a:t>
            </a:r>
            <a:r>
              <a:rPr lang="en-GB" dirty="0" smtClean="0"/>
              <a:t>expect.</a:t>
            </a:r>
          </a:p>
          <a:p>
            <a:pPr marL="342900" lvl="1" indent="0">
              <a:buNone/>
            </a:pP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 smtClean="0"/>
              <a:t>this, students appreciate the experience, </a:t>
            </a:r>
            <a:r>
              <a:rPr lang="en-GB" dirty="0" smtClean="0"/>
              <a:t>enjoy </a:t>
            </a:r>
            <a:r>
              <a:rPr lang="en-GB" dirty="0" smtClean="0"/>
              <a:t>it, </a:t>
            </a:r>
            <a:r>
              <a:rPr lang="en-GB" dirty="0" smtClean="0"/>
              <a:t>benefit </a:t>
            </a:r>
            <a:r>
              <a:rPr lang="en-GB" dirty="0" smtClean="0"/>
              <a:t>and consciously develop the </a:t>
            </a:r>
            <a:r>
              <a:rPr lang="en-GB" dirty="0" smtClean="0"/>
              <a:t>skills.</a:t>
            </a:r>
          </a:p>
          <a:p>
            <a:endParaRPr lang="en-GB" dirty="0" smtClean="0"/>
          </a:p>
          <a:p>
            <a:r>
              <a:rPr lang="en-GB" dirty="0" smtClean="0"/>
              <a:t>Issues with peer assessment</a:t>
            </a:r>
          </a:p>
          <a:p>
            <a:pPr lvl="1"/>
            <a:r>
              <a:rPr lang="en-GB" dirty="0" smtClean="0"/>
              <a:t>Anonymous?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8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26765"/>
          </a:xfrm>
        </p:spPr>
        <p:txBody>
          <a:bodyPr/>
          <a:lstStyle/>
          <a:p>
            <a:pPr algn="ctr"/>
            <a:r>
              <a:rPr lang="en-GB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23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5683"/>
          </a:xfrm>
        </p:spPr>
        <p:txBody>
          <a:bodyPr/>
          <a:lstStyle/>
          <a:p>
            <a:r>
              <a:rPr lang="en-GB" dirty="0" smtClean="0"/>
              <a:t>Context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year BSc (Hons) Mathematics (and other maths programmes</a:t>
            </a:r>
            <a:r>
              <a:rPr lang="en-GB" dirty="0"/>
              <a:t>) at the University of Plymouth </a:t>
            </a:r>
            <a:endParaRPr lang="en-GB" dirty="0" smtClean="0"/>
          </a:p>
          <a:p>
            <a:pPr>
              <a:spcAft>
                <a:spcPts val="1200"/>
              </a:spcAft>
            </a:pPr>
            <a:r>
              <a:rPr lang="en-GB" dirty="0" smtClean="0"/>
              <a:t>Module: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“Operational Research and Monte Carlo Methods”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Compulsory module, focused on employability skills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Module aims and learning outcomes </a:t>
            </a:r>
          </a:p>
          <a:p>
            <a:pPr lvl="1">
              <a:spcAft>
                <a:spcPts val="600"/>
              </a:spcAft>
            </a:pPr>
            <a:r>
              <a:rPr lang="en-GB" sz="1700" dirty="0"/>
              <a:t>To develop practical skills that can be used directly in a workplace</a:t>
            </a:r>
          </a:p>
          <a:p>
            <a:pPr lvl="1">
              <a:spcAft>
                <a:spcPts val="600"/>
              </a:spcAft>
            </a:pPr>
            <a:r>
              <a:rPr lang="en-GB" sz="1700" dirty="0"/>
              <a:t>To apply mathematics to solve real life problems</a:t>
            </a:r>
          </a:p>
          <a:p>
            <a:pPr lvl="1">
              <a:spcAft>
                <a:spcPts val="600"/>
              </a:spcAft>
            </a:pPr>
            <a:r>
              <a:rPr lang="en-GB" sz="1700" dirty="0"/>
              <a:t>To improve </a:t>
            </a:r>
            <a:r>
              <a:rPr lang="en-GB" sz="1700" dirty="0" smtClean="0"/>
              <a:t>students’ </a:t>
            </a:r>
            <a:r>
              <a:rPr lang="en-GB" sz="1700" dirty="0"/>
              <a:t>computer and programming skills</a:t>
            </a:r>
          </a:p>
          <a:p>
            <a:pPr lvl="1">
              <a:spcAft>
                <a:spcPts val="600"/>
              </a:spcAft>
            </a:pPr>
            <a:r>
              <a:rPr lang="en-GB" sz="1700" dirty="0"/>
              <a:t>To refine </a:t>
            </a:r>
            <a:r>
              <a:rPr lang="en-GB" sz="1700" dirty="0" smtClean="0"/>
              <a:t>students’ </a:t>
            </a:r>
            <a:r>
              <a:rPr lang="en-GB" sz="1700" dirty="0"/>
              <a:t>communication skills and cooperation with others through teamwork</a:t>
            </a:r>
          </a:p>
          <a:p>
            <a:pPr lvl="1">
              <a:spcAft>
                <a:spcPts val="600"/>
              </a:spcAft>
            </a:pPr>
            <a:r>
              <a:rPr lang="en-GB" sz="1700" dirty="0"/>
              <a:t>To </a:t>
            </a:r>
            <a:r>
              <a:rPr lang="en-GB" sz="1700" dirty="0" smtClean="0"/>
              <a:t>practice </a:t>
            </a:r>
            <a:r>
              <a:rPr lang="en-GB" sz="1700" dirty="0"/>
              <a:t>presentation skills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4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Assessed learning outcomes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48872" cy="460851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“At </a:t>
            </a:r>
            <a:r>
              <a:rPr lang="en-GB" dirty="0"/>
              <a:t>the end of the module </a:t>
            </a:r>
            <a:r>
              <a:rPr lang="pl-PL" dirty="0" smtClean="0"/>
              <a:t>you </a:t>
            </a:r>
            <a:r>
              <a:rPr lang="en-GB" dirty="0" smtClean="0"/>
              <a:t>will </a:t>
            </a:r>
            <a:r>
              <a:rPr lang="en-GB" dirty="0"/>
              <a:t>be expected to be able to: </a:t>
            </a:r>
            <a:endParaRPr lang="pl-PL" dirty="0"/>
          </a:p>
          <a:p>
            <a:pPr lvl="1">
              <a:spcAft>
                <a:spcPts val="600"/>
              </a:spcAft>
            </a:pPr>
            <a:r>
              <a:rPr lang="en-GB" sz="2000" dirty="0" smtClean="0"/>
              <a:t>solve </a:t>
            </a:r>
            <a:r>
              <a:rPr lang="en-GB" sz="2000" dirty="0"/>
              <a:t>particular problems in </a:t>
            </a:r>
            <a:r>
              <a:rPr lang="en-GB" sz="2000" dirty="0" smtClean="0"/>
              <a:t>OR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proficiency in using computer programming to solve particular problems in the field of Monte Carlo methods and </a:t>
            </a:r>
            <a:r>
              <a:rPr lang="en-GB" sz="2000" dirty="0" smtClean="0"/>
              <a:t>modelling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an awareness of personal proficiency in various key skills and the need to match career plans with </a:t>
            </a:r>
            <a:r>
              <a:rPr lang="en-GB" sz="2000" dirty="0" smtClean="0"/>
              <a:t>these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co-operate with others in producing a piece of </a:t>
            </a:r>
            <a:r>
              <a:rPr lang="en-GB" sz="2000" dirty="0" smtClean="0"/>
              <a:t>work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communicate the results of the analyses through oral presentations and written </a:t>
            </a:r>
            <a:r>
              <a:rPr lang="en-GB" sz="2000" dirty="0" smtClean="0"/>
              <a:t>reports”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BFBA-2AB5-4CC0-B67E-B39DDFDB67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Assessed learning outcomes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48872" cy="460851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“At </a:t>
            </a:r>
            <a:r>
              <a:rPr lang="en-GB" dirty="0"/>
              <a:t>the end of the module </a:t>
            </a:r>
            <a:r>
              <a:rPr lang="pl-PL" dirty="0" smtClean="0"/>
              <a:t>you </a:t>
            </a:r>
            <a:r>
              <a:rPr lang="en-GB" dirty="0" smtClean="0"/>
              <a:t>will </a:t>
            </a:r>
            <a:r>
              <a:rPr lang="en-GB" dirty="0"/>
              <a:t>be expected to be able to:</a:t>
            </a:r>
            <a:r>
              <a:rPr lang="en-GB" b="1" dirty="0"/>
              <a:t> </a:t>
            </a:r>
            <a:endParaRPr lang="pl-PL" dirty="0"/>
          </a:p>
          <a:p>
            <a:pPr lvl="1">
              <a:spcAft>
                <a:spcPts val="600"/>
              </a:spcAft>
            </a:pPr>
            <a:r>
              <a:rPr lang="en-GB" sz="2000" dirty="0" smtClean="0"/>
              <a:t>solve </a:t>
            </a:r>
            <a:r>
              <a:rPr lang="en-GB" sz="2000" dirty="0"/>
              <a:t>particular problems in OR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proficiency in using computer programming to solve particular problems in the field of Monte Carlo methods and modelling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demonstrate an awareness of personal proficiency in various key skills and the need to match career plans with these </a:t>
            </a:r>
            <a:endParaRPr lang="pl-PL" sz="20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GB" sz="2000" dirty="0"/>
              <a:t>co-operate with others in producing a piece of work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communicate the results of the analyses through oral presentations and written </a:t>
            </a:r>
            <a:r>
              <a:rPr lang="en-GB" sz="2000" dirty="0" smtClean="0"/>
              <a:t>reports”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BFBA-2AB5-4CC0-B67E-B39DDFDB67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Assessed learning outcomes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48872" cy="460851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“At </a:t>
            </a:r>
            <a:r>
              <a:rPr lang="en-GB" dirty="0"/>
              <a:t>the end of the module </a:t>
            </a:r>
            <a:r>
              <a:rPr lang="pl-PL" dirty="0" smtClean="0"/>
              <a:t>you </a:t>
            </a:r>
            <a:r>
              <a:rPr lang="en-GB" dirty="0" smtClean="0"/>
              <a:t>will </a:t>
            </a:r>
            <a:r>
              <a:rPr lang="en-GB" dirty="0"/>
              <a:t>be expected to be able to:</a:t>
            </a:r>
            <a:r>
              <a:rPr lang="en-GB" b="1" dirty="0"/>
              <a:t> </a:t>
            </a:r>
            <a:endParaRPr lang="pl-PL" dirty="0"/>
          </a:p>
          <a:p>
            <a:pPr lvl="1">
              <a:spcAft>
                <a:spcPts val="600"/>
              </a:spcAft>
            </a:pPr>
            <a:r>
              <a:rPr lang="en-GB" sz="2000" dirty="0" smtClean="0"/>
              <a:t>solve </a:t>
            </a:r>
            <a:r>
              <a:rPr lang="en-GB" sz="2000" dirty="0"/>
              <a:t>particular problems in OR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proficiency in using computer programming to solve particular problems in the field of Monte Carlo methods and modelling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an awareness of personal proficiency in various key skills and the need to match career plans with these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co-operate with others in producing a piece of work </a:t>
            </a:r>
            <a:endParaRPr lang="pl-PL" sz="20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GB" sz="2000" dirty="0"/>
              <a:t>communicate the results of the analyses through oral presentations and written </a:t>
            </a:r>
            <a:r>
              <a:rPr lang="en-GB" sz="2000" dirty="0" smtClean="0"/>
              <a:t>reports”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BFBA-2AB5-4CC0-B67E-B39DDFDB6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Assessed learning outcomes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48872" cy="460851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“At </a:t>
            </a:r>
            <a:r>
              <a:rPr lang="en-GB" dirty="0"/>
              <a:t>the end of the module </a:t>
            </a:r>
            <a:r>
              <a:rPr lang="pl-PL" dirty="0" smtClean="0"/>
              <a:t>you </a:t>
            </a:r>
            <a:r>
              <a:rPr lang="en-GB" dirty="0" smtClean="0"/>
              <a:t>will </a:t>
            </a:r>
            <a:r>
              <a:rPr lang="en-GB" dirty="0"/>
              <a:t>be expected to be able to:</a:t>
            </a:r>
            <a:r>
              <a:rPr lang="en-GB" b="1" dirty="0"/>
              <a:t> </a:t>
            </a:r>
            <a:endParaRPr lang="pl-PL" dirty="0"/>
          </a:p>
          <a:p>
            <a:pPr lvl="1">
              <a:spcAft>
                <a:spcPts val="600"/>
              </a:spcAft>
            </a:pPr>
            <a:r>
              <a:rPr lang="en-GB" sz="2000" dirty="0" smtClean="0"/>
              <a:t>solve </a:t>
            </a:r>
            <a:r>
              <a:rPr lang="en-GB" sz="2000" dirty="0"/>
              <a:t>particular problems in OR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proficiency in using computer programming to solve particular problems in the field of Monte Carlo methods and modelling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demonstrate an awareness of personal proficiency in various key skills and the need to match career plans with these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/>
              <a:t>co-operate with others in producing a piece of work </a:t>
            </a:r>
            <a:endParaRPr lang="pl-PL" sz="2000" dirty="0"/>
          </a:p>
          <a:p>
            <a:pPr lvl="1"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communicate the results of the analyses through oral presentations and written </a:t>
            </a:r>
            <a:r>
              <a:rPr lang="en-GB" sz="2000" dirty="0" smtClean="0">
                <a:solidFill>
                  <a:srgbClr val="FF0000"/>
                </a:solidFill>
              </a:rPr>
              <a:t>reports</a:t>
            </a:r>
            <a:r>
              <a:rPr lang="en-GB" sz="2000" dirty="0" smtClean="0"/>
              <a:t>”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BFBA-2AB5-4CC0-B67E-B39DDFDB67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724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Module contents:</a:t>
            </a:r>
            <a:endParaRPr lang="en-GB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Risk analysis (weeks 1-6</a:t>
            </a:r>
            <a:r>
              <a:rPr lang="en-GB" dirty="0" smtClean="0"/>
              <a:t>), using </a:t>
            </a:r>
            <a:r>
              <a:rPr lang="en-GB" i="1" dirty="0" smtClean="0"/>
              <a:t>MS Excel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Queuing systems </a:t>
            </a:r>
            <a:r>
              <a:rPr lang="en-GB" dirty="0"/>
              <a:t>(weeks </a:t>
            </a:r>
            <a:r>
              <a:rPr lang="en-GB" dirty="0" smtClean="0"/>
              <a:t>7-12), using </a:t>
            </a:r>
            <a:r>
              <a:rPr lang="en-GB" i="1" dirty="0" smtClean="0"/>
              <a:t>SIMUL8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Series of tasks on Monte-Carlo methods using </a:t>
            </a:r>
            <a:r>
              <a:rPr lang="en-GB" i="1" dirty="0" smtClean="0"/>
              <a:t>Python</a:t>
            </a:r>
            <a:r>
              <a:rPr lang="en-GB" dirty="0" smtClean="0"/>
              <a:t> and reflective report on employability skills (weeks 1-12)</a:t>
            </a:r>
          </a:p>
          <a:p>
            <a:endParaRPr lang="en-GB" dirty="0"/>
          </a:p>
          <a:p>
            <a:r>
              <a:rPr lang="en-GB" dirty="0" smtClean="0"/>
              <a:t>Assessments: </a:t>
            </a:r>
          </a:p>
          <a:p>
            <a:pPr lvl="1"/>
            <a:r>
              <a:rPr lang="en-GB" sz="1700" dirty="0"/>
              <a:t>100% Coursework</a:t>
            </a:r>
            <a:r>
              <a:rPr lang="pl-PL" sz="1700" dirty="0"/>
              <a:t>, no exam </a:t>
            </a:r>
            <a:endParaRPr lang="en-GB" sz="1700" dirty="0" smtClean="0"/>
          </a:p>
          <a:p>
            <a:pPr lvl="1"/>
            <a:r>
              <a:rPr lang="en-GB" dirty="0" smtClean="0"/>
              <a:t>Report, presentation, portfolio</a:t>
            </a:r>
          </a:p>
          <a:p>
            <a:endParaRPr lang="en-GB" dirty="0" smtClean="0"/>
          </a:p>
          <a:p>
            <a:r>
              <a:rPr lang="en-GB" sz="2000" dirty="0" smtClean="0"/>
              <a:t>A “hands-on” module: students work independently on open-ended case studies to develop these skills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6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employer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Babcock </a:t>
            </a:r>
            <a:r>
              <a:rPr lang="en-GB" dirty="0"/>
              <a:t>Intl. (www.babcockinternational.com)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nternational </a:t>
            </a:r>
            <a:r>
              <a:rPr lang="en-GB" dirty="0"/>
              <a:t>aerospace, defence and security company.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45" y="1212575"/>
            <a:ext cx="1564672" cy="146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07011"/>
            <a:ext cx="4874501" cy="320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94" y="3642951"/>
            <a:ext cx="3160645" cy="24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employer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Members of External Advisory Panel</a:t>
            </a:r>
          </a:p>
          <a:p>
            <a:r>
              <a:rPr lang="en-GB" dirty="0" err="1" smtClean="0"/>
              <a:t>UoP</a:t>
            </a:r>
            <a:r>
              <a:rPr lang="en-GB" dirty="0" smtClean="0"/>
              <a:t> graduates</a:t>
            </a:r>
          </a:p>
          <a:p>
            <a:r>
              <a:rPr lang="en-GB" dirty="0" smtClean="0"/>
              <a:t>Present at job fairs, project showcases, etc.</a:t>
            </a:r>
            <a:endParaRPr lang="en-GB" dirty="0" smtClean="0"/>
          </a:p>
          <a:p>
            <a:r>
              <a:rPr lang="en-GB" dirty="0" smtClean="0"/>
              <a:t>Supply </a:t>
            </a:r>
            <a:r>
              <a:rPr lang="en-GB" dirty="0" smtClean="0"/>
              <a:t>chain management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14" y="1214495"/>
            <a:ext cx="1521827" cy="1421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13" y="4131005"/>
            <a:ext cx="761153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1539</Words>
  <Application>Microsoft Office PowerPoint</Application>
  <PresentationFormat>On-screen Show (4:3)</PresentationFormat>
  <Paragraphs>209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Ink Free</vt:lpstr>
      <vt:lpstr>Office Theme</vt:lpstr>
      <vt:lpstr> A case study on employer’s engagement in coursework</vt:lpstr>
      <vt:lpstr>Context </vt:lpstr>
      <vt:lpstr>Assessed learning outcomes</vt:lpstr>
      <vt:lpstr>Assessed learning outcomes</vt:lpstr>
      <vt:lpstr>Assessed learning outcomes</vt:lpstr>
      <vt:lpstr>Assessed learning outcomes</vt:lpstr>
      <vt:lpstr>Module structure </vt:lpstr>
      <vt:lpstr>The employer</vt:lpstr>
      <vt:lpstr>The employer</vt:lpstr>
      <vt:lpstr>Coursework tasks</vt:lpstr>
      <vt:lpstr>Coursework tasks</vt:lpstr>
      <vt:lpstr>Coursework tasks</vt:lpstr>
      <vt:lpstr>Implementation</vt:lpstr>
      <vt:lpstr>Implementation</vt:lpstr>
      <vt:lpstr>Evidence and recommendations</vt:lpstr>
      <vt:lpstr>Evidence and recommendations</vt:lpstr>
      <vt:lpstr>Evidence and recommendations</vt:lpstr>
      <vt:lpstr>Evidence and recommendations</vt:lpstr>
      <vt:lpstr>Thank you!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employer engagement in coursework</dc:title>
  <dc:creator>Malgorzata Wojtys</dc:creator>
  <cp:lastModifiedBy>Malgorzata Wojtys</cp:lastModifiedBy>
  <cp:revision>92</cp:revision>
  <dcterms:created xsi:type="dcterms:W3CDTF">2022-06-28T12:23:25Z</dcterms:created>
  <dcterms:modified xsi:type="dcterms:W3CDTF">2022-06-30T07:40:52Z</dcterms:modified>
</cp:coreProperties>
</file>