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6920" y="812880"/>
            <a:ext cx="12174480" cy="151560"/>
            <a:chOff x="16920" y="812880"/>
            <a:chExt cx="12174480" cy="151560"/>
          </a:xfrm>
        </p:grpSpPr>
        <p:sp>
          <p:nvSpPr>
            <p:cNvPr id="1" name="CustomShape 2"/>
            <p:cNvSpPr/>
            <p:nvPr/>
          </p:nvSpPr>
          <p:spPr>
            <a:xfrm>
              <a:off x="16920" y="812880"/>
              <a:ext cx="12174480" cy="73800"/>
            </a:xfrm>
            <a:prstGeom prst="rect">
              <a:avLst/>
            </a:prstGeom>
            <a:gradFill rotWithShape="0">
              <a:gsLst>
                <a:gs pos="0">
                  <a:srgbClr val="bcbcbc"/>
                </a:gs>
                <a:gs pos="50000">
                  <a:srgbClr val="ebebeb"/>
                </a:gs>
                <a:gs pos="100000">
                  <a:srgbClr val="bcbcbc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6920" y="927000"/>
              <a:ext cx="12174480" cy="3744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6920" y="812880"/>
            <a:ext cx="12174480" cy="151560"/>
            <a:chOff x="16920" y="812880"/>
            <a:chExt cx="12174480" cy="151560"/>
          </a:xfrm>
        </p:grpSpPr>
        <p:sp>
          <p:nvSpPr>
            <p:cNvPr id="42" name="CustomShape 2"/>
            <p:cNvSpPr/>
            <p:nvPr/>
          </p:nvSpPr>
          <p:spPr>
            <a:xfrm>
              <a:off x="16920" y="812880"/>
              <a:ext cx="12174480" cy="73800"/>
            </a:xfrm>
            <a:prstGeom prst="rect">
              <a:avLst/>
            </a:prstGeom>
            <a:gradFill rotWithShape="0">
              <a:gsLst>
                <a:gs pos="0">
                  <a:srgbClr val="bcbcbc"/>
                </a:gs>
                <a:gs pos="50000">
                  <a:srgbClr val="ebebeb"/>
                </a:gs>
                <a:gs pos="100000">
                  <a:srgbClr val="bcbcbc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16920" y="927000"/>
              <a:ext cx="12174480" cy="3744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4" name="Picture 10" descr=""/>
          <p:cNvPicPr/>
          <p:nvPr/>
        </p:nvPicPr>
        <p:blipFill>
          <a:blip r:embed="rId2"/>
          <a:stretch/>
        </p:blipFill>
        <p:spPr>
          <a:xfrm>
            <a:off x="0" y="0"/>
            <a:ext cx="2077920" cy="462960"/>
          </a:xfrm>
          <a:prstGeom prst="rect">
            <a:avLst/>
          </a:prstGeom>
          <a:ln>
            <a:noFill/>
          </a:ln>
        </p:spPr>
      </p:pic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209680" y="0"/>
            <a:ext cx="9199440" cy="7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ＭＳ ゴシック"/>
              </a:rPr>
              <a:t>Common Rules for Data and Metadata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193960" y="6032520"/>
            <a:ext cx="246960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76767"/>
                </a:solidFill>
                <a:latin typeface="Arial"/>
                <a:ea typeface="ＭＳ Ｐゴシック"/>
              </a:rPr>
              <a:t>Lattice QCD Interchange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76767"/>
                </a:solidFill>
                <a:latin typeface="Arial"/>
                <a:ea typeface="ＭＳ Ｐゴシック"/>
              </a:rPr>
              <a:t>Message Encapsulation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76767"/>
                </a:solidFill>
                <a:latin typeface="Arial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676767"/>
                </a:solidFill>
                <a:latin typeface="Arial"/>
                <a:ea typeface="ＭＳ Ｐゴシック"/>
              </a:rPr>
              <a:t>(B.Joo and C.DeTar)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5" name="Picture 35" descr=""/>
          <p:cNvPicPr/>
          <p:nvPr/>
        </p:nvPicPr>
        <p:blipFill>
          <a:blip r:embed="rId1"/>
          <a:stretch/>
        </p:blipFill>
        <p:spPr>
          <a:xfrm>
            <a:off x="7407360" y="1092240"/>
            <a:ext cx="2751840" cy="3853800"/>
          </a:xfrm>
          <a:prstGeom prst="rect">
            <a:avLst/>
          </a:prstGeom>
          <a:ln>
            <a:noFill/>
          </a:ln>
        </p:spPr>
      </p:pic>
      <p:pic>
        <p:nvPicPr>
          <p:cNvPr id="86" name="Picture 36" descr=""/>
          <p:cNvPicPr/>
          <p:nvPr/>
        </p:nvPicPr>
        <p:blipFill>
          <a:blip r:embed="rId2"/>
          <a:stretch/>
        </p:blipFill>
        <p:spPr>
          <a:xfrm>
            <a:off x="1359720" y="1086120"/>
            <a:ext cx="2602800" cy="260280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537480" y="3304080"/>
            <a:ext cx="30949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&lt;</a:t>
            </a:r>
            <a:r>
              <a:rPr b="0" lang="en-US" sz="2000" spc="-1" strike="noStrike">
                <a:solidFill>
                  <a:srgbClr val="cc3300"/>
                </a:solidFill>
                <a:latin typeface="Times New Roman"/>
                <a:ea typeface="ＭＳ Ｐゴシック"/>
              </a:rPr>
              <a:t>npClover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&lt;</a:t>
            </a:r>
            <a:r>
              <a:rPr b="0" lang="en-US" sz="2000" spc="-1" strike="noStrike">
                <a:solidFill>
                  <a:srgbClr val="cc3300"/>
                </a:solidFill>
                <a:latin typeface="Times New Roman"/>
                <a:ea typeface="ＭＳ Ｐゴシック"/>
              </a:rPr>
              <a:t>kappa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&gt;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0.1354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&lt;/</a:t>
            </a:r>
            <a:r>
              <a:rPr b="0" lang="en-US" sz="2000" spc="-1" strike="noStrike">
                <a:solidFill>
                  <a:srgbClr val="cc3300"/>
                </a:solidFill>
                <a:latin typeface="Times New Roman"/>
                <a:ea typeface="ＭＳ Ｐゴシック"/>
              </a:rPr>
              <a:t>kappa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&lt;</a:t>
            </a:r>
            <a:r>
              <a:rPr b="0" lang="en-US" sz="2000" spc="-1" strike="noStrike">
                <a:solidFill>
                  <a:srgbClr val="cc3300"/>
                </a:solidFill>
                <a:latin typeface="Times New Roman"/>
                <a:ea typeface="ＭＳ Ｐゴシック"/>
              </a:rPr>
              <a:t>cSW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&gt;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1.684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 &lt;/</a:t>
            </a:r>
            <a:r>
              <a:rPr b="0" lang="en-US" sz="2000" spc="-1" strike="noStrike">
                <a:solidFill>
                  <a:srgbClr val="cc3300"/>
                </a:solidFill>
                <a:latin typeface="Times New Roman"/>
                <a:ea typeface="ＭＳ Ｐゴシック"/>
              </a:rPr>
              <a:t>cSW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c3300"/>
                </a:solidFill>
                <a:latin typeface="Times New Roman"/>
                <a:ea typeface="ＭＳ Ｐゴシック"/>
              </a:rPr>
              <a:t>&lt;/npClover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ea typeface="ＭＳ Ｐゴシック"/>
              </a:rPr>
              <a:t>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260080" y="2763360"/>
            <a:ext cx="1080360" cy="720000"/>
          </a:xfrm>
          <a:prstGeom prst="ellipse">
            <a:avLst/>
          </a:prstGeom>
          <a:noFill/>
          <a:ln w="38160">
            <a:solidFill>
              <a:srgbClr val="99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204840" y="1830960"/>
            <a:ext cx="1523160" cy="94320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90000"/>
                </a:solidFill>
                <a:latin typeface="Times New Roman"/>
                <a:ea typeface="ＭＳ Ｐゴシック"/>
              </a:rPr>
              <a:t>ensemble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90000"/>
                </a:solidFill>
                <a:latin typeface="Times New Roman"/>
                <a:ea typeface="ＭＳ Ｐゴシック"/>
              </a:rPr>
              <a:t>XML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9437760" y="1996920"/>
            <a:ext cx="2160000" cy="94320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90000"/>
                </a:solidFill>
                <a:latin typeface="Times New Roman"/>
                <a:ea typeface="ＭＳ Ｐゴシック"/>
              </a:rPr>
              <a:t>configuration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90000"/>
                </a:solidFill>
                <a:latin typeface="Times New Roman"/>
                <a:ea typeface="ＭＳ Ｐゴシック"/>
              </a:rPr>
              <a:t>XML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2197800" y="972360"/>
            <a:ext cx="1944000" cy="720000"/>
          </a:xfrm>
          <a:prstGeom prst="ellipse">
            <a:avLst/>
          </a:prstGeom>
          <a:noFill/>
          <a:ln w="381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8"/>
          <p:cNvSpPr/>
          <p:nvPr/>
        </p:nvSpPr>
        <p:spPr>
          <a:xfrm>
            <a:off x="8213760" y="915840"/>
            <a:ext cx="1944000" cy="720000"/>
          </a:xfrm>
          <a:prstGeom prst="ellipse">
            <a:avLst/>
          </a:prstGeom>
          <a:noFill/>
          <a:ln w="381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9"/>
          <p:cNvSpPr/>
          <p:nvPr/>
        </p:nvSpPr>
        <p:spPr>
          <a:xfrm>
            <a:off x="4167720" y="1483560"/>
            <a:ext cx="4137120" cy="360"/>
          </a:xfrm>
          <a:prstGeom prst="line">
            <a:avLst/>
          </a:prstGeom>
          <a:ln w="38160">
            <a:solidFill>
              <a:schemeClr val="accent2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0"/>
          <p:cNvSpPr/>
          <p:nvPr/>
        </p:nvSpPr>
        <p:spPr>
          <a:xfrm>
            <a:off x="4649400" y="1638720"/>
            <a:ext cx="31680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mc://JLDG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/nf2/b205k1356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11"/>
          <p:cNvSpPr/>
          <p:nvPr/>
        </p:nvSpPr>
        <p:spPr>
          <a:xfrm>
            <a:off x="2031840" y="5316480"/>
            <a:ext cx="3671280" cy="1440720"/>
          </a:xfrm>
          <a:prstGeom prst="foldedCorner">
            <a:avLst>
              <a:gd name="adj" fmla="val 125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2"/>
          <p:cNvSpPr/>
          <p:nvPr/>
        </p:nvSpPr>
        <p:spPr>
          <a:xfrm>
            <a:off x="2247840" y="4811760"/>
            <a:ext cx="2807640" cy="51660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90000"/>
                </a:solidFill>
                <a:latin typeface="Times New Roman"/>
                <a:ea typeface="ＭＳ Ｐゴシック"/>
              </a:rPr>
              <a:t>configuration file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7" name="Line 13"/>
          <p:cNvSpPr/>
          <p:nvPr/>
        </p:nvSpPr>
        <p:spPr>
          <a:xfrm>
            <a:off x="2031840" y="5675040"/>
            <a:ext cx="35290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4"/>
          <p:cNvSpPr/>
          <p:nvPr/>
        </p:nvSpPr>
        <p:spPr>
          <a:xfrm>
            <a:off x="2031840" y="6395760"/>
            <a:ext cx="35290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" name="Group 15"/>
          <p:cNvGrpSpPr/>
          <p:nvPr/>
        </p:nvGrpSpPr>
        <p:grpSpPr>
          <a:xfrm>
            <a:off x="2047680" y="3976560"/>
            <a:ext cx="8481240" cy="2750760"/>
            <a:chOff x="2047680" y="3976560"/>
            <a:chExt cx="8481240" cy="2750760"/>
          </a:xfrm>
        </p:grpSpPr>
        <p:sp>
          <p:nvSpPr>
            <p:cNvPr id="100" name="CustomShape 16"/>
            <p:cNvSpPr/>
            <p:nvPr/>
          </p:nvSpPr>
          <p:spPr>
            <a:xfrm>
              <a:off x="6929280" y="4840200"/>
              <a:ext cx="35996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0000"/>
                  </a:solidFill>
                  <a:latin typeface="Times New Roman"/>
                  <a:ea typeface="ＭＳ Ｐゴシック"/>
                </a:rPr>
                <a:t>lfn://JLDG</a:t>
              </a: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/nf2/b205k1356-A200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01" name="CustomShape 17"/>
            <p:cNvSpPr/>
            <p:nvPr/>
          </p:nvSpPr>
          <p:spPr>
            <a:xfrm>
              <a:off x="8368920" y="3976560"/>
              <a:ext cx="1080360" cy="720000"/>
            </a:xfrm>
            <a:prstGeom prst="ellipse">
              <a:avLst/>
            </a:prstGeom>
            <a:noFill/>
            <a:ln w="3816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8"/>
            <p:cNvSpPr/>
            <p:nvPr/>
          </p:nvSpPr>
          <p:spPr>
            <a:xfrm>
              <a:off x="2047680" y="6332400"/>
              <a:ext cx="359964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0000"/>
                  </a:solidFill>
                  <a:latin typeface="Times New Roman"/>
                  <a:ea typeface="ＭＳ Ｐゴシック"/>
                </a:rPr>
                <a:t>lfn://JLDG</a:t>
              </a:r>
              <a:r>
                <a:rPr b="0" lang="en-US" sz="20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/nf2/b205k1356-A200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03" name="Line 19"/>
            <p:cNvSpPr/>
            <p:nvPr/>
          </p:nvSpPr>
          <p:spPr>
            <a:xfrm>
              <a:off x="5719320" y="6568920"/>
              <a:ext cx="3297240" cy="360"/>
            </a:xfrm>
            <a:prstGeom prst="line">
              <a:avLst/>
            </a:prstGeom>
            <a:ln w="38160">
              <a:solidFill>
                <a:srgbClr val="ff33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Line 20"/>
            <p:cNvSpPr/>
            <p:nvPr/>
          </p:nvSpPr>
          <p:spPr>
            <a:xfrm flipV="1">
              <a:off x="9016560" y="4840200"/>
              <a:ext cx="360" cy="1728720"/>
            </a:xfrm>
            <a:prstGeom prst="line">
              <a:avLst/>
            </a:prstGeom>
            <a:ln w="38160">
              <a:solidFill>
                <a:srgbClr val="ff33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21"/>
          <p:cNvSpPr/>
          <p:nvPr/>
        </p:nvSpPr>
        <p:spPr>
          <a:xfrm>
            <a:off x="1959840" y="5748480"/>
            <a:ext cx="3776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configuration binary data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06" name="Group 22"/>
          <p:cNvGrpSpPr/>
          <p:nvPr/>
        </p:nvGrpSpPr>
        <p:grpSpPr>
          <a:xfrm>
            <a:off x="2104920" y="5243400"/>
            <a:ext cx="5203800" cy="1131120"/>
            <a:chOff x="2104920" y="5243400"/>
            <a:chExt cx="5203800" cy="1131120"/>
          </a:xfrm>
        </p:grpSpPr>
        <p:sp>
          <p:nvSpPr>
            <p:cNvPr id="107" name="CustomShape 23"/>
            <p:cNvSpPr/>
            <p:nvPr/>
          </p:nvSpPr>
          <p:spPr>
            <a:xfrm>
              <a:off x="2104920" y="5243400"/>
              <a:ext cx="2375640" cy="4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990000"/>
                  </a:solidFill>
                  <a:latin typeface="Times New Roman"/>
                  <a:ea typeface="ＭＳ Ｐゴシック"/>
                </a:rPr>
                <a:t>file-format XML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8" name="CustomShape 24"/>
            <p:cNvSpPr/>
            <p:nvPr/>
          </p:nvSpPr>
          <p:spPr>
            <a:xfrm>
              <a:off x="4264200" y="5316480"/>
              <a:ext cx="14914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size, precision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9" name="CustomShape 25"/>
            <p:cNvSpPr/>
            <p:nvPr/>
          </p:nvSpPr>
          <p:spPr>
            <a:xfrm>
              <a:off x="5763960" y="5553000"/>
              <a:ext cx="1544760" cy="82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packed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with LIME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10" name="CustomShape 26"/>
          <p:cNvSpPr/>
          <p:nvPr/>
        </p:nvSpPr>
        <p:spPr>
          <a:xfrm>
            <a:off x="3472920" y="2485440"/>
            <a:ext cx="4524120" cy="63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QCDml: XML markup language for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QCD ensembles/configurations metadta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7"/>
          <p:cNvSpPr/>
          <p:nvPr/>
        </p:nvSpPr>
        <p:spPr>
          <a:xfrm>
            <a:off x="3492360" y="3715200"/>
            <a:ext cx="4696920" cy="9129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markovChainURI and data LFN: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Logical names of ensemble/configs,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keep correspondence of (meta-) data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Application>LibreOffice/6.0.7.3$Linux_X86_64 LibreOffice_project/00m0$Build-3</Application>
  <Words>1061</Words>
  <Paragraphs>192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2023-06-06T02:22:53Z</dcterms:created>
  <dc:creator>早川 友照</dc:creator>
  <dc:description/>
  <dc:language>en-US</dc:language>
  <cp:lastModifiedBy/>
  <dcterms:modified xsi:type="dcterms:W3CDTF">2023-06-12T10:04:34Z</dcterms:modified>
  <cp:revision>58</cp:revision>
  <dc:subject/>
  <dc:title>ILDG Hands-On workshop 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