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wmf" ContentType="image/x-wmf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6920" y="812880"/>
            <a:ext cx="12174480" cy="151560"/>
            <a:chOff x="16920" y="812880"/>
            <a:chExt cx="12174480" cy="151560"/>
          </a:xfrm>
        </p:grpSpPr>
        <p:sp>
          <p:nvSpPr>
            <p:cNvPr id="1" name="CustomShape 2"/>
            <p:cNvSpPr/>
            <p:nvPr/>
          </p:nvSpPr>
          <p:spPr>
            <a:xfrm>
              <a:off x="16920" y="812880"/>
              <a:ext cx="12174480" cy="73800"/>
            </a:xfrm>
            <a:prstGeom prst="rect">
              <a:avLst/>
            </a:prstGeom>
            <a:gradFill rotWithShape="0">
              <a:gsLst>
                <a:gs pos="0">
                  <a:srgbClr val="bcbcbc"/>
                </a:gs>
                <a:gs pos="50000">
                  <a:srgbClr val="ebebeb"/>
                </a:gs>
                <a:gs pos="100000">
                  <a:srgbClr val="bcbcbc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6920" y="927000"/>
              <a:ext cx="12174480" cy="3744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6920" y="812880"/>
            <a:ext cx="12174480" cy="151560"/>
            <a:chOff x="16920" y="812880"/>
            <a:chExt cx="12174480" cy="151560"/>
          </a:xfrm>
        </p:grpSpPr>
        <p:sp>
          <p:nvSpPr>
            <p:cNvPr id="42" name="CustomShape 2"/>
            <p:cNvSpPr/>
            <p:nvPr/>
          </p:nvSpPr>
          <p:spPr>
            <a:xfrm>
              <a:off x="16920" y="812880"/>
              <a:ext cx="12174480" cy="73800"/>
            </a:xfrm>
            <a:prstGeom prst="rect">
              <a:avLst/>
            </a:prstGeom>
            <a:gradFill rotWithShape="0">
              <a:gsLst>
                <a:gs pos="0">
                  <a:srgbClr val="bcbcbc"/>
                </a:gs>
                <a:gs pos="50000">
                  <a:srgbClr val="ebebeb"/>
                </a:gs>
                <a:gs pos="100000">
                  <a:srgbClr val="bcbcbc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16920" y="927000"/>
              <a:ext cx="12174480" cy="3744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4" name="Picture 10" descr=""/>
          <p:cNvPicPr/>
          <p:nvPr/>
        </p:nvPicPr>
        <p:blipFill>
          <a:blip r:embed="rId2"/>
          <a:stretch/>
        </p:blipFill>
        <p:spPr>
          <a:xfrm>
            <a:off x="0" y="0"/>
            <a:ext cx="2077920" cy="462960"/>
          </a:xfrm>
          <a:prstGeom prst="rect">
            <a:avLst/>
          </a:prstGeom>
          <a:ln>
            <a:noFill/>
          </a:ln>
        </p:spPr>
      </p:pic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209680" y="0"/>
            <a:ext cx="8862480" cy="7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ゴシック"/>
              </a:rPr>
              <a:t>Middleware components and interface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84" name="Group 2"/>
          <p:cNvGrpSpPr/>
          <p:nvPr/>
        </p:nvGrpSpPr>
        <p:grpSpPr>
          <a:xfrm>
            <a:off x="388440" y="765000"/>
            <a:ext cx="8862120" cy="6088680"/>
            <a:chOff x="388440" y="765000"/>
            <a:chExt cx="8862120" cy="6088680"/>
          </a:xfrm>
        </p:grpSpPr>
        <p:sp>
          <p:nvSpPr>
            <p:cNvPr id="85" name="CustomShape 3"/>
            <p:cNvSpPr/>
            <p:nvPr/>
          </p:nvSpPr>
          <p:spPr>
            <a:xfrm>
              <a:off x="4505760" y="6276960"/>
              <a:ext cx="2066040" cy="57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676767"/>
                  </a:solidFill>
                  <a:latin typeface="Arial"/>
                  <a:ea typeface="ＭＳ Ｐゴシック"/>
                </a:rPr>
                <a:t>virtual organization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676767"/>
                  </a:solidFill>
                  <a:latin typeface="Arial"/>
                  <a:ea typeface="ＭＳ Ｐゴシック"/>
                </a:rPr>
                <a:t>management system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6" name="CustomShape 4"/>
            <p:cNvSpPr/>
            <p:nvPr/>
          </p:nvSpPr>
          <p:spPr>
            <a:xfrm>
              <a:off x="7145280" y="3668760"/>
              <a:ext cx="1971360" cy="82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676767"/>
                  </a:solidFill>
                  <a:latin typeface="Arial"/>
                  <a:ea typeface="ＭＳ Ｐゴシック"/>
                </a:rPr>
                <a:t>SURL: site uniform 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676767"/>
                  </a:solidFill>
                  <a:latin typeface="Arial"/>
                  <a:ea typeface="ＭＳ Ｐゴシック"/>
                </a:rPr>
                <a:t>  </a:t>
              </a:r>
              <a:r>
                <a:rPr b="0" lang="en-US" sz="1600" spc="-1" strike="noStrike">
                  <a:solidFill>
                    <a:srgbClr val="676767"/>
                  </a:solidFill>
                  <a:latin typeface="Arial"/>
                  <a:ea typeface="ＭＳ Ｐゴシック"/>
                </a:rPr>
                <a:t>resource locator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676767"/>
                  </a:solidFill>
                  <a:latin typeface="Arial"/>
                  <a:ea typeface="ＭＳ Ｐゴシック"/>
                </a:rPr>
                <a:t>TURL: transfer URL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7" name="CustomShape 5"/>
            <p:cNvSpPr/>
            <p:nvPr/>
          </p:nvSpPr>
          <p:spPr>
            <a:xfrm>
              <a:off x="1814400" y="1082520"/>
              <a:ext cx="3236400" cy="57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676767"/>
                  </a:solidFill>
                  <a:latin typeface="Arial"/>
                  <a:ea typeface="ＭＳ Ｐゴシック"/>
                </a:rPr>
                <a:t>SRM: Storage Resource Manager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676767"/>
                  </a:solidFill>
                  <a:latin typeface="Arial"/>
                  <a:ea typeface="ＭＳ Ｐゴシック"/>
                </a:rPr>
                <a:t>http://sdm.lbl.gov/srm-wg/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8" name="CustomShape 6"/>
            <p:cNvSpPr/>
            <p:nvPr/>
          </p:nvSpPr>
          <p:spPr>
            <a:xfrm>
              <a:off x="4088880" y="1717560"/>
              <a:ext cx="183600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7"/>
            <p:cNvSpPr/>
            <p:nvPr/>
          </p:nvSpPr>
          <p:spPr>
            <a:xfrm>
              <a:off x="3776760" y="1773360"/>
              <a:ext cx="2957400" cy="57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676767"/>
                  </a:solidFill>
                  <a:latin typeface="Arial"/>
                  <a:ea typeface="ＭＳ Ｐゴシック"/>
                </a:rPr>
                <a:t>a query language for selecting 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676767"/>
                  </a:solidFill>
                  <a:latin typeface="Arial"/>
                  <a:ea typeface="ＭＳ Ｐゴシック"/>
                </a:rPr>
                <a:t>nodes from an XML document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90" name="Picture 58" descr=""/>
            <p:cNvPicPr/>
            <p:nvPr/>
          </p:nvPicPr>
          <p:blipFill>
            <a:blip r:embed="rId1"/>
            <a:stretch/>
          </p:blipFill>
          <p:spPr>
            <a:xfrm>
              <a:off x="4133520" y="3284640"/>
              <a:ext cx="1151640" cy="99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CustomShape 8"/>
            <p:cNvSpPr/>
            <p:nvPr/>
          </p:nvSpPr>
          <p:spPr>
            <a:xfrm>
              <a:off x="6941880" y="1268280"/>
              <a:ext cx="1809000" cy="91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"/>
            <p:cNvSpPr/>
            <p:nvPr/>
          </p:nvSpPr>
          <p:spPr>
            <a:xfrm>
              <a:off x="388440" y="1844640"/>
              <a:ext cx="1439280" cy="446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10"/>
            <p:cNvSpPr/>
            <p:nvPr/>
          </p:nvSpPr>
          <p:spPr>
            <a:xfrm>
              <a:off x="7086240" y="5300640"/>
              <a:ext cx="1809000" cy="91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11"/>
            <p:cNvSpPr/>
            <p:nvPr/>
          </p:nvSpPr>
          <p:spPr>
            <a:xfrm>
              <a:off x="6221520" y="765000"/>
              <a:ext cx="3029040" cy="51660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rgbClr val="cc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Metadata Catalogue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95" name="CustomShape 12"/>
            <p:cNvSpPr/>
            <p:nvPr/>
          </p:nvSpPr>
          <p:spPr>
            <a:xfrm>
              <a:off x="6797160" y="6165720"/>
              <a:ext cx="2262600" cy="51660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File Catalogue</a:t>
              </a:r>
              <a:endParaRPr b="0" lang="en-US" sz="2800" spc="-1" strike="noStrike">
                <a:latin typeface="Arial"/>
              </a:endParaRPr>
            </a:p>
          </p:txBody>
        </p:sp>
        <p:grpSp>
          <p:nvGrpSpPr>
            <p:cNvPr id="96" name="Group 13"/>
            <p:cNvGrpSpPr/>
            <p:nvPr/>
          </p:nvGrpSpPr>
          <p:grpSpPr>
            <a:xfrm>
              <a:off x="5162040" y="2133720"/>
              <a:ext cx="3696480" cy="2064600"/>
              <a:chOff x="5162040" y="2133720"/>
              <a:chExt cx="3696480" cy="2064600"/>
            </a:xfrm>
          </p:grpSpPr>
          <p:sp>
            <p:nvSpPr>
              <p:cNvPr id="97" name="CustomShape 14"/>
              <p:cNvSpPr/>
              <p:nvPr/>
            </p:nvSpPr>
            <p:spPr>
              <a:xfrm>
                <a:off x="6728760" y="2133720"/>
                <a:ext cx="2129760" cy="3643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web service interface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98" name="Line 15"/>
              <p:cNvSpPr/>
              <p:nvPr/>
            </p:nvSpPr>
            <p:spPr>
              <a:xfrm flipV="1">
                <a:off x="5212800" y="2492280"/>
                <a:ext cx="1368360" cy="720720"/>
              </a:xfrm>
              <a:prstGeom prst="line">
                <a:avLst/>
              </a:prstGeom>
              <a:ln w="381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CustomShape 16"/>
              <p:cNvSpPr/>
              <p:nvPr/>
            </p:nvSpPr>
            <p:spPr>
              <a:xfrm rot="19811400">
                <a:off x="5212440" y="2492280"/>
                <a:ext cx="945360" cy="45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XPath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100" name="Line 17"/>
              <p:cNvSpPr/>
              <p:nvPr/>
            </p:nvSpPr>
            <p:spPr>
              <a:xfrm flipV="1">
                <a:off x="5285880" y="2707920"/>
                <a:ext cx="1366560" cy="720720"/>
              </a:xfrm>
              <a:prstGeom prst="line">
                <a:avLst/>
              </a:prstGeom>
              <a:ln w="38160">
                <a:solidFill>
                  <a:schemeClr val="tx1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18"/>
              <p:cNvSpPr/>
              <p:nvPr/>
            </p:nvSpPr>
            <p:spPr>
              <a:xfrm rot="19944600">
                <a:off x="5500800" y="2997360"/>
                <a:ext cx="2086920" cy="760680"/>
              </a:xfrm>
              <a:prstGeom prst="rect">
                <a:avLst/>
              </a:prstGeom>
              <a:solidFill>
                <a:srgbClr val="ffc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markovChainURI</a:t>
                </a:r>
                <a:endParaRPr b="0" lang="en-US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       </a:t>
                </a:r>
                <a:r>
                  <a:rPr b="0" lang="en-US" sz="2400" spc="-1" strike="noStrike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LFN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02" name="Group 19"/>
            <p:cNvGrpSpPr/>
            <p:nvPr/>
          </p:nvGrpSpPr>
          <p:grpSpPr>
            <a:xfrm>
              <a:off x="5141160" y="4065480"/>
              <a:ext cx="3933360" cy="1353600"/>
              <a:chOff x="5141160" y="4065480"/>
              <a:chExt cx="3933360" cy="1353600"/>
            </a:xfrm>
          </p:grpSpPr>
          <p:sp>
            <p:nvSpPr>
              <p:cNvPr id="103" name="CustomShape 20"/>
              <p:cNvSpPr/>
              <p:nvPr/>
            </p:nvSpPr>
            <p:spPr>
              <a:xfrm>
                <a:off x="6944760" y="4941720"/>
                <a:ext cx="2129760" cy="3643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web service interface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04" name="Line 21"/>
              <p:cNvSpPr/>
              <p:nvPr/>
            </p:nvSpPr>
            <p:spPr>
              <a:xfrm>
                <a:off x="5212800" y="4292280"/>
                <a:ext cx="1655640" cy="649440"/>
              </a:xfrm>
              <a:prstGeom prst="line">
                <a:avLst/>
              </a:prstGeom>
              <a:ln w="381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22"/>
              <p:cNvSpPr/>
              <p:nvPr/>
            </p:nvSpPr>
            <p:spPr>
              <a:xfrm rot="1270800">
                <a:off x="5717880" y="4220640"/>
                <a:ext cx="945360" cy="4557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LFN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106" name="Line 23"/>
              <p:cNvSpPr/>
              <p:nvPr/>
            </p:nvSpPr>
            <p:spPr>
              <a:xfrm>
                <a:off x="5141160" y="4508280"/>
                <a:ext cx="1656000" cy="649440"/>
              </a:xfrm>
              <a:prstGeom prst="line">
                <a:avLst/>
              </a:prstGeom>
              <a:ln w="38160">
                <a:solidFill>
                  <a:schemeClr val="tx1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CustomShape 24"/>
              <p:cNvSpPr/>
              <p:nvPr/>
            </p:nvSpPr>
            <p:spPr>
              <a:xfrm rot="1270800">
                <a:off x="5357520" y="4797360"/>
                <a:ext cx="1002600" cy="455760"/>
              </a:xfrm>
              <a:prstGeom prst="rect">
                <a:avLst/>
              </a:prstGeom>
              <a:solidFill>
                <a:srgbClr val="ffc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SURL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sp>
          <p:nvSpPr>
            <p:cNvPr id="108" name="CustomShape 25"/>
            <p:cNvSpPr/>
            <p:nvPr/>
          </p:nvSpPr>
          <p:spPr>
            <a:xfrm>
              <a:off x="389520" y="907920"/>
              <a:ext cx="1501920" cy="94320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Storage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Elements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09" name="CustomShape 26"/>
            <p:cNvSpPr/>
            <p:nvPr/>
          </p:nvSpPr>
          <p:spPr>
            <a:xfrm>
              <a:off x="1972800" y="2133720"/>
              <a:ext cx="359640" cy="91368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27"/>
            <p:cNvSpPr/>
            <p:nvPr/>
          </p:nvSpPr>
          <p:spPr>
            <a:xfrm>
              <a:off x="1972800" y="4437000"/>
              <a:ext cx="359640" cy="91368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28"/>
            <p:cNvSpPr/>
            <p:nvPr/>
          </p:nvSpPr>
          <p:spPr>
            <a:xfrm>
              <a:off x="1845720" y="3583080"/>
              <a:ext cx="2034360" cy="82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gridftp, http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servers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2" name="CustomShape 29"/>
            <p:cNvSpPr/>
            <p:nvPr/>
          </p:nvSpPr>
          <p:spPr>
            <a:xfrm>
              <a:off x="1933200" y="1628640"/>
              <a:ext cx="9306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SRM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13" name="Line 30"/>
            <p:cNvSpPr/>
            <p:nvPr/>
          </p:nvSpPr>
          <p:spPr>
            <a:xfrm flipV="1">
              <a:off x="4493520" y="2492280"/>
              <a:ext cx="360" cy="72072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Line 31"/>
            <p:cNvSpPr/>
            <p:nvPr/>
          </p:nvSpPr>
          <p:spPr>
            <a:xfrm>
              <a:off x="2477520" y="2492280"/>
              <a:ext cx="2016000" cy="360"/>
            </a:xfrm>
            <a:prstGeom prst="line">
              <a:avLst/>
            </a:prstGeom>
            <a:ln w="38160">
              <a:solidFill>
                <a:schemeClr val="tx1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32"/>
            <p:cNvSpPr/>
            <p:nvPr/>
          </p:nvSpPr>
          <p:spPr>
            <a:xfrm>
              <a:off x="3020760" y="2717640"/>
              <a:ext cx="974880" cy="455760"/>
            </a:xfrm>
            <a:prstGeom prst="rect">
              <a:avLst/>
            </a:prstGeom>
            <a:solidFill>
              <a:srgbClr val="ffc0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TURL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6" name="Line 33"/>
            <p:cNvSpPr/>
            <p:nvPr/>
          </p:nvSpPr>
          <p:spPr>
            <a:xfrm flipV="1">
              <a:off x="4276080" y="2707920"/>
              <a:ext cx="360" cy="505080"/>
            </a:xfrm>
            <a:prstGeom prst="line">
              <a:avLst/>
            </a:prstGeom>
            <a:ln w="38160">
              <a:solidFill>
                <a:schemeClr val="tx1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Line 34"/>
            <p:cNvSpPr/>
            <p:nvPr/>
          </p:nvSpPr>
          <p:spPr>
            <a:xfrm>
              <a:off x="2477520" y="2707920"/>
              <a:ext cx="1798560" cy="36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35"/>
            <p:cNvSpPr/>
            <p:nvPr/>
          </p:nvSpPr>
          <p:spPr>
            <a:xfrm>
              <a:off x="3031560" y="4960800"/>
              <a:ext cx="68976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data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9" name="Line 36"/>
            <p:cNvSpPr/>
            <p:nvPr/>
          </p:nvSpPr>
          <p:spPr>
            <a:xfrm>
              <a:off x="4493520" y="4365360"/>
              <a:ext cx="360" cy="647640"/>
            </a:xfrm>
            <a:prstGeom prst="line">
              <a:avLst/>
            </a:prstGeom>
            <a:ln w="38160">
              <a:solidFill>
                <a:schemeClr val="tx1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Line 37"/>
            <p:cNvSpPr/>
            <p:nvPr/>
          </p:nvSpPr>
          <p:spPr>
            <a:xfrm>
              <a:off x="2477520" y="5013000"/>
              <a:ext cx="2016000" cy="36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Line 38"/>
            <p:cNvSpPr/>
            <p:nvPr/>
          </p:nvSpPr>
          <p:spPr>
            <a:xfrm>
              <a:off x="4276080" y="4365360"/>
              <a:ext cx="360" cy="43200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Line 39"/>
            <p:cNvSpPr/>
            <p:nvPr/>
          </p:nvSpPr>
          <p:spPr>
            <a:xfrm>
              <a:off x="2477520" y="4797360"/>
              <a:ext cx="1798560" cy="360"/>
            </a:xfrm>
            <a:prstGeom prst="line">
              <a:avLst/>
            </a:prstGeom>
            <a:ln w="38160">
              <a:solidFill>
                <a:schemeClr val="tx1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40"/>
            <p:cNvSpPr/>
            <p:nvPr/>
          </p:nvSpPr>
          <p:spPr>
            <a:xfrm>
              <a:off x="3013560" y="2035080"/>
              <a:ext cx="95796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SURL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4" name="CustomShape 41"/>
            <p:cNvSpPr/>
            <p:nvPr/>
          </p:nvSpPr>
          <p:spPr>
            <a:xfrm>
              <a:off x="2939760" y="4322880"/>
              <a:ext cx="9748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TURL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5" name="CustomShape 42"/>
            <p:cNvSpPr/>
            <p:nvPr/>
          </p:nvSpPr>
          <p:spPr>
            <a:xfrm>
              <a:off x="4598640" y="5370480"/>
              <a:ext cx="1809000" cy="43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0070c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43"/>
            <p:cNvSpPr/>
            <p:nvPr/>
          </p:nvSpPr>
          <p:spPr>
            <a:xfrm>
              <a:off x="4857480" y="5759280"/>
              <a:ext cx="1280520" cy="516600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VOMS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27" name="CustomShape 44"/>
            <p:cNvSpPr/>
            <p:nvPr/>
          </p:nvSpPr>
          <p:spPr>
            <a:xfrm>
              <a:off x="2334600" y="5640480"/>
              <a:ext cx="1808280" cy="394920"/>
            </a:xfrm>
            <a:prstGeom prst="rect">
              <a:avLst/>
            </a:prstGeom>
            <a:solidFill>
              <a:srgbClr val="0070c0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Authentication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8" name="Line 45"/>
            <p:cNvSpPr/>
            <p:nvPr/>
          </p:nvSpPr>
          <p:spPr>
            <a:xfrm flipV="1">
              <a:off x="1936080" y="5597280"/>
              <a:ext cx="2621160" cy="11160"/>
            </a:xfrm>
            <a:prstGeom prst="line">
              <a:avLst/>
            </a:prstGeom>
            <a:ln cap="rnd" w="28440">
              <a:solidFill>
                <a:srgbClr val="0070c0"/>
              </a:solidFill>
              <a:custDash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Line 46"/>
            <p:cNvSpPr/>
            <p:nvPr/>
          </p:nvSpPr>
          <p:spPr>
            <a:xfrm>
              <a:off x="6432120" y="5597280"/>
              <a:ext cx="636480" cy="360"/>
            </a:xfrm>
            <a:prstGeom prst="line">
              <a:avLst/>
            </a:prstGeom>
            <a:ln cap="rnd" w="28440">
              <a:solidFill>
                <a:srgbClr val="0070c0"/>
              </a:solidFill>
              <a:custDash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47"/>
            <p:cNvSpPr/>
            <p:nvPr/>
          </p:nvSpPr>
          <p:spPr>
            <a:xfrm>
              <a:off x="4379400" y="3424320"/>
              <a:ext cx="658080" cy="332640"/>
            </a:xfrm>
            <a:prstGeom prst="rect">
              <a:avLst/>
            </a:prstGeom>
            <a:solidFill>
              <a:schemeClr val="tx1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" name="CustomShape 48"/>
          <p:cNvSpPr/>
          <p:nvPr/>
        </p:nvSpPr>
        <p:spPr>
          <a:xfrm>
            <a:off x="9231840" y="1773360"/>
            <a:ext cx="292572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Each RG has two types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of Databases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Metadata Catalogue (MDC)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File Catalogue (FC)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 support data replication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(See later lectures)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49"/>
          <p:cNvSpPr/>
          <p:nvPr/>
        </p:nvSpPr>
        <p:spPr>
          <a:xfrm>
            <a:off x="9265320" y="5013360"/>
            <a:ext cx="28584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VOMS: is used to access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 to Storage and FC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(See next slide)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Application>LibreOffice/6.0.7.3$Linux_X86_64 LibreOffice_project/00m0$Build-3</Application>
  <Words>1061</Words>
  <Paragraphs>192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2023-06-06T02:22:53Z</dcterms:created>
  <dc:creator>早川 友照</dc:creator>
  <dc:description/>
  <dc:language>en-US</dc:language>
  <cp:lastModifiedBy/>
  <dcterms:modified xsi:type="dcterms:W3CDTF">2023-06-12T10:05:10Z</dcterms:modified>
  <cp:revision>58</cp:revision>
  <dc:subject/>
  <dc:title>ILDG Hands-On workshop 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