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0"/>
  </p:notesMasterIdLst>
  <p:handoutMasterIdLst>
    <p:handoutMasterId r:id="rId21"/>
  </p:handoutMasterIdLst>
  <p:sldIdLst>
    <p:sldId id="368" r:id="rId6"/>
    <p:sldId id="378" r:id="rId7"/>
    <p:sldId id="382" r:id="rId8"/>
    <p:sldId id="383" r:id="rId9"/>
    <p:sldId id="399" r:id="rId10"/>
    <p:sldId id="400" r:id="rId11"/>
    <p:sldId id="385" r:id="rId12"/>
    <p:sldId id="401" r:id="rId13"/>
    <p:sldId id="384" r:id="rId14"/>
    <p:sldId id="393" r:id="rId15"/>
    <p:sldId id="402" r:id="rId16"/>
    <p:sldId id="403" r:id="rId17"/>
    <p:sldId id="381" r:id="rId18"/>
    <p:sldId id="369" r:id="rId19"/>
  </p:sldIdLst>
  <p:sldSz cx="10972800" cy="8229600" type="B4JIS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456">
          <p15:clr>
            <a:srgbClr val="A4A3A4"/>
          </p15:clr>
        </p15:guide>
        <p15:guide id="5" orient="horz" pos="26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594"/>
    <a:srgbClr val="A31527"/>
    <a:srgbClr val="A21727"/>
    <a:srgbClr val="CC0000"/>
    <a:srgbClr val="B01C32"/>
    <a:srgbClr val="CCCDCC"/>
    <a:srgbClr val="EDEEED"/>
    <a:srgbClr val="872C90"/>
    <a:srgbClr val="C51C30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2" autoAdjust="0"/>
    <p:restoredTop sz="83867" autoAdjust="0"/>
  </p:normalViewPr>
  <p:slideViewPr>
    <p:cSldViewPr snapToGrid="0" snapToObjects="1" showGuides="1">
      <p:cViewPr varScale="1">
        <p:scale>
          <a:sx n="70" d="100"/>
          <a:sy n="70" d="100"/>
        </p:scale>
        <p:origin x="2124" y="48"/>
      </p:cViewPr>
      <p:guideLst>
        <p:guide pos="3456"/>
        <p:guide orient="horz" pos="2692"/>
      </p:guideLst>
    </p:cSldViewPr>
  </p:slideViewPr>
  <p:notesTextViewPr>
    <p:cViewPr>
      <p:scale>
        <a:sx n="100" d="100"/>
        <a:sy n="100" d="100"/>
      </p:scale>
      <p:origin x="0" y="-258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Hello everyone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name is Chris Macintosh. I help teach the capstone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this video we’ll talk more in-depth about preparing your project kick-off meeting agenda.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Remember to track the time you spend planning, preparing for meetings, and meeting with your preceptor in the </a:t>
            </a:r>
            <a:r>
              <a:rPr lang="en-US" dirty="0" err="1"/>
              <a:t>HoursLog</a:t>
            </a:r>
            <a:r>
              <a:rPr lang="en-US" dirty="0"/>
              <a:t> sheet of your Capstone Toolkit.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[Next slide]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40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a good time to think about what you would like to get out of this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Outside of the project, are there any additional things you would like to learn or get better at?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project kickoff meeting might be a good time to also discuss personal learning goals with your preceptor.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you have any additional site training you need to complete to be able to continue with your practicum?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1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That’s all we’ll do in this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more to 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4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are the references.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67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part of the initial stages of creating our project proposal.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58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previously mentioned, we need to get an initial understanding of 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need to set up an initial meeting with your practicum preceptor.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Holding a project kick-off meeting is a great way to get your project off to a good start.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kick-off meeting is a good way to allow everyone to meet each other, review project goals, and start future planning.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also a good place to clarify roles and responsibilities.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[</a:t>
            </a:r>
            <a:r>
              <a:rPr lang="en-US" dirty="0"/>
              <a:t>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04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will find sample meeting agendas, including one for the project kick-off meeting in the Capstone Toolkit.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[Next slide]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0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Capstone Toolkit is an Excel workbook that contains multiple sheets.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Tabs for sheets can be seen along the bottom of the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move the visible sheet tabs by clicking the left and right arrows in the bottom left corner of the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through the available sheet tabs until you find the desired sheet and click on the tab.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44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MeetingAgendas</a:t>
            </a:r>
            <a:r>
              <a:rPr lang="en-US" dirty="0"/>
              <a:t> sheet has sections for agendas for weekly meetings.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section can be expanded by clicking the plus sign in the worksheet margin on the left.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Expand the section for the Project Kickoff meeting to see the agenda.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6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 meeting agendas are included in the Capstone Toolkit, including one for the project kick-off meeting. (Shown here.)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you are assigned to a project site and preceptor, you should create a proposed agenda.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Review the proposed agenda for the project kickoff meeting. Does it contain the topics you think need to be covered?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up a time to meet with your preceptor.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 the proposed agenda to your project preceptor and see what agenda items they feel are important to discuss.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recommend setting up a regular meeting time so you can coordinate as needed and make steady progress.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Meeting weekly for 30 minutes is probably a good cadence, but you and your project preceptor can decide what works best for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no one has anything to report to the group, the meeting can always be cancelled if it’s not needed.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[Next slide]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5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Students should always prepare for every meeting.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Meeting are expensive for an organization.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more people attending the meeting, the more expensive it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 spent in meetings is time spent away from other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preceptor’s time is valuable. Don’t waste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Being prepared will make a good impression and show you are a professional.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43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I’ve already introduced the A3 template.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preceptor has another planning/overview tool, be flexible and learn what it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will love to learn about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A3 template is provided here as an aid to help you get up to speed with your project quickly.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are the points about the A3 template I reviewed previously.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A3 template is a one-page summary of a quality improvement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divided into two main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first section focuses on the problem you’re trying to solve.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 the second section focuses on the solution you’re trying to implement.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many different A3 templates available on the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links to additional information about the A3 template in Canvas.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have included a version formatted on an Excel worksheet in the Capstone Toolkit.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Individual sections of the A3 template here can be expanded by clicking on the plus signs in the sheet’s left margin.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sections of the A3 template can help guide you and your practicum preceptor in discussing the key elements of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may also help you identify gaps in the project plan.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a gap in the plan has been identified, you and your project preceptor can work together to create what is still needed.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[Next slide]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1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754386" y="3489325"/>
            <a:ext cx="7464029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9033" y="2571496"/>
            <a:ext cx="2095775" cy="59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F1CE0-4EE6-7E44-91A6-17143ACB8FA7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4" y="2114868"/>
            <a:ext cx="9595485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687" y="7717536"/>
            <a:ext cx="1240592" cy="3511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271A89-D371-544F-A1BD-936380A64FE6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48640" rtl="0" eaLnBrk="1" latinLnBrk="0" hangingPunct="1">
        <a:spcBef>
          <a:spcPct val="0"/>
        </a:spcBef>
        <a:buNone/>
        <a:defRPr sz="3360" b="0" i="0" kern="1200" cap="all" baseline="0">
          <a:solidFill>
            <a:srgbClr val="B01C32"/>
          </a:solidFill>
          <a:latin typeface="Century Gothic" charset="0"/>
          <a:ea typeface="+mj-ea"/>
          <a:cs typeface="Avenir Roman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3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8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4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orient="horz" pos="4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Prepare your project kick-off meeting 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Christopher I. Macintosh, PhD, RN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AF92-D3FF-4428-BA7B-80BDF982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199C3-1D2B-4BC9-915B-9457D5F35B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EE1E2-234B-4FC9-AC6F-FD1B2B2FDD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61D64-C199-4ED5-9EA7-4E4838E87C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82B382-FBB3-4187-8FB2-5DACA5E7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93E695-C894-49CF-A020-90253027D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0C63B-6F87-4998-A4BE-35C89A8C7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1" y="1340242"/>
            <a:ext cx="9688277" cy="6125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F4EB01-3D8D-46A7-8310-A9D41F943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386" y="3905221"/>
            <a:ext cx="3576043" cy="151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9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F83A-E2FE-49DC-8B37-6D56DF21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learning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0A44-BE12-4EC4-8E7F-214F93813D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5139A-547A-4B07-BAA6-6539BD0E5A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76E62-B4BC-42FA-92F5-9B3B3400B6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BE79ED-84B7-4877-B30B-D96FDE8251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73D69B-C057-4AEC-9D8C-B4BF987A6F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4433D2-5DEA-48B6-81EB-F14C418A6D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2073" y="3321050"/>
            <a:ext cx="1905000" cy="1905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AADA80B-C576-47A7-BE2C-75287EB2D742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3900" y="3321050"/>
            <a:ext cx="1905000" cy="1905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36EE478-748C-4307-A079-29B38394D166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75727" y="332105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1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A26B-62FF-4822-B215-AE5B90BD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AC3E5-7112-44AF-AFDF-A366848412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6EE1C-269A-41B3-B2AB-1CCFA8E7E8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D28D6-CE88-4F07-BC0E-74C6409D23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9921E-1FEC-4E97-8AA9-36E290B13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8D0B27-D25B-43B3-A857-3B5E54E217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38E493-74AB-4855-BB02-03843FC073A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1400" y="251528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9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049B-C1BF-4335-91CA-7C6F254E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ABD3-FD4B-4CD0-8DCE-99C47BC618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E8F1-556F-4683-B81C-16072D961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BAF77-6626-43BB-9F0A-4E3262C683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B125-756A-4CDF-B7C0-017BD8C76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BE2BA-A043-4CCC-8DC8-1289F7757F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60D2D0-528A-465C-A941-8E6B848C601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1416" y="209389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3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7350-0680-41D0-9765-80422BC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F8A2-E316-401C-905A-E11267CA8A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-457200">
              <a:buNone/>
            </a:pPr>
            <a:r>
              <a:rPr lang="en-US" sz="1800" dirty="0">
                <a:latin typeface="Calibri" panose="020F0502020204030204" pitchFamily="34" charset="0"/>
              </a:rPr>
              <a:t>Schwalbe, K. (2021). </a:t>
            </a:r>
            <a:r>
              <a:rPr lang="en-US" sz="1800" i="1" dirty="0">
                <a:latin typeface="Calibri" panose="020F0502020204030204" pitchFamily="34" charset="0"/>
              </a:rPr>
              <a:t>Healthcare project management, third edition: Predictive, agile, and hybrid 	approaches. Schwalbe Publishing.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6D54D-1A01-49E6-8E69-976C1A1391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58688-2A02-4525-9CAE-560CBB5A35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FC6BAA-E0C2-4230-AE4B-55BF441E41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F4CEDA-A95B-4579-9C89-8AD19F69F0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8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AAA07F3-4062-40FF-8E5D-B3A1CC0E2B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06666" y="78512"/>
            <a:ext cx="7559468" cy="7408138"/>
          </a:xfrm>
        </p:spPr>
      </p:pic>
    </p:spTree>
    <p:extLst>
      <p:ext uri="{BB962C8B-B14F-4D97-AF65-F5344CB8AC3E}">
        <p14:creationId xmlns:p14="http://schemas.microsoft.com/office/powerpoint/2010/main" val="3994018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(Schwalbe, 2021)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3757EC6-0D34-41B7-8611-0D77CF63CD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602" t="17410" r="63330" b="58861"/>
          <a:stretch/>
        </p:blipFill>
        <p:spPr>
          <a:xfrm>
            <a:off x="2553880" y="2342475"/>
            <a:ext cx="5865039" cy="45359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D489A1-ADC2-4CAF-B302-FFF5E2EE8FA8}"/>
              </a:ext>
            </a:extLst>
          </p:cNvPr>
          <p:cNvSpPr/>
          <p:nvPr/>
        </p:nvSpPr>
        <p:spPr>
          <a:xfrm>
            <a:off x="3107704" y="2866030"/>
            <a:ext cx="2678947" cy="832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75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3148E-6 3.14815E-6 L 0.17809 0.1143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8" y="5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1C49-8DA9-4F0A-B26B-2B81F7BB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capstone toolkit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6BFC71-13D3-408C-A40A-52470477E1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196" y="1484874"/>
            <a:ext cx="5451483" cy="587082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5ED83-794A-452B-98A7-051834AB0A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89857-3C04-4808-8A39-AC2DC750F0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2D55BC-EFE7-437C-96EB-FA4675B15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971A90-96B6-490F-8C13-92C3F6D404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0C5C8-D02C-4BF3-A37E-1466AA65C367}"/>
              </a:ext>
            </a:extLst>
          </p:cNvPr>
          <p:cNvSpPr/>
          <p:nvPr/>
        </p:nvSpPr>
        <p:spPr>
          <a:xfrm>
            <a:off x="974096" y="6859905"/>
            <a:ext cx="3692769" cy="4957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C1E049-E05A-455F-848A-4F91E7960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385" y="3341272"/>
            <a:ext cx="1057423" cy="409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812CAD-D39B-49A9-91BE-B63D33DFD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517" y="4088483"/>
            <a:ext cx="1143160" cy="400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80E53E-0D98-4684-A4E1-65EAA1E9D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781" y="4826168"/>
            <a:ext cx="1047896" cy="362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B9DF92-9B12-4803-B24C-DD233D8AA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6995" y="3363271"/>
            <a:ext cx="905001" cy="3715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88B57B-761A-447B-B230-1249F46AC1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0263" y="4088845"/>
            <a:ext cx="1076475" cy="4001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704E49-0DC9-48A2-8103-BA4FF42D97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4773" y="4782513"/>
            <a:ext cx="1276528" cy="3620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0F3F0B-AE48-416C-A035-4357A7E21F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7615" y="5499514"/>
            <a:ext cx="1390844" cy="3715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FE4979-D9BB-4433-BAC1-BD9AB20709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71619" y="3363271"/>
            <a:ext cx="895475" cy="390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ABCE8F-D588-4050-8DD2-A38DE6D014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66830" y="4095243"/>
            <a:ext cx="1105054" cy="37152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63B3E82-68A6-4FB9-B566-DB9F7D3B5555}"/>
              </a:ext>
            </a:extLst>
          </p:cNvPr>
          <p:cNvSpPr/>
          <p:nvPr/>
        </p:nvSpPr>
        <p:spPr>
          <a:xfrm>
            <a:off x="7151341" y="5418394"/>
            <a:ext cx="1883391" cy="533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961A-5387-4AA1-9D68-3EC0A2B2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7763C7-BF9E-476B-8B10-A2252E864C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28675" y="2698496"/>
            <a:ext cx="9594850" cy="30633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2494F-927E-4620-B5CC-E654D4F46C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583BC-7AE7-4891-AF4A-F5D87653F8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9A9FAB-8D67-405C-82EF-CDE989814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357149-B4DC-4326-93C1-3434B0E5CA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9D304A3-3F62-452A-A2B0-10F932324104}"/>
              </a:ext>
            </a:extLst>
          </p:cNvPr>
          <p:cNvSpPr/>
          <p:nvPr/>
        </p:nvSpPr>
        <p:spPr>
          <a:xfrm>
            <a:off x="5325300" y="2978473"/>
            <a:ext cx="322199" cy="818865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4D0CDA0-334B-4221-A039-E5B1185A4C56}"/>
              </a:ext>
            </a:extLst>
          </p:cNvPr>
          <p:cNvSpPr/>
          <p:nvPr/>
        </p:nvSpPr>
        <p:spPr>
          <a:xfrm>
            <a:off x="1165008" y="4273550"/>
            <a:ext cx="322199" cy="818865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26695E9-464A-42D5-A010-1A4FDCAD7ADB}"/>
              </a:ext>
            </a:extLst>
          </p:cNvPr>
          <p:cNvSpPr/>
          <p:nvPr/>
        </p:nvSpPr>
        <p:spPr>
          <a:xfrm>
            <a:off x="4109736" y="4273549"/>
            <a:ext cx="322199" cy="818865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99EA-08CF-41CE-BE4F-BC661C8E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F2081-89D0-4F34-8652-BAD623C858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2F14C-926F-4300-BE65-AA08C98B02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8EDDA-8C63-4AEE-A331-3F8D05A30C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3C060D-2170-4F45-98C1-A365A2A521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78FA9-D3A5-480A-9050-9EC53C86C7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65BAF-81C5-4ADE-A6CF-ED905B972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632" y="771058"/>
            <a:ext cx="6525536" cy="6687483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77A900CE-F177-4DF6-8872-13DC47C92795}"/>
              </a:ext>
            </a:extLst>
          </p:cNvPr>
          <p:cNvSpPr/>
          <p:nvPr/>
        </p:nvSpPr>
        <p:spPr>
          <a:xfrm>
            <a:off x="2520850" y="1556159"/>
            <a:ext cx="873457" cy="286603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234AD8DF-08F4-48A2-8B06-939DFFDD40E6}"/>
              </a:ext>
            </a:extLst>
          </p:cNvPr>
          <p:cNvSpPr/>
          <p:nvPr/>
        </p:nvSpPr>
        <p:spPr>
          <a:xfrm>
            <a:off x="5400528" y="1391600"/>
            <a:ext cx="873457" cy="286603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201C-FFF2-45CD-B29E-CFEB02E4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kick-off meeting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F87C97-04FD-4CD8-9294-BF277E7A04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34307" y="1419817"/>
            <a:ext cx="7504185" cy="60009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7BECF-C91E-4C66-BFF6-19ED58ED0E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3B6A9-FF6E-4E88-9DA6-310259D8AD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AD9238-7B07-4531-BC91-DEE6DC532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E9BC5D-9945-4565-8098-5B0A891791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5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53EA-7BB1-49AC-A5C5-BE694D7D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B6513-266D-4575-A44B-151034B13A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22DE6-32EC-46ED-9AAB-C87CEF557C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E8A73-B78C-45E2-ADF2-39410958F5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05C18C-8B52-4546-B7AA-366D1221A2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CCAF93-1588-403A-A407-6D6867248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B245A1B-4824-4D06-BB33-7DC501075DE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840" y="3321050"/>
            <a:ext cx="1905000" cy="1905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BE8AA5-F31A-4362-A36A-E1DB512505C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3900" y="3321050"/>
            <a:ext cx="1905000" cy="1905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A506600-1013-4A72-9F9C-BCB0EF8CC61D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7960" y="346778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DA22-B805-420D-8550-FDE10263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A3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37A3C-7066-4712-A97C-F12690EFD5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FC0E3-45EB-4EDC-ADD5-8DD7DB3309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547ED-252E-4454-A9E0-33978D4FD6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B478BB-0A18-417B-96DA-C3DF25D007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A0EB0D-0C1B-454F-BEBD-AED2BBB74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7F2122-F63B-4D1A-9E82-B6794C223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89" y="1749874"/>
            <a:ext cx="8221222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7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57A5DF3-9AEE-476E-9D9C-94CABA9D5CB4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PULSEDOC-1743074161-357</_dlc_DocId>
    <_dlc_DocIdUrl xmlns="402b49ca-617a-4412-a136-22a821ef8eb4">
      <Url>https://pulse.utah.edu/site/marcomm/_layouts/15/DocIdRedir.aspx?ID=PULSEDOC-1743074161-357</Url>
      <Description>PULSEDOC-1743074161-357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671241fb1ebdeb4b2d4f105b2a61c745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367bc80b74cbe435d94d5e8f171105a8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5D53D2-4C8C-4500-874F-8AD70E4DEB2D}">
  <ds:schemaRefs>
    <ds:schemaRef ds:uri="http://schemas.microsoft.com/office/2006/metadata/properties"/>
    <ds:schemaRef ds:uri="http://schemas.microsoft.com/office/infopath/2007/PartnerControls"/>
    <ds:schemaRef ds:uri="402b49ca-617a-4412-a136-22a821ef8eb4"/>
  </ds:schemaRefs>
</ds:datastoreItem>
</file>

<file path=customXml/itemProps2.xml><?xml version="1.0" encoding="utf-8"?>
<ds:datastoreItem xmlns:ds="http://schemas.openxmlformats.org/officeDocument/2006/customXml" ds:itemID="{496F08B7-1F71-4F99-B35D-690FBC859C9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9A862C5-AA50-4A3B-BC6C-230494CB9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CDE85B8-B306-4605-8819-4A30DA8C0D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6790</TotalTime>
  <Words>998</Words>
  <Application>Microsoft Office PowerPoint</Application>
  <PresentationFormat>Custom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Century Gothic Bold</vt:lpstr>
      <vt:lpstr>Century Gothic Bold Italic</vt:lpstr>
      <vt:lpstr>Office Theme</vt:lpstr>
      <vt:lpstr>Prepare your project kick-off meeting agenda</vt:lpstr>
      <vt:lpstr>PowerPoint Presentation</vt:lpstr>
      <vt:lpstr>PowerPoint Presentation</vt:lpstr>
      <vt:lpstr>the capstone toolkit</vt:lpstr>
      <vt:lpstr>PowerPoint Presentation</vt:lpstr>
      <vt:lpstr>PowerPoint Presentation</vt:lpstr>
      <vt:lpstr>The project kick-off meeting</vt:lpstr>
      <vt:lpstr>Prepare for meetings</vt:lpstr>
      <vt:lpstr>The A3 template</vt:lpstr>
      <vt:lpstr>Tracking time</vt:lpstr>
      <vt:lpstr>Personal learning goals?</vt:lpstr>
      <vt:lpstr>training</vt:lpstr>
      <vt:lpstr>More to come . . 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Svaren</dc:creator>
  <cp:lastModifiedBy>Christopher Ian Macintosh</cp:lastModifiedBy>
  <cp:revision>336</cp:revision>
  <cp:lastPrinted>2016-08-31T21:58:28Z</cp:lastPrinted>
  <dcterms:created xsi:type="dcterms:W3CDTF">2016-08-02T16:41:37Z</dcterms:created>
  <dcterms:modified xsi:type="dcterms:W3CDTF">2023-04-15T10:10:00Z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0x0101000B7F15D18245C1458954909DB36AE657</vt:lpwstr>
  </property>
  <property fmtid="{D5CDD505-2E9C-101B-9397-08002B2CF9AE}" pid="3" name="_dlc_DocIdItemGuid">
    <vt:lpwstr>2829bd39-e2ed-40b1-bb37-59f0037004bf</vt:lpwstr>
  </property>
</Properties>
</file>