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4"/>
  </p:notesMasterIdLst>
  <p:handoutMasterIdLst>
    <p:handoutMasterId r:id="rId25"/>
  </p:handoutMasterIdLst>
  <p:sldIdLst>
    <p:sldId id="368" r:id="rId6"/>
    <p:sldId id="377" r:id="rId7"/>
    <p:sldId id="384" r:id="rId8"/>
    <p:sldId id="390" r:id="rId9"/>
    <p:sldId id="386" r:id="rId10"/>
    <p:sldId id="391" r:id="rId11"/>
    <p:sldId id="392" r:id="rId12"/>
    <p:sldId id="383" r:id="rId13"/>
    <p:sldId id="399" r:id="rId14"/>
    <p:sldId id="400" r:id="rId15"/>
    <p:sldId id="401" r:id="rId16"/>
    <p:sldId id="403" r:id="rId17"/>
    <p:sldId id="402" r:id="rId18"/>
    <p:sldId id="387" r:id="rId19"/>
    <p:sldId id="388" r:id="rId20"/>
    <p:sldId id="389" r:id="rId21"/>
    <p:sldId id="381" r:id="rId22"/>
    <p:sldId id="369" r:id="rId23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456">
          <p15:clr>
            <a:srgbClr val="A4A3A4"/>
          </p15:clr>
        </p15:guide>
        <p15:guide id="4" pos="5184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4872" userDrawn="1">
          <p15:clr>
            <a:srgbClr val="A4A3A4"/>
          </p15:clr>
        </p15:guide>
        <p15:guide id="7" pos="1728" userDrawn="1">
          <p15:clr>
            <a:srgbClr val="A4A3A4"/>
          </p15:clr>
        </p15:guide>
        <p15:guide id="8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94"/>
    <a:srgbClr val="A31527"/>
    <a:srgbClr val="A21727"/>
    <a:srgbClr val="CC0000"/>
    <a:srgbClr val="B01C32"/>
    <a:srgbClr val="CCCDCC"/>
    <a:srgbClr val="EDEEED"/>
    <a:srgbClr val="872C90"/>
    <a:srgbClr val="C51C30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2" autoAdjust="0"/>
    <p:restoredTop sz="8386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2124" y="48"/>
      </p:cViewPr>
      <p:guideLst>
        <p:guide orient="horz" pos="216"/>
        <p:guide pos="3456"/>
        <p:guide pos="5184"/>
        <p:guide orient="horz" pos="2592"/>
        <p:guide orient="horz" pos="4872"/>
        <p:guide pos="1728"/>
        <p:guide orient="horz" pos="3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Hello everyone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name is Chris Macintosh. I help teach the capstone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Today we’re talking about finding literature related to the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use any tool you like to keep notes.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suggest being consistent in where you keep notes.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(Scattered notes are not very helpful when you can’t find something.)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Excel is an excellent option because it’s sortable, filterable, and searchable.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OneNote is another decent option because it’s also searchable.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I’ve included a worksheet in the Capstone Toolkit to keep track of searches you’ve conducted.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I’ve included a worksheet in the Capstone Toolkit to keep track of articles you find.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headings at the top of the Literature sheet follow categories often important in evidence-based practice.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are not quite as concerned with evaluating the strength of evidence as we are with completing the plan for our projects.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So it’s up to you how much you formally evaluate the strength of evidence for the articles you find.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[click]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But I STRONGLY recommend you pay special attention to the Reference column.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Take the time to find or create the proper APA reference when you first find an article you want to consider using in your proposal and paper.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Sometimes it’s really hard to find an article again if you didn’t keep good notes.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Don’t waste time recording articles in your list that don’t look promising.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usually skim the abstract, and if that looks promising, I skim the paper.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I don’t see something that catches my eye for what I need, I move on.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process takes some practice.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Again, record the proper APA reference while you’re searching.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will save you time in the long run. I promise.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this page consists of nothing but APA references in the Reference column, that’s OK.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main point is to start compiling the reference list.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40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 how do you find the reference?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Clicking the Cite link in Google Scholar brings up citations and links to download for citation manager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Warning: Google Scholar citations do not always follow correct APA format. You need to double check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 the same article in PubMed and clicking the Cite link there is often the gold standard.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You’ll see the same reference in PubMed includes the digital object identifier (or DOI).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always create the reference yourself.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don’t have your APA 7 manual with you, you can look up a lot of examples on the APA style blog.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know. I can hear the horrified gasps. But creating your own reference is not that hard once you’ve done a couple.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8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WritingNotes</a:t>
            </a:r>
            <a:r>
              <a:rPr lang="en-US" dirty="0"/>
              <a:t> sheet is where the real magic happens.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you find something in a literature source that looks relevant to your paper, I suggest you take note of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the citation in the citation column just like you would cite it in a paper. That will let you find the correct reference in the Literature sheet.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now have the correct reference and citation format for when you write your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Record the page number of the information you think is relevant. It’s easier and faster to look it up again if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the short passage of text you think is relevant and paste it into the text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nice to see what you thought was interesting without having to go look it up in the article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Record your thoughts in the Notes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going to paraphrase it in your proposal or paper, write the paraphrase right there.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yourself a note of why you thought this was interesting and how it might be used in your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Here’s a Pro-tip. If you think of something that may be useful for your paper, even if it’s not related to this source, jot it down in the Notes section in a new row.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Keeping track of these thoughts when you have them will make writing easier later.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It’s easy to forget some good ideas if you don’t write them down.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what section you’re working on in the </a:t>
            </a:r>
            <a:r>
              <a:rPr lang="en-US" dirty="0" err="1"/>
              <a:t>PaperSection</a:t>
            </a:r>
            <a:r>
              <a:rPr lang="en-US" dirty="0"/>
              <a:t>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Hint: I’ve created the proposal sections to match the manuscript template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it comes time to write your paper, you’ll be able to sort these notes and group them into the appropriate sections quickly.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don’t have to use this method. Feel free to invent your own.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just what I settled on after a lot of trial and error.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4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assignment is to write at least 1 paragraph regarding available knowledge about your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cite at least two sources in this first assignment and include the references in the References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Information in this section should expand on what is written in the Problem Description section and be supported by evidence.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Use proper APA citations and 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you’re having trouble writing, just create bullet points that address the questions in the previous slide.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(Getting something down on paper is better than not writing anything.)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will need to continue to add to the Available Knowledge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you should have 5-10 references in this section.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78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will reiterate the writing tips.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Available Knowledge assignment will eventually become the Available Knowledge section of your project proposal and manuscript.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more writing you can do this semester; the easier next semester will 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I will be looking for well-formed paragraphs with topic sentences and supporting statements.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way to check for well-formed paragraphs is try reverse outlining.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you write your paragraph, highlight your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(I usually like to use light-gray to highlight topic sentences.)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check to see if the supporting statements in the paragraph support the topic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they don’t all seem to support the topic sentence, then you need to write a broader topic sentence or split the paragraph into different paragraphs with separate topics.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will reiterate the editing tips.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do recommend that students use Grammarly.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ChatGPT</a:t>
            </a:r>
            <a:r>
              <a:rPr lang="en-US" dirty="0"/>
              <a:t> is a useful editing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ask </a:t>
            </a:r>
            <a:r>
              <a:rPr lang="en-US" dirty="0" err="1"/>
              <a:t>ChatGPT</a:t>
            </a:r>
            <a:r>
              <a:rPr lang="en-US" dirty="0"/>
              <a:t> to improve individual sentences or paragraphs.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find additional information on my Reviewing Writing GitHub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goes without saying that you alone are responsible for the content of your own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Never use anything without reviewing it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a difference between getting help revising content you create and having another source create content for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Professional editing services can cost between $50 to $120 per hour on average.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save you time and money to use appropriate tools available to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3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That’s all we’ll do in this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more to 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4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was the only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67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We </a:t>
            </a:r>
            <a:r>
              <a:rPr lang="en-US" dirty="0"/>
              <a:t>are working on the project proposal portion of your capstone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Last time we talked about how to write your problem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video we’ll talk about how to find relevant literature.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6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Last time we looked at some things to think about when developing a problem statement about the local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Now it’s time to think and write about the problem in more general terms.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Is this a problem in other places, or have projects like yours been done in other places?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How are concepts related to your problem defined in the scholarly literature?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Who is affected by this problem more broadly? What people and systems?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When is it a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Have any trends or patterns been identified?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Why does it matter?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Is there an existing standard or protocol that is not being met or followed?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is the standard, how is it defined, and who publishes and maintains the standard?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How does it affect the patients or systems?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What will happen if this problem is not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addressed?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Information in this section should expand on what is written in the Problem Description section and be supported by evidence.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You should use proper APA citations and references, so you need to keep track of the literature you find.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[next slide]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more resources for searching for scholarly and other literature available than ever before.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list is not comprehensive.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(In fact, it may be out of date as I create these slides. Things seem to be changing so quickly.)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Since this presentation is focused on a capstone project and manuscript for a Master’s degree,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would prioritize scholarly sources over popular literature.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I’ll divide these into more traditional resources and AI-powered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Traditional sources include PubMed, Google Scholar, and scholarly databases available at Eccles Health Sciences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artificial intelligence (AI) powered options include Semantic Scholar, Elicit, and </a:t>
            </a:r>
            <a:r>
              <a:rPr lang="en-US" dirty="0" err="1"/>
              <a:t>ResearchRabbit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I’m not going to give a tutorial on how to use each of these resources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Links to some additional information will be available on Canvas.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Google for resources about how to use those new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That reminds me that regular search engines like Google and Bing can help you find relevant literature.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 I would prioritize scholarly sources over popular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Bing is blurring the lines in this list. As of the time I created this presentation, Bing has added AI integration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you have an idea of what to search for and where to search,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be taking notes.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keep note of what databases you search and the search terms.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keep track of the articles or other literature you intend to 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record the sections or passages relevant to your project and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jot down ideas of what will be good to write.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9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Capstone Toolkit includes a section for taking notes about your searches, literature, and writing ideas.</a:t>
            </a:r>
          </a:p>
          <a:p>
            <a:pPr marL="342900" marR="0" lvl="0" indent="-3429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[Next slide]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Capstone Toolkit is an Excel workbook that contains multiple sheets.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Tabs for sheets can be seen along the bottom of the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move the visible sheet tabs by clicking the left and right arrows in the bottom left corner of the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[click]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through the available sheet tabs until you find the desired sheet and click on the tab.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9033" y="2571496"/>
            <a:ext cx="2095775" cy="593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CF1CE0-4EE6-7E44-91A6-17143ACB8FA7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4" y="2114868"/>
            <a:ext cx="9595485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687" y="7717536"/>
            <a:ext cx="1240592" cy="35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1A89-D371-544F-A1BD-936380A64FE6}"/>
              </a:ext>
            </a:extLst>
          </p:cNvPr>
          <p:cNvSpPr txBox="1"/>
          <p:nvPr userDrawn="1"/>
        </p:nvSpPr>
        <p:spPr>
          <a:xfrm>
            <a:off x="7846017" y="7857642"/>
            <a:ext cx="28071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57.png"/><Relationship Id="rId5" Type="http://schemas.openxmlformats.org/officeDocument/2006/relationships/image" Target="../media/image25.png"/><Relationship Id="rId10" Type="http://schemas.openxmlformats.org/officeDocument/2006/relationships/image" Target="../media/image56.svg"/><Relationship Id="rId4" Type="http://schemas.openxmlformats.org/officeDocument/2006/relationships/image" Target="../media/image52.svg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Relationship Id="rId14" Type="http://schemas.openxmlformats.org/officeDocument/2006/relationships/image" Target="../media/image7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ursing.utah.edu/documents/masters-policy-and-progression20222023fina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rabbit.ai/" TargetMode="External"/><Relationship Id="rId3" Type="http://schemas.openxmlformats.org/officeDocument/2006/relationships/hyperlink" Target="https://pubmed.ncbi.nlm.nih.gov/" TargetMode="External"/><Relationship Id="rId7" Type="http://schemas.openxmlformats.org/officeDocument/2006/relationships/hyperlink" Target="https://elici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manticscholar.org/" TargetMode="External"/><Relationship Id="rId5" Type="http://schemas.openxmlformats.org/officeDocument/2006/relationships/hyperlink" Target="https://library.med.utah.edu/index.php" TargetMode="External"/><Relationship Id="rId10" Type="http://schemas.openxmlformats.org/officeDocument/2006/relationships/hyperlink" Target="https://www.bing.com/" TargetMode="External"/><Relationship Id="rId4" Type="http://schemas.openxmlformats.org/officeDocument/2006/relationships/hyperlink" Target="https://scholar.google.com/" TargetMode="External"/><Relationship Id="rId9" Type="http://schemas.openxmlformats.org/officeDocument/2006/relationships/hyperlink" Target="https://www.google.com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Available knowledge</a:t>
            </a:r>
            <a:br>
              <a:rPr lang="en-US" dirty="0"/>
            </a:br>
            <a:r>
              <a:rPr lang="en-US" dirty="0"/>
              <a:t>literature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Christopher I. Macintosh, PhD, RN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EAFD-D7FC-4A33-A975-DDDD38C5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6006-E112-49C7-ABB8-BF079102AA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84DE-B455-464F-A76E-8F834CEFC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25BA5-E7DD-4592-8D2F-FA3F81D874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4034C-B121-480F-B230-52647C893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2A6FDA-407D-4575-87FD-CECBA65754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9DC63A-F4F8-435A-8CC8-BE141899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779" y="2447807"/>
            <a:ext cx="3429241" cy="1333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0834D3-9DB9-41C4-9210-5439CC9C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64" y="4767307"/>
            <a:ext cx="100312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5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8A5AA1-ADF1-4F05-AA78-10353F62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779" y="2463429"/>
            <a:ext cx="3429241" cy="1422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0EAFD-D7FC-4A33-A975-DDDD38C5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6006-E112-49C7-ABB8-BF079102AA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84DE-B455-464F-A76E-8F834CEFC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25BA5-E7DD-4592-8D2F-FA3F81D874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4034C-B121-480F-B230-52647C893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2A6FDA-407D-4575-87FD-CECBA65754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2319B9-AE0E-4A01-B467-1E8A4F560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44" y="4776348"/>
            <a:ext cx="9678751" cy="1057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DC0052-97AE-4595-A978-45F0ED7D8AB3}"/>
              </a:ext>
            </a:extLst>
          </p:cNvPr>
          <p:cNvSpPr/>
          <p:nvPr/>
        </p:nvSpPr>
        <p:spPr>
          <a:xfrm>
            <a:off x="828675" y="4913194"/>
            <a:ext cx="2279029" cy="709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3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1FA8-9556-46E7-B2D0-ADC34BEC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8C7E-C720-4E47-BB2C-EE622E373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364D3-1D00-4756-84F0-2C5AEEAAC4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F3D59-75B0-45C1-A957-2BC3821793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43D1BF-2204-4BB8-BD04-5F39D1F37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9CC569-F96A-403F-9872-906763E208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55BE7-BC92-4A4C-86A0-E5C0955B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8" y="1713615"/>
            <a:ext cx="4252892" cy="3295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6B8A14-C4DD-4F21-90CE-51EA9CF3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731" y="1713615"/>
            <a:ext cx="4368544" cy="326453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ABD8022-4769-4571-BCBF-B1108E5A547C}"/>
              </a:ext>
            </a:extLst>
          </p:cNvPr>
          <p:cNvGrpSpPr/>
          <p:nvPr/>
        </p:nvGrpSpPr>
        <p:grpSpPr>
          <a:xfrm>
            <a:off x="1528650" y="5379406"/>
            <a:ext cx="7361032" cy="2086266"/>
            <a:chOff x="1528650" y="5379406"/>
            <a:chExt cx="7361032" cy="20862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EBCC42-CC1D-44A4-8241-BC15D0091A08}"/>
                </a:ext>
              </a:extLst>
            </p:cNvPr>
            <p:cNvSpPr txBox="1"/>
            <p:nvPr/>
          </p:nvSpPr>
          <p:spPr>
            <a:xfrm>
              <a:off x="1528650" y="6154773"/>
              <a:ext cx="395775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https://apastyle.apa.org/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695A10B-6A03-4CFF-8A03-3580F9349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2731" y="5379406"/>
              <a:ext cx="2876951" cy="2086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30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8B47EE-BDD3-413E-890D-2CFF9FFDB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7" y="4757781"/>
            <a:ext cx="10783805" cy="2210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F8CF8A-A4F1-4BFA-AF38-E8353108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032" y="2546194"/>
            <a:ext cx="4048736" cy="1235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0EAFD-D7FC-4A33-A975-DDDD38C5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6006-E112-49C7-ABB8-BF079102AA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84DE-B455-464F-A76E-8F834CEFC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25BA5-E7DD-4592-8D2F-FA3F81D874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4034C-B121-480F-B230-52647C8933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2A6FDA-407D-4575-87FD-CECBA65754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97FA3-6B6B-4A69-B91C-BE385A4675E3}"/>
              </a:ext>
            </a:extLst>
          </p:cNvPr>
          <p:cNvSpPr/>
          <p:nvPr/>
        </p:nvSpPr>
        <p:spPr>
          <a:xfrm>
            <a:off x="245660" y="4899546"/>
            <a:ext cx="1433015" cy="1856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32099E-7 L 0.08956 0.0001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55 0.00019 L 0.17101 0.000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01 0.00019 L 0.50434 0.000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434 0.00019 L 0.83681 0.0001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4" grpId="4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48D0-64D1-4297-82B3-44DE614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85C5-CDCA-465A-BD74-AC204E160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E3EE-5FD4-45CB-92F3-7EA7E9FA6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BEB53-9A45-4070-8ADD-16673F47E5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DF827-AED5-40B4-97ED-94F807230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A95E7-6148-4869-BD88-3739D62DFB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31D26B-3B56-48D8-B6C6-3AEE90D6DD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230895"/>
            <a:ext cx="3810000" cy="381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0FD11A1-564D-4F65-AD3A-315D685306D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4242" y="209868"/>
            <a:ext cx="1905000" cy="1905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DC1D3F9-E12A-4723-B75A-ED06EC52C446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4242" y="2123758"/>
            <a:ext cx="1905000" cy="1905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D798FD-0C69-45BE-81DB-0CD161A6081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4242" y="4037648"/>
            <a:ext cx="1905000" cy="1905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14387AA-3191-44D8-88FE-4AD7835FD7B3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64242" y="59515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7183-B537-4AD3-98C0-EB4738B3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E197-5634-43CA-ADC6-3B66FC8F6C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3E868-A30E-4164-BB31-D399E52E7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B9064-A670-4E62-89ED-74A239650E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DDB8B4-431F-48B3-8374-9DD19B18ED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2A2FA6-C162-46A0-B8C1-022564BCF6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3CE86A6-8EB4-4526-855C-294EB852792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16416" y="2104481"/>
            <a:ext cx="3810000" cy="381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44C8DE-D9F5-4436-A1F0-7B0797824F0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1683359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465B8A7-53FE-49BE-8307-63E0FEFF625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100" y="3202915"/>
            <a:ext cx="1905000" cy="1905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D1DFAF-B123-4BDB-88A7-616456EAE53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2288" y="51183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4CFF-A7E0-4F6A-8E24-4A01E457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336F-A2E8-4B44-BACF-C96F78ACEB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A00DC-6A49-49B6-8B90-678F04F05A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18F42-B102-46A0-841A-B97D7DA30D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8DC392-EE96-4087-BDBB-19331619A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2577E0-59AB-4469-B88E-A82A295EE9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(University of Utah College of Nursing, 2022)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D8041A4-C7F2-4F0F-A9C5-5AC2C488FC4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0" y="2334975"/>
            <a:ext cx="3810000" cy="381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52E59BC-700E-4D3E-AB86-F00180EB669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7237" y="1755032"/>
            <a:ext cx="1905000" cy="190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28E08-1975-44D2-853F-FE86D71D7EE0}"/>
              </a:ext>
            </a:extLst>
          </p:cNvPr>
          <p:cNvSpPr txBox="1"/>
          <p:nvPr/>
        </p:nvSpPr>
        <p:spPr>
          <a:xfrm>
            <a:off x="5726063" y="3857460"/>
            <a:ext cx="506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https://github.com/cmcntsh/ReviewingWriting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8022717-4D5F-4ABB-AC9E-63BA39F1CBB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7237" y="4454997"/>
            <a:ext cx="1905000" cy="1905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B4AB18-DEE8-48FB-BFC4-54BDAB84ADDD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48699" y="6338176"/>
            <a:ext cx="1066800" cy="10668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CD34521-3857-4DC7-A98F-ACE0CFCB3E3F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3700" y="6338176"/>
            <a:ext cx="1066800" cy="1066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25D955E-75E2-460A-8734-145510ABC7FF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26337" y="490804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49B-C1BF-4335-91CA-7C6F254E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BD3-FD4B-4CD0-8DCE-99C47BC61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E8F1-556F-4683-B81C-16072D961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BAF77-6626-43BB-9F0A-4E3262C683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DDB125-756A-4CDF-B7C0-017BD8C76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BE2BA-A043-4CCC-8DC8-1289F7757F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60D2D0-528A-465C-A941-8E6B848C601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1416" y="209389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7350-0680-41D0-9765-80422BC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F8A2-E316-401C-905A-E11267CA8A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-457200">
              <a:buNone/>
            </a:pPr>
            <a:r>
              <a:rPr lang="en-US" sz="1800" dirty="0">
                <a:latin typeface="Calibri" panose="020F0502020204030204" pitchFamily="34" charset="0"/>
              </a:rPr>
              <a:t>University of Utah College of Nursing. (2022). </a:t>
            </a:r>
            <a:r>
              <a:rPr lang="en-US" sz="1800" i="1" dirty="0">
                <a:latin typeface="Calibri" panose="020F0502020204030204" pitchFamily="34" charset="0"/>
              </a:rPr>
              <a:t>Master's of science nursing program policy and 	progression manual 2022-2023. University of Utah College of Nursing. 	</a:t>
            </a:r>
            <a:r>
              <a:rPr lang="en-US" sz="1800" i="1" dirty="0">
                <a:latin typeface="Calibri" panose="020F0502020204030204" pitchFamily="34" charset="0"/>
                <a:hlinkClick r:id="rId3"/>
              </a:rPr>
              <a:t>https://nursing.utah.edu/documents/masters-policy-and-progression20222023final</a:t>
            </a:r>
            <a:r>
              <a:rPr lang="en-US" sz="1800" i="1" dirty="0">
                <a:latin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6D54D-1A01-49E6-8E69-976C1A1391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58688-2A02-4525-9CAE-560CBB5A3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FC6BAA-E0C2-4230-AE4B-55BF441E4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F4CEDA-A95B-4579-9C89-8AD19F69F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385" y="90215"/>
            <a:ext cx="7872029" cy="7714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E0A8-7539-411E-AAD8-C493210C3B89}"/>
              </a:ext>
            </a:extLst>
          </p:cNvPr>
          <p:cNvSpPr/>
          <p:nvPr/>
        </p:nvSpPr>
        <p:spPr>
          <a:xfrm>
            <a:off x="1550385" y="342900"/>
            <a:ext cx="2564415" cy="7391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38132" r="67598" b="39570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D2F3D2E-D812-4AFD-B95C-C93AE863D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0416" t="43352" r="67598" b="34350"/>
          <a:stretch/>
        </p:blipFill>
        <p:spPr>
          <a:xfrm>
            <a:off x="3162891" y="1462830"/>
            <a:ext cx="4927052" cy="48970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8B66-5536-4752-8C7A-CF943D0C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42FC-14E1-4BC8-AA8A-1764E9F4F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E61B-219C-4866-B66D-79CCA4D3ED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8D3FF-F9AC-4EF9-9C25-71F74B50F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98F68F-3668-4DF9-8648-68DB9521F4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B6A016-92C1-4398-A139-40076523DEC4}"/>
              </a:ext>
            </a:extLst>
          </p:cNvPr>
          <p:cNvSpPr/>
          <p:nvPr/>
        </p:nvSpPr>
        <p:spPr>
          <a:xfrm>
            <a:off x="5334000" y="3124200"/>
            <a:ext cx="26670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38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676B-D896-4CDB-B314-1D9F1CFB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5B03-B4C3-42CE-9351-47AF7D1979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511E8-22AD-45A8-8DE8-4CD4DEC54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13BA-92B6-4C52-B3AF-077D179063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BF16A7-9572-4170-A883-6F1248514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5B5A51-20E7-408E-A51F-D06E5A77F1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FBFEA5D-3380-44BB-A526-C0598A08348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132" y="2151677"/>
            <a:ext cx="1066800" cy="10668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0463DC6-51C5-4205-9452-B22318A0721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5388" y="2151677"/>
            <a:ext cx="1066800" cy="1066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33404F4-4334-4DB1-A38D-CC2896BF34C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76760" y="2151677"/>
            <a:ext cx="1066800" cy="10668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A853F1-5589-4C2F-86BA-A886A0946A8C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4016" y="2151677"/>
            <a:ext cx="1066800" cy="10668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75D9E9D-4FEA-44FA-959A-1F1B70107DC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22642" y="2151677"/>
            <a:ext cx="1066800" cy="10668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AA2999-C653-4D1A-B539-051386372AE0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78303" y="4757706"/>
            <a:ext cx="1066800" cy="1066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65CCB46-FFCA-4867-BA0D-8836719A8600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42235" y="4757706"/>
            <a:ext cx="1066800" cy="10668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A3281EE-8330-417A-98A7-8CD4B4D9DA01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06167" y="4757706"/>
            <a:ext cx="1066800" cy="10668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EDC4CF7-295B-4251-8FC3-5F53B60584EF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70100" y="4757706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5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0F52-45D3-4175-B1C6-75F8B882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0252-80B5-4E30-90DC-842248D041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Traditional sources</a:t>
            </a:r>
          </a:p>
          <a:p>
            <a:pPr lvl="1"/>
            <a:r>
              <a:rPr lang="en-US" sz="2000" dirty="0"/>
              <a:t>PubMed </a:t>
            </a:r>
            <a:r>
              <a:rPr lang="en-US" sz="2000" dirty="0">
                <a:hlinkClick r:id="rId3"/>
              </a:rPr>
              <a:t>https://pubmed.ncbi.nlm.nih.gov/</a:t>
            </a:r>
            <a:endParaRPr lang="en-US" sz="2000" dirty="0"/>
          </a:p>
          <a:p>
            <a:pPr lvl="1"/>
            <a:r>
              <a:rPr lang="en-US" sz="2000" dirty="0"/>
              <a:t>Google Scholar </a:t>
            </a:r>
            <a:r>
              <a:rPr lang="en-US" sz="2000" dirty="0">
                <a:hlinkClick r:id="rId4"/>
              </a:rPr>
              <a:t>https://scholar.google.com/</a:t>
            </a:r>
            <a:endParaRPr lang="en-US" sz="2000" dirty="0"/>
          </a:p>
          <a:p>
            <a:pPr lvl="1"/>
            <a:r>
              <a:rPr lang="en-US" sz="2000" dirty="0"/>
              <a:t>Eccles Health Sciences Library </a:t>
            </a:r>
            <a:r>
              <a:rPr lang="en-US" sz="2000" dirty="0">
                <a:hlinkClick r:id="rId5"/>
              </a:rPr>
              <a:t>https://library.med.utah.edu/index.php</a:t>
            </a:r>
            <a:r>
              <a:rPr lang="en-US" sz="2000" dirty="0"/>
              <a:t> </a:t>
            </a:r>
          </a:p>
          <a:p>
            <a:r>
              <a:rPr lang="en-US" dirty="0"/>
              <a:t>AI-powered options</a:t>
            </a:r>
          </a:p>
          <a:p>
            <a:pPr lvl="1"/>
            <a:r>
              <a:rPr lang="en-US" sz="2000" dirty="0"/>
              <a:t>Semantic Scholar </a:t>
            </a:r>
            <a:r>
              <a:rPr lang="en-US" sz="2000" dirty="0">
                <a:hlinkClick r:id="rId6"/>
              </a:rPr>
              <a:t>https://www.semanticscholar.org/</a:t>
            </a:r>
            <a:endParaRPr lang="en-US" sz="2000" dirty="0"/>
          </a:p>
          <a:p>
            <a:pPr lvl="1"/>
            <a:r>
              <a:rPr lang="en-US" sz="2000" dirty="0"/>
              <a:t>Elicit </a:t>
            </a:r>
            <a:r>
              <a:rPr lang="en-US" sz="2000" dirty="0">
                <a:hlinkClick r:id="rId7"/>
              </a:rPr>
              <a:t>https://elicit.org/</a:t>
            </a:r>
            <a:endParaRPr lang="en-US" sz="2000" dirty="0"/>
          </a:p>
          <a:p>
            <a:pPr lvl="1"/>
            <a:r>
              <a:rPr lang="en-US" sz="2000" dirty="0" err="1"/>
              <a:t>ResearchRabbit</a:t>
            </a:r>
            <a:r>
              <a:rPr lang="en-US" sz="2000" dirty="0"/>
              <a:t> </a:t>
            </a:r>
            <a:r>
              <a:rPr lang="en-US" sz="2000" dirty="0">
                <a:hlinkClick r:id="rId8"/>
              </a:rPr>
              <a:t>https://www.researchrabbit.ai/</a:t>
            </a:r>
            <a:endParaRPr lang="en-US" sz="2000" dirty="0"/>
          </a:p>
          <a:p>
            <a:r>
              <a:rPr lang="en-US" dirty="0"/>
              <a:t>Regular Search </a:t>
            </a:r>
          </a:p>
          <a:p>
            <a:pPr lvl="1"/>
            <a:r>
              <a:rPr lang="en-US" dirty="0"/>
              <a:t>Google </a:t>
            </a:r>
            <a:r>
              <a:rPr lang="en-US" dirty="0">
                <a:hlinkClick r:id="rId9"/>
              </a:rPr>
              <a:t>https://www.google.com/</a:t>
            </a:r>
            <a:endParaRPr lang="en-US" dirty="0"/>
          </a:p>
          <a:p>
            <a:pPr lvl="1"/>
            <a:r>
              <a:rPr lang="en-US" dirty="0"/>
              <a:t>Bing </a:t>
            </a:r>
            <a:r>
              <a:rPr lang="en-US" dirty="0">
                <a:hlinkClick r:id="rId10"/>
              </a:rPr>
              <a:t>https://www.bing.com/</a:t>
            </a:r>
            <a:r>
              <a:rPr lang="en-US" dirty="0"/>
              <a:t>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D647B-8D37-46B3-B81B-2FF3D0A6CA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4FCFE-70B2-4FFF-AA6B-B2D82B8F9C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D6AF53-F51A-4B8F-9FBD-9A157E75DD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2C073F-D4C6-4FB1-BF20-90303971AC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3D1B-83D4-4A71-AD5D-BDE8F91E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CCD1-573B-4CDB-A24D-AA76E53514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2EFEA-0D2E-4239-8C8A-34488A8EA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CB2D5-D713-434E-A769-F718ED53B9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207188-23A1-4A7A-A2F7-176363175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CA40B2-7CB2-4CC4-BA30-39C327ED95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1A23DC3-0F2B-4375-BF79-3888AE86DF5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4695" y="2515288"/>
            <a:ext cx="3810000" cy="381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C1AD4CD-E659-4046-84D2-410274D8EC0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8562" y="209868"/>
            <a:ext cx="1905000" cy="1905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C91DD07-A839-4395-A4DE-DFDB322E9064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8562" y="2114303"/>
            <a:ext cx="1905000" cy="1905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E796AF7-1C64-416A-8ACC-CC4A8960B838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28562" y="4018738"/>
            <a:ext cx="1905000" cy="1905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A14157E-F967-4D04-A349-D78E1DC52D55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28562" y="592317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1C49-8DA9-4F0A-B26B-2B81F7BB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capstone toolkit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6BFC71-13D3-408C-A40A-52470477E1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196" y="1484874"/>
            <a:ext cx="5451483" cy="58708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5ED83-794A-452B-98A7-051834AB0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89857-3C04-4808-8A39-AC2DC750F0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2D55BC-EFE7-437C-96EB-FA4675B15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971A90-96B6-490F-8C13-92C3F6D404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0C5C8-D02C-4BF3-A37E-1466AA65C367}"/>
              </a:ext>
            </a:extLst>
          </p:cNvPr>
          <p:cNvSpPr/>
          <p:nvPr/>
        </p:nvSpPr>
        <p:spPr>
          <a:xfrm>
            <a:off x="974096" y="6859905"/>
            <a:ext cx="3692769" cy="4957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C1E049-E05A-455F-848A-4F91E7960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385" y="3341272"/>
            <a:ext cx="1057423" cy="409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812CAD-D39B-49A9-91BE-B63D33DFD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517" y="4088483"/>
            <a:ext cx="1143160" cy="400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80E53E-0D98-4684-A4E1-65EAA1E9D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781" y="4826168"/>
            <a:ext cx="1047896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B9DF92-9B12-4803-B24C-DD233D8AA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995" y="3363271"/>
            <a:ext cx="905001" cy="371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88B57B-761A-447B-B230-1249F46AC1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0263" y="4088845"/>
            <a:ext cx="1076475" cy="400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704E49-0DC9-48A2-8103-BA4FF42D97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4773" y="4782513"/>
            <a:ext cx="1276528" cy="3620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0F3F0B-AE48-416C-A035-4357A7E21F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7615" y="5499514"/>
            <a:ext cx="1390844" cy="3715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FE4979-D9BB-4433-BAC1-BD9AB20709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1619" y="3363271"/>
            <a:ext cx="895475" cy="390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ABCE8F-D588-4050-8DD2-A38DE6D014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6830" y="4095243"/>
            <a:ext cx="1105054" cy="37152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63B3E82-68A6-4FB9-B566-DB9F7D3B5555}"/>
              </a:ext>
            </a:extLst>
          </p:cNvPr>
          <p:cNvSpPr/>
          <p:nvPr/>
        </p:nvSpPr>
        <p:spPr>
          <a:xfrm>
            <a:off x="8877660" y="3279205"/>
            <a:ext cx="1883391" cy="533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961A-5387-4AA1-9D68-3EC0A2B2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7763C7-BF9E-476B-8B10-A2252E864C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28675" y="2698496"/>
            <a:ext cx="9594850" cy="30633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2494F-927E-4620-B5CC-E654D4F46C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583BC-7AE7-4891-AF4A-F5D87653F8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9A9FAB-8D67-405C-82EF-CDE989814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57149-B4DC-4326-93C1-3434B0E5CA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9D304A3-3F62-452A-A2B0-10F932324104}"/>
              </a:ext>
            </a:extLst>
          </p:cNvPr>
          <p:cNvSpPr/>
          <p:nvPr/>
        </p:nvSpPr>
        <p:spPr>
          <a:xfrm>
            <a:off x="5325300" y="2978473"/>
            <a:ext cx="322199" cy="81886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4D0CDA0-334B-4221-A039-E5B1185A4C56}"/>
              </a:ext>
            </a:extLst>
          </p:cNvPr>
          <p:cNvSpPr/>
          <p:nvPr/>
        </p:nvSpPr>
        <p:spPr>
          <a:xfrm>
            <a:off x="1165008" y="4273550"/>
            <a:ext cx="322199" cy="81886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26695E9-464A-42D5-A010-1A4FDCAD7ADB}"/>
              </a:ext>
            </a:extLst>
          </p:cNvPr>
          <p:cNvSpPr/>
          <p:nvPr/>
        </p:nvSpPr>
        <p:spPr>
          <a:xfrm>
            <a:off x="5611539" y="4273550"/>
            <a:ext cx="322199" cy="81886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7A5DF3-9AEE-476E-9D9C-94CABA9D5CB4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671241fb1ebdeb4b2d4f105b2a61c745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367bc80b74cbe435d94d5e8f171105a8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PULSEDOC-1743074161-357</_dlc_DocId>
    <_dlc_DocIdUrl xmlns="402b49ca-617a-4412-a136-22a821ef8eb4">
      <Url>https://pulse.utah.edu/site/marcomm/_layouts/15/DocIdRedir.aspx?ID=PULSEDOC-1743074161-357</Url>
      <Description>PULSEDOC-1743074161-357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9A862C5-AA50-4A3B-BC6C-230494CB9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5D53D2-4C8C-4500-874F-8AD70E4DEB2D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customXml/itemProps4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2227</Words>
  <Application>Microsoft Office PowerPoint</Application>
  <PresentationFormat>Custom</PresentationFormat>
  <Paragraphs>227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Century Gothic Bold</vt:lpstr>
      <vt:lpstr>Century Gothic Bold Italic</vt:lpstr>
      <vt:lpstr>Office Theme</vt:lpstr>
      <vt:lpstr>Available knowledge literature search</vt:lpstr>
      <vt:lpstr>PowerPoint Presentation</vt:lpstr>
      <vt:lpstr>PowerPoint Presentation</vt:lpstr>
      <vt:lpstr>PowerPoint Presentation</vt:lpstr>
      <vt:lpstr>Potential elements</vt:lpstr>
      <vt:lpstr>Searching for literature</vt:lpstr>
      <vt:lpstr>Taking notes</vt:lpstr>
      <vt:lpstr>the capstone toolkit</vt:lpstr>
      <vt:lpstr>PowerPoint Presentation</vt:lpstr>
      <vt:lpstr>searches</vt:lpstr>
      <vt:lpstr>literature</vt:lpstr>
      <vt:lpstr>How to find the reference?</vt:lpstr>
      <vt:lpstr>Writing notes</vt:lpstr>
      <vt:lpstr>Assignment</vt:lpstr>
      <vt:lpstr>Writing tip</vt:lpstr>
      <vt:lpstr>Editing tip</vt:lpstr>
      <vt:lpstr>More to come . . 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Christopher Ian Macintosh</cp:lastModifiedBy>
  <cp:revision>332</cp:revision>
  <cp:lastPrinted>2016-08-31T21:58:28Z</cp:lastPrinted>
  <dcterms:created xsi:type="dcterms:W3CDTF">2016-08-02T16:41:37Z</dcterms:created>
  <dcterms:modified xsi:type="dcterms:W3CDTF">2023-04-15T11:38:14Z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0x0101000B7F15D18245C1458954909DB36AE657</vt:lpwstr>
  </property>
  <property fmtid="{D5CDD505-2E9C-101B-9397-08002B2CF9AE}" pid="3" name="_dlc_DocIdItemGuid">
    <vt:lpwstr>2829bd39-e2ed-40b1-bb37-59f0037004bf</vt:lpwstr>
  </property>
</Properties>
</file>