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3"/>
  </p:notesMasterIdLst>
  <p:handoutMasterIdLst>
    <p:handoutMasterId r:id="rId24"/>
  </p:handoutMasterIdLst>
  <p:sldIdLst>
    <p:sldId id="368" r:id="rId6"/>
    <p:sldId id="377" r:id="rId7"/>
    <p:sldId id="390" r:id="rId8"/>
    <p:sldId id="404" r:id="rId9"/>
    <p:sldId id="387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30" r:id="rId18"/>
    <p:sldId id="429" r:id="rId19"/>
    <p:sldId id="431" r:id="rId20"/>
    <p:sldId id="405" r:id="rId21"/>
    <p:sldId id="381" r:id="rId22"/>
  </p:sldIdLst>
  <p:sldSz cx="10972800" cy="8229600" type="B4JIS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" userDrawn="1">
          <p15:clr>
            <a:srgbClr val="A4A3A4"/>
          </p15:clr>
        </p15:guide>
        <p15:guide id="2" pos="3456">
          <p15:clr>
            <a:srgbClr val="A4A3A4"/>
          </p15:clr>
        </p15:guide>
        <p15:guide id="4" pos="5184" userDrawn="1">
          <p15:clr>
            <a:srgbClr val="A4A3A4"/>
          </p15:clr>
        </p15:guide>
        <p15:guide id="5" orient="horz" pos="2592" userDrawn="1">
          <p15:clr>
            <a:srgbClr val="A4A3A4"/>
          </p15:clr>
        </p15:guide>
        <p15:guide id="6" orient="horz" pos="4872" userDrawn="1">
          <p15:clr>
            <a:srgbClr val="A4A3A4"/>
          </p15:clr>
        </p15:guide>
        <p15:guide id="7" pos="1728" userDrawn="1">
          <p15:clr>
            <a:srgbClr val="A4A3A4"/>
          </p15:clr>
        </p15:guide>
        <p15:guide id="8" orient="horz" pos="3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A594"/>
    <a:srgbClr val="A31527"/>
    <a:srgbClr val="A21727"/>
    <a:srgbClr val="CC0000"/>
    <a:srgbClr val="B01C32"/>
    <a:srgbClr val="CCCDCC"/>
    <a:srgbClr val="EDEEED"/>
    <a:srgbClr val="872C90"/>
    <a:srgbClr val="C51C30"/>
    <a:srgbClr val="90B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2" autoAdjust="0"/>
    <p:restoredTop sz="83867" autoAdjust="0"/>
  </p:normalViewPr>
  <p:slideViewPr>
    <p:cSldViewPr snapToGrid="0" snapToObjects="1" showGuides="1">
      <p:cViewPr varScale="1">
        <p:scale>
          <a:sx n="70" d="100"/>
          <a:sy n="70" d="100"/>
        </p:scale>
        <p:origin x="2124" y="48"/>
      </p:cViewPr>
      <p:guideLst>
        <p:guide orient="horz" pos="216"/>
        <p:guide pos="3456"/>
        <p:guide pos="5184"/>
        <p:guide orient="horz" pos="2592"/>
        <p:guide orient="horz" pos="4872"/>
        <p:guide pos="1728"/>
        <p:guide orient="horz" pos="36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B8A31-2B9F-A94B-A2CC-00F18DA57334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F604B-6C0D-8446-A61A-2AA75F371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3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EC66E-FACF-7F40-AACA-BA49429FF6B3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DDD1B-7981-514B-B211-D97C9422D5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5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Hello everyone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 name is Chris Macintosh. I help teach the capstone courses.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Today we’re talking about defining a specific aim and project objectives.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51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Here are some examples of different objectives.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3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Here are some examples of different objectives.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73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Here are questions to think about.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22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Every project should have an Evaluate objective.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[click]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Even if you don’t get to see enough of your project completed to do the evaluation, you should still create an evaluation plan.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7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see more examples in other project papers.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25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have quite a bit of flexibility with these projects.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Despite our best-laid plans, sometimes things happen and circumstances change.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Sometimes we have to adjust the plan on the fly as we’re working on things.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Luckily, the quality framework we work in and the manuscript template have flexibility built 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can adjust things as plans and circumstances change.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47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assignment is to write your overall project aim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And general project objectives to accomplish that aim.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80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That’s all we’ll do in this video.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is more to come.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34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are working on the project proposal portion of your capstone.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32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Last time we talked about how to find relevant literature and take notes.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61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Today we’re going to talk about defining a specific aim and objectives.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2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should continue working on the Available Knowledge section.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should continue writing and add at least two more references.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 a reminder,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Information in this section should expand on what is written in the Problem Description section and be supported by evidence.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Use proper APA citations and references.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you’re having trouble writing, just create bullet points that address the topics.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(Getting something down on paper is better than not writing anything.)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will need to continue to add to the Available Knowledge section.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Eventually you should have 5-10 references in this section.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78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project aim is a succinct statement of what you’re trying to accomplish.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your overall target or goal?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can start with the text, “The purpose of this project is…”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should be a short statement of how you’re going to fix the problem you identified in your problem statement.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40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do you need to do to accomplish your aim?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Objectives help identify the main steps in your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They help organize activities to reach the goal identified in your project aim.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An objective should consist of a measurable verb and what you would like to happen.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Here is an example.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Ask yourself if you need to assess, develop, implement, or evaluate?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don’t need to get specific about how you’re going to go about it at this point.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will do that in upcoming assignments.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These objectives are just general statements of what you intend to accomplish.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only need as many objectives as is reasonable for the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will need to determine your objectives with your project preceptor.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18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Here are some examples of different objectives.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71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Here are some examples of different objectives.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1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597358"/>
            <a:ext cx="9326880" cy="176403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45920" y="4925167"/>
            <a:ext cx="7680960" cy="247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 cap="all" baseline="0">
                <a:solidFill>
                  <a:srgbClr val="B01C32"/>
                </a:solidFill>
                <a:latin typeface="Century Gothic Bold Italic" charset="0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PRESENTER NAME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1754386" y="3489325"/>
            <a:ext cx="7464029" cy="6350"/>
          </a:xfrm>
          <a:prstGeom prst="line">
            <a:avLst/>
          </a:prstGeom>
          <a:ln w="3175" cmpd="sng">
            <a:solidFill>
              <a:srgbClr val="B01C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9033" y="2571496"/>
            <a:ext cx="2095775" cy="593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CF1CE0-4EE6-7E44-91A6-17143ACB8FA7}"/>
              </a:ext>
            </a:extLst>
          </p:cNvPr>
          <p:cNvSpPr txBox="1"/>
          <p:nvPr userDrawn="1"/>
        </p:nvSpPr>
        <p:spPr>
          <a:xfrm>
            <a:off x="7846017" y="7857642"/>
            <a:ext cx="28071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/Title and One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28674" y="2114868"/>
            <a:ext cx="9595485" cy="5350804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687" y="7717536"/>
            <a:ext cx="1240592" cy="3511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271A89-D371-544F-A1BD-936380A64FE6}"/>
              </a:ext>
            </a:extLst>
          </p:cNvPr>
          <p:cNvSpPr txBox="1"/>
          <p:nvPr userDrawn="1"/>
        </p:nvSpPr>
        <p:spPr>
          <a:xfrm>
            <a:off x="7846017" y="7857642"/>
            <a:ext cx="28071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45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548640" rtl="0" eaLnBrk="1" latinLnBrk="0" hangingPunct="1">
        <a:spcBef>
          <a:spcPct val="0"/>
        </a:spcBef>
        <a:buNone/>
        <a:defRPr sz="3360" b="0" i="0" kern="1200" cap="all" baseline="0">
          <a:solidFill>
            <a:srgbClr val="B01C32"/>
          </a:solidFill>
          <a:latin typeface="Century Gothic" charset="0"/>
          <a:ea typeface="+mj-ea"/>
          <a:cs typeface="Avenir Roman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36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288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192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144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orient="horz" pos="4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.med.utah.edu/publishing/collection/graduate-nursing-project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Aim Objectives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Christopher I. Macintosh, PhD, RN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0CCC-85A0-4E55-BD7E-3521A07E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study Objective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BBE04-828B-4A40-BC62-D2373B6135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b="1" u="sng" dirty="0"/>
              <a:t>Identify</a:t>
            </a:r>
            <a:r>
              <a:rPr lang="en-US" sz="2800" dirty="0"/>
              <a:t> patients with HBA1C &gt; 7% in a primary care setting.</a:t>
            </a:r>
          </a:p>
          <a:p>
            <a:r>
              <a:rPr lang="en-US" sz="2800" b="1" u="sng" dirty="0"/>
              <a:t>Develop</a:t>
            </a:r>
            <a:r>
              <a:rPr lang="en-US" sz="2800" dirty="0"/>
              <a:t> a clinical practice specific translation of Patten’s (2015) patient-centered, evidence-based intervention using problem solving.</a:t>
            </a:r>
          </a:p>
          <a:p>
            <a:r>
              <a:rPr lang="en-US" sz="2800" b="1" u="sng" dirty="0"/>
              <a:t>Implement</a:t>
            </a:r>
            <a:r>
              <a:rPr lang="en-US" sz="2800" dirty="0"/>
              <a:t> the evidence-based intervention using problem solving to improve frequency of self-reported self-monitored blood glucose testing.</a:t>
            </a:r>
          </a:p>
          <a:p>
            <a:r>
              <a:rPr lang="en-US" sz="2800" b="1" u="sng" dirty="0"/>
              <a:t>Evaluate</a:t>
            </a:r>
            <a:r>
              <a:rPr lang="en-US" sz="2800" dirty="0"/>
              <a:t> pre- and post-test measure of self-monitored blood glucose testing and patient change in SMBG testing at 3 months.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FCB21-05B0-45F6-92A0-0FACA59805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8A892-BCB6-4E58-BB3C-5C5DFA77E3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3426C9-711C-4246-A052-EEB31BEB8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76C17B-90D9-4E2D-B9D9-A630720E30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5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0CCC-85A0-4E55-BD7E-3521A07E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Innovation/needs assessment Objective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BBE04-828B-4A40-BC62-D2373B6135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b="1" u="sng" dirty="0"/>
              <a:t>Assess</a:t>
            </a:r>
            <a:r>
              <a:rPr lang="en-US" sz="2800" dirty="0"/>
              <a:t> current local intensive care unit staffing levels, patient acuity, admission rates, and staffing models.</a:t>
            </a:r>
          </a:p>
          <a:p>
            <a:r>
              <a:rPr lang="en-US" sz="2800" b="1" u="sng" dirty="0"/>
              <a:t>Compare</a:t>
            </a:r>
            <a:r>
              <a:rPr lang="en-US" sz="2800" dirty="0"/>
              <a:t> local findings with current research and identify potential barriers.</a:t>
            </a:r>
          </a:p>
          <a:p>
            <a:r>
              <a:rPr lang="en-US" sz="2800" b="1" u="sng" dirty="0"/>
              <a:t>Develop and propose</a:t>
            </a:r>
            <a:r>
              <a:rPr lang="en-US" sz="2800" dirty="0"/>
              <a:t> a collaborative ? Staffing model incorporating current research and ICU needs.</a:t>
            </a:r>
          </a:p>
          <a:p>
            <a:r>
              <a:rPr lang="en-US" sz="2800" b="1" u="sng" dirty="0"/>
              <a:t>Evaluate</a:t>
            </a:r>
            <a:r>
              <a:rPr lang="en-US" sz="2800" dirty="0"/>
              <a:t> stakeholders’ feedback on executive report and provide program implementation recommendations.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FCB21-05B0-45F6-92A0-0FACA59805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8A892-BCB6-4E58-BB3C-5C5DFA77E3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3426C9-711C-4246-A052-EEB31BEB8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76C17B-90D9-4E2D-B9D9-A630720E30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7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0CCC-85A0-4E55-BD7E-3521A07E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ponder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BBE04-828B-4A40-BC62-D2373B6135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Do you need to </a:t>
            </a:r>
            <a:r>
              <a:rPr lang="en-US" sz="2800" b="1" u="sng" dirty="0"/>
              <a:t>assess</a:t>
            </a:r>
            <a:r>
              <a:rPr lang="en-US" sz="2800" dirty="0"/>
              <a:t> or </a:t>
            </a:r>
            <a:r>
              <a:rPr lang="en-US" sz="2800" b="1" u="sng" dirty="0"/>
              <a:t>identify</a:t>
            </a:r>
            <a:r>
              <a:rPr lang="en-US" sz="2800" dirty="0"/>
              <a:t> a phenomenon?</a:t>
            </a:r>
          </a:p>
          <a:p>
            <a:r>
              <a:rPr lang="en-US" sz="2800" dirty="0"/>
              <a:t>Do you need to </a:t>
            </a:r>
            <a:r>
              <a:rPr lang="en-US" sz="2800" b="1" u="sng" dirty="0"/>
              <a:t>develop</a:t>
            </a:r>
            <a:r>
              <a:rPr lang="en-US" sz="2800" dirty="0"/>
              <a:t> a guideline, protocol, or algorithm?</a:t>
            </a:r>
          </a:p>
          <a:p>
            <a:r>
              <a:rPr lang="en-US" sz="2800" dirty="0"/>
              <a:t>Do you need to </a:t>
            </a:r>
            <a:r>
              <a:rPr lang="en-US" sz="2800" b="1" u="sng" dirty="0"/>
              <a:t>implement</a:t>
            </a:r>
            <a:r>
              <a:rPr lang="en-US" sz="2800" dirty="0"/>
              <a:t> something?</a:t>
            </a:r>
          </a:p>
          <a:p>
            <a:r>
              <a:rPr lang="en-US" sz="2800" dirty="0"/>
              <a:t>Do you need to </a:t>
            </a:r>
            <a:r>
              <a:rPr lang="en-US" sz="2800" b="1" u="sng" dirty="0"/>
              <a:t>evaluate</a:t>
            </a:r>
            <a:r>
              <a:rPr lang="en-US" sz="2800" dirty="0"/>
              <a:t> something you developed or implemented?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FCB21-05B0-45F6-92A0-0FACA59805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8A892-BCB6-4E58-BB3C-5C5DFA77E3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3426C9-711C-4246-A052-EEB31BEB8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76C17B-90D9-4E2D-B9D9-A630720E30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3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600C-513D-4E6B-AC20-14091048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evaluate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BBA08-C6C6-4F4E-B27E-06FE621728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DAAB5-4AB8-426C-AA3F-BAACA1574C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738A0-545E-483D-B57E-1788552C00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451DCD-266E-4765-A281-BCBF77938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550208-C68E-4A89-ACDC-928247FD56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FE26215-63F0-4AB0-B551-F433B1D3910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938" y="2360494"/>
            <a:ext cx="3810000" cy="381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6C4DF1A-3AF5-451F-8DEC-CD0DE83E24F4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81384" y="2360494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1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D9D2-AD82-47D2-8206-E15432DB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F49F6-E46F-4D41-85B1-E2AEE56E3C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Graduate Nursing Projects</a:t>
            </a:r>
          </a:p>
          <a:p>
            <a:pPr lvl="1"/>
            <a:r>
              <a:rPr lang="en-US" dirty="0"/>
              <a:t>See MS and DNP project papers</a:t>
            </a:r>
          </a:p>
          <a:p>
            <a:pPr lvl="1"/>
            <a:r>
              <a:rPr lang="en-US" dirty="0">
                <a:hlinkClick r:id="rId3"/>
              </a:rPr>
              <a:t>https://library.med.utah.edu/publishing/collection/graduate-nursing-project/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B6E98-8848-4E07-B7E6-9F407A0D6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B7069-97FA-474A-A5D0-8092CE311F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93D817-DECD-46BB-8BEF-4FE726C1F0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161867-77BF-4D55-A39E-10B4C3C4AD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4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3CDE-EE00-409E-A468-D1331C68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0BF0C-FCB1-4B44-8CF1-9BFCE0A9F2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B9ED4-7F78-4553-AD11-0A18068B73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7516A-92CE-437C-84A6-CFB4D9A5E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FA47CB-39BA-4D78-B08F-DA2EC9F7C9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DDE19B-B5A3-4929-B9B0-DA693F83D6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BB0CF1-2BB3-42BE-9000-0CA774A05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11" y="1545501"/>
            <a:ext cx="10367777" cy="56059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9A88C7-215A-455F-BCE3-DB36A17A6803}"/>
              </a:ext>
            </a:extLst>
          </p:cNvPr>
          <p:cNvSpPr/>
          <p:nvPr/>
        </p:nvSpPr>
        <p:spPr>
          <a:xfrm>
            <a:off x="5347660" y="1353926"/>
            <a:ext cx="5322628" cy="316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5DE310-BFA4-492B-945C-D3F49E77635E}"/>
              </a:ext>
            </a:extLst>
          </p:cNvPr>
          <p:cNvSpPr/>
          <p:nvPr/>
        </p:nvSpPr>
        <p:spPr>
          <a:xfrm>
            <a:off x="5347660" y="4420288"/>
            <a:ext cx="5322628" cy="316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813444-00BE-40D5-B239-79D491E7266C}"/>
              </a:ext>
            </a:extLst>
          </p:cNvPr>
          <p:cNvSpPr/>
          <p:nvPr/>
        </p:nvSpPr>
        <p:spPr>
          <a:xfrm>
            <a:off x="163771" y="4155555"/>
            <a:ext cx="5322628" cy="316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9A9D4F-B649-45E4-A212-BCBABE3A9126}"/>
              </a:ext>
            </a:extLst>
          </p:cNvPr>
          <p:cNvSpPr/>
          <p:nvPr/>
        </p:nvSpPr>
        <p:spPr>
          <a:xfrm>
            <a:off x="176624" y="1231256"/>
            <a:ext cx="5322628" cy="316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4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48D0-64D1-4297-82B3-44DE614C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85C5-CDCA-465A-BD74-AC204E1603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BE3EE-5FD4-45CB-92F3-7EA7E9FA6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BEB53-9A45-4070-8ADD-16673F47E5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CDF827-AED5-40B4-97ED-94F807230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3A95E7-6148-4869-BD88-3739D62DFB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531D26B-3B56-48D8-B6C6-3AEE90D6DDA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6416" y="2230895"/>
            <a:ext cx="3810000" cy="381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EF1582B-393A-4F04-913F-9565EC622C53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7100" y="1713615"/>
            <a:ext cx="1905000" cy="1905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E055D76-48D7-4326-88EA-936769635171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77100" y="443388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0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049B-C1BF-4335-91CA-7C6F254E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come . .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ABD3-FD4B-4CD0-8DCE-99C47BC618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0E8F1-556F-4683-B81C-16072D9616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BAF77-6626-43BB-9F0A-4E3262C683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B125-756A-4CDF-B7C0-017BD8C764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0BE2BA-A043-4CCC-8DC8-1289F7757F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60D2D0-528A-465C-A941-8E6B848C601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1416" y="209389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3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50385" y="90215"/>
            <a:ext cx="7872029" cy="771444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1FE0A8-7539-411E-AAD8-C493210C3B89}"/>
              </a:ext>
            </a:extLst>
          </p:cNvPr>
          <p:cNvSpPr/>
          <p:nvPr/>
        </p:nvSpPr>
        <p:spPr>
          <a:xfrm>
            <a:off x="1550385" y="342900"/>
            <a:ext cx="2564415" cy="7391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0416" t="43352" r="67598" b="34350"/>
          <a:stretch/>
        </p:blipFill>
        <p:spPr>
          <a:xfrm>
            <a:off x="3162891" y="1462830"/>
            <a:ext cx="4927052" cy="48970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B6A016-92C1-4398-A139-40076523DEC4}"/>
              </a:ext>
            </a:extLst>
          </p:cNvPr>
          <p:cNvSpPr/>
          <p:nvPr/>
        </p:nvSpPr>
        <p:spPr>
          <a:xfrm>
            <a:off x="5334000" y="3124200"/>
            <a:ext cx="26670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38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0416" t="48213" r="67598" b="29489"/>
          <a:stretch/>
        </p:blipFill>
        <p:spPr>
          <a:xfrm>
            <a:off x="3162891" y="1462830"/>
            <a:ext cx="4927052" cy="48970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B6A016-92C1-4398-A139-40076523DEC4}"/>
              </a:ext>
            </a:extLst>
          </p:cNvPr>
          <p:cNvSpPr/>
          <p:nvPr/>
        </p:nvSpPr>
        <p:spPr>
          <a:xfrm>
            <a:off x="5334000" y="3124200"/>
            <a:ext cx="26670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48D0-64D1-4297-82B3-44DE614C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85C5-CDCA-465A-BD74-AC204E1603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BE3EE-5FD4-45CB-92F3-7EA7E9FA6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BEB53-9A45-4070-8ADD-16673F47E5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CDF827-AED5-40B4-97ED-94F807230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3A95E7-6148-4869-BD88-3739D62DFB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531D26B-3B56-48D8-B6C6-3AEE90D6DDA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6416" y="2230895"/>
            <a:ext cx="3810000" cy="3810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0FD11A1-564D-4F65-AD3A-315D685306D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64242" y="209868"/>
            <a:ext cx="1905000" cy="1905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DC1D3F9-E12A-4723-B75A-ED06EC52C446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64242" y="2123758"/>
            <a:ext cx="1905000" cy="1905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6D798FD-0C69-45BE-81DB-0CD161A60812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4242" y="4037648"/>
            <a:ext cx="1905000" cy="1905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14387AA-3191-44D8-88FE-4AD7835FD7B3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64242" y="595153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9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7543-F880-4D2B-8B57-A6C66D7B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9C685-C378-471D-9167-279DF68C92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21944-20DC-4FE6-BF47-1C4758AB90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3EB83-2494-4A91-8D10-41C71832E2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45C0B-D644-4F0B-8FA1-525A5A1BB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4FA322-D79F-4BE5-9059-83FDD390F4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90476D-DA5F-4CBB-AF17-CCA3019AC4E1}"/>
              </a:ext>
            </a:extLst>
          </p:cNvPr>
          <p:cNvSpPr txBox="1"/>
          <p:nvPr/>
        </p:nvSpPr>
        <p:spPr>
          <a:xfrm>
            <a:off x="548641" y="3606968"/>
            <a:ext cx="99682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The purpose of this project is …</a:t>
            </a:r>
          </a:p>
        </p:txBody>
      </p:sp>
    </p:spTree>
    <p:extLst>
      <p:ext uri="{BB962C8B-B14F-4D97-AF65-F5344CB8AC3E}">
        <p14:creationId xmlns:p14="http://schemas.microsoft.com/office/powerpoint/2010/main" val="407394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7543-F880-4D2B-8B57-A6C66D7B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9C685-C378-471D-9167-279DF68C92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21944-20DC-4FE6-BF47-1C4758AB90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3EB83-2494-4A91-8D10-41C71832E2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45C0B-D644-4F0B-8FA1-525A5A1BB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4FA322-D79F-4BE5-9059-83FDD390F4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90476D-DA5F-4CBB-AF17-CCA3019AC4E1}"/>
              </a:ext>
            </a:extLst>
          </p:cNvPr>
          <p:cNvSpPr txBox="1"/>
          <p:nvPr/>
        </p:nvSpPr>
        <p:spPr>
          <a:xfrm>
            <a:off x="829623" y="2093890"/>
            <a:ext cx="7928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Verb + What needs to happen?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B1A34-EE40-427B-BAF7-9A23C07C88BD}"/>
              </a:ext>
            </a:extLst>
          </p:cNvPr>
          <p:cNvSpPr txBox="1"/>
          <p:nvPr/>
        </p:nvSpPr>
        <p:spPr>
          <a:xfrm>
            <a:off x="829623" y="3334197"/>
            <a:ext cx="9702208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Example: </a:t>
            </a:r>
            <a:r>
              <a:rPr lang="en-US" dirty="0"/>
              <a:t>Assess parents of adolescents with Type 1 diabetes </a:t>
            </a:r>
            <a:br>
              <a:rPr lang="en-US" dirty="0"/>
            </a:br>
            <a:r>
              <a:rPr lang="en-US" dirty="0"/>
              <a:t>for their previous use of anticipatory guidance information.</a:t>
            </a:r>
            <a:endParaRPr lang="en-US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37561C-BBC1-41EB-AA2F-75D5EE3B3BBE}"/>
              </a:ext>
            </a:extLst>
          </p:cNvPr>
          <p:cNvSpPr txBox="1"/>
          <p:nvPr/>
        </p:nvSpPr>
        <p:spPr>
          <a:xfrm>
            <a:off x="829623" y="5113701"/>
            <a:ext cx="97483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# of Objectives appropriate for project</a:t>
            </a:r>
          </a:p>
        </p:txBody>
      </p:sp>
    </p:spTree>
    <p:extLst>
      <p:ext uri="{BB962C8B-B14F-4D97-AF65-F5344CB8AC3E}">
        <p14:creationId xmlns:p14="http://schemas.microsoft.com/office/powerpoint/2010/main" val="2604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0CCC-85A0-4E55-BD7E-3521A07E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QI Objective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BBE04-828B-4A40-BC62-D2373B6135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b="1" u="sng" dirty="0"/>
              <a:t>Identify</a:t>
            </a:r>
            <a:r>
              <a:rPr lang="en-US" sz="2800" dirty="0"/>
              <a:t> primary care providers’ awareness and comfort levels regarding advanced care directives.</a:t>
            </a:r>
          </a:p>
          <a:p>
            <a:r>
              <a:rPr lang="en-US" sz="2800" b="1" u="sng" dirty="0"/>
              <a:t>Develop</a:t>
            </a:r>
            <a:r>
              <a:rPr lang="en-US" sz="2800" dirty="0"/>
              <a:t> a practice-specific clinical guideline supported by the most current and evidence-based recommendations.</a:t>
            </a:r>
          </a:p>
          <a:p>
            <a:r>
              <a:rPr lang="en-US" sz="2800" b="1" u="sng" dirty="0"/>
              <a:t>Implement</a:t>
            </a:r>
            <a:r>
              <a:rPr lang="en-US" sz="2800" dirty="0"/>
              <a:t> an educational presentation in a primary care setting.</a:t>
            </a:r>
          </a:p>
          <a:p>
            <a:r>
              <a:rPr lang="en-US" sz="2800" b="1" u="sng" dirty="0"/>
              <a:t>Evaluate</a:t>
            </a:r>
            <a:r>
              <a:rPr lang="en-US" sz="2800" dirty="0"/>
              <a:t> provider and staff knowledge and a change in advanced care CPT code use pre- to post- clinical guideline implementation.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FCB21-05B0-45F6-92A0-0FACA59805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8A892-BCB6-4E58-BB3C-5C5DFA77E3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3426C9-711C-4246-A052-EEB31BEB8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76C17B-90D9-4E2D-B9D9-A630720E30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4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0CCC-85A0-4E55-BD7E-3521A07E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evaluation Objective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BBE04-828B-4A40-BC62-D2373B6135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b="1" u="sng" dirty="0"/>
              <a:t>Assess</a:t>
            </a:r>
            <a:r>
              <a:rPr lang="en-US" sz="2800" dirty="0"/>
              <a:t> cancer patients’ knowledge about integrative medicine and health interventions.</a:t>
            </a:r>
          </a:p>
          <a:p>
            <a:r>
              <a:rPr lang="en-US" sz="2800" b="1" u="sng" dirty="0"/>
              <a:t>Develop</a:t>
            </a:r>
            <a:r>
              <a:rPr lang="en-US" sz="2800" dirty="0"/>
              <a:t> a presentation about potential benefits of mind-body awareness and qigong.</a:t>
            </a:r>
          </a:p>
          <a:p>
            <a:r>
              <a:rPr lang="en-US" sz="2800" b="1" u="sng" dirty="0"/>
              <a:t>Implement</a:t>
            </a:r>
            <a:r>
              <a:rPr lang="en-US" sz="2800" dirty="0"/>
              <a:t> a patient-accessible, modifiable qigong course for cancer patients and their caregivers.</a:t>
            </a:r>
          </a:p>
          <a:p>
            <a:r>
              <a:rPr lang="en-US" sz="2800" b="1" u="sng" dirty="0"/>
              <a:t>Evaluate</a:t>
            </a:r>
            <a:r>
              <a:rPr lang="en-US" sz="2800" dirty="0"/>
              <a:t> the impact of qigong practices on quality of life and fatigue in cancer patients and their caregivers.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FCB21-05B0-45F6-92A0-0FACA59805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8A892-BCB6-4E58-BB3C-5C5DFA77E3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3426C9-711C-4246-A052-EEB31BEB8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76C17B-90D9-4E2D-B9D9-A630720E30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4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57A5DF3-9AEE-476E-9D9C-94CABA9D5CB4}">
  <we:reference id="wa104381063" version="1.0.0.1" store="en-US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7F15D18245C1458954909DB36AE657" ma:contentTypeVersion="0" ma:contentTypeDescription="Create a new document." ma:contentTypeScope="" ma:versionID="671241fb1ebdeb4b2d4f105b2a61c745">
  <xsd:schema xmlns:xsd="http://www.w3.org/2001/XMLSchema" xmlns:xs="http://www.w3.org/2001/XMLSchema" xmlns:p="http://schemas.microsoft.com/office/2006/metadata/properties" xmlns:ns2="402b49ca-617a-4412-a136-22a821ef8eb4" targetNamespace="http://schemas.microsoft.com/office/2006/metadata/properties" ma:root="true" ma:fieldsID="367bc80b74cbe435d94d5e8f171105a8" ns2:_="">
    <xsd:import namespace="402b49ca-617a-4412-a136-22a821ef8eb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b49ca-617a-4412-a136-22a821ef8eb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02b49ca-617a-4412-a136-22a821ef8eb4">PULSEDOC-1743074161-357</_dlc_DocId>
    <_dlc_DocIdUrl xmlns="402b49ca-617a-4412-a136-22a821ef8eb4">
      <Url>https://pulse.utah.edu/site/marcomm/_layouts/15/DocIdRedir.aspx?ID=PULSEDOC-1743074161-357</Url>
      <Description>PULSEDOC-1743074161-357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9A862C5-AA50-4A3B-BC6C-230494CB9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2b49ca-617a-4412-a136-22a821ef8e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DE85B8-B306-4605-8819-4A30DA8C0D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5D53D2-4C8C-4500-874F-8AD70E4DEB2D}">
  <ds:schemaRefs>
    <ds:schemaRef ds:uri="http://schemas.microsoft.com/office/2006/metadata/properties"/>
    <ds:schemaRef ds:uri="http://schemas.microsoft.com/office/infopath/2007/PartnerControls"/>
    <ds:schemaRef ds:uri="402b49ca-617a-4412-a136-22a821ef8eb4"/>
  </ds:schemaRefs>
</ds:datastoreItem>
</file>

<file path=customXml/itemProps4.xml><?xml version="1.0" encoding="utf-8"?>
<ds:datastoreItem xmlns:ds="http://schemas.openxmlformats.org/officeDocument/2006/customXml" ds:itemID="{496F08B7-1F71-4F99-B35D-690FBC859C9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4174</TotalTime>
  <Words>1141</Words>
  <Application>Microsoft Office PowerPoint</Application>
  <PresentationFormat>Custom</PresentationFormat>
  <Paragraphs>174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Century Gothic Bold</vt:lpstr>
      <vt:lpstr>Century Gothic Bold Italic</vt:lpstr>
      <vt:lpstr>Office Theme</vt:lpstr>
      <vt:lpstr>Problem Aim Objectives</vt:lpstr>
      <vt:lpstr>PowerPoint Presentation</vt:lpstr>
      <vt:lpstr>PowerPoint Presentation</vt:lpstr>
      <vt:lpstr>PowerPoint Presentation</vt:lpstr>
      <vt:lpstr>available knowledge</vt:lpstr>
      <vt:lpstr>Project Aim</vt:lpstr>
      <vt:lpstr>objectives</vt:lpstr>
      <vt:lpstr>Clinical QI Objective examples</vt:lpstr>
      <vt:lpstr>Program evaluation Objective examples</vt:lpstr>
      <vt:lpstr>Translation study Objective examples</vt:lpstr>
      <vt:lpstr>Innovation/needs assessment Objective examples</vt:lpstr>
      <vt:lpstr>Questions to ponder</vt:lpstr>
      <vt:lpstr>Include evaluate objective</vt:lpstr>
      <vt:lpstr>Example objectives</vt:lpstr>
      <vt:lpstr>flexibility</vt:lpstr>
      <vt:lpstr>assignment</vt:lpstr>
      <vt:lpstr>More to come . . 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Svaren</dc:creator>
  <cp:lastModifiedBy>Christopher Ian Macintosh</cp:lastModifiedBy>
  <cp:revision>341</cp:revision>
  <cp:lastPrinted>2016-08-31T21:58:28Z</cp:lastPrinted>
  <dcterms:created xsi:type="dcterms:W3CDTF">2016-08-02T16:41:37Z</dcterms:created>
  <dcterms:modified xsi:type="dcterms:W3CDTF">2023-04-15T12:06:28Z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0x0101000B7F15D18245C1458954909DB36AE657</vt:lpwstr>
  </property>
  <property fmtid="{D5CDD505-2E9C-101B-9397-08002B2CF9AE}" pid="3" name="_dlc_DocIdItemGuid">
    <vt:lpwstr>2829bd39-e2ed-40b1-bb37-59f0037004bf</vt:lpwstr>
  </property>
</Properties>
</file>