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68" r:id="rId6"/>
    <p:sldId id="377" r:id="rId7"/>
    <p:sldId id="408" r:id="rId8"/>
    <p:sldId id="411" r:id="rId9"/>
    <p:sldId id="409" r:id="rId10"/>
    <p:sldId id="417" r:id="rId11"/>
    <p:sldId id="414" r:id="rId12"/>
    <p:sldId id="415" r:id="rId13"/>
    <p:sldId id="416" r:id="rId14"/>
    <p:sldId id="418" r:id="rId15"/>
    <p:sldId id="419" r:id="rId16"/>
    <p:sldId id="420" r:id="rId17"/>
    <p:sldId id="421" r:id="rId18"/>
    <p:sldId id="405" r:id="rId19"/>
    <p:sldId id="388" r:id="rId20"/>
    <p:sldId id="381" r:id="rId21"/>
    <p:sldId id="412" r:id="rId22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56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selecting a framework or model to guide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could spend a long time talking about theories.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not quite as bad a counting stars.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sometimes it seems like it could be close.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if theories weren’t complicated enough, there are also conceptual frameworks.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Suffice it to say both theories and frameworks define relationships and help explain phenomena.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here on out, I’ll use the terms interchangeably for our purposes.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does a project need a theory?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you select a theory or framework for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your site already using a theory or framework to guide their projects?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there is, you should learn what it is and more about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your preceptor if there’s any literature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Plan-Do-Study-Act (or PDSA) framework was designed to guide quality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projects may need guidance on designing appropriate interventions.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Investigating relevant theory may be helpful.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scholarly literature for your concept(s) of interest and the terms “theory” or “framework” or “model”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practicum preceptor and faculty advisor can also help advise you on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4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about the framework/model/theory used to guide the activities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(You may have more than one.)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how it aligns with and guides the work on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may be helpful to add a diagram of the framework if one exists.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any figures after the reference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Cite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You may also discuss any reasons or assumptions that were used to develop the intervention(s),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and reasons why the intervention(s) are expected to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Cite any evidence you may find that supports why this type of intervention may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Framework/Theory assignment will eventually become the Rationale section of your project proposal and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describing the context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 will talk about selecting a framework, model, or theory to guide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 something to guide the methods of 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methods should be based upon a sound understanding of our objectives and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just something we threw together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bssr.od.nih.gov/sites/obssr/files/Social-and-Behavioral-Theori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Rationale Framework/Model/Theory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DCC7-D1C9-47C7-8960-30642CE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D4785A07-9721-4586-8D7D-62ECF7B3B7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8923" y="723106"/>
            <a:ext cx="9634954" cy="6428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D80A2-745E-46C2-9243-54901FD15D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1971B-57E3-42B8-A76E-E487ABD256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03714-B70C-4FE3-B031-C6DCAA7CF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64708-3B4C-4D16-B2C3-08E5499DA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5E29-B5CA-4B24-B8D9-AB76701F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CF9F-E8C4-427C-9D8E-B737E78A0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FEAA5-36F7-4DAC-99B3-3AE6C5DDE4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E7876-3608-47BA-86BD-4169F630F3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5931C2-BCD5-4E97-BC92-A1C64B8D6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E5FD41-0D35-4AFF-AFBC-12E7F600F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Imenda</a:t>
            </a:r>
            <a:r>
              <a:rPr lang="en-US" dirty="0"/>
              <a:t>, 2014)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C78C89C-1D00-481C-8A13-A3E379CE81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22F-2DB8-4A26-A8B9-C4D4FD4B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 project need a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DB36-61D6-4892-8A07-5C93C0612A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 theory will help you design and implement your study to have the greatest possible impact which is often small and local (and more likely to succeed)</a:t>
            </a:r>
          </a:p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 theory give you a reasonable expectation, based on what is already known, that a new intervention will work</a:t>
            </a:r>
            <a:endParaRPr lang="en-US" sz="2800" dirty="0">
              <a:latin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resource that is routinely drawn on as you seek to explain what you see, experience, and learn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Theory may help suggest ways to evaluate success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23D3F-0653-4501-B5FE-D7599F682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0C6E4-39BB-4932-BDA9-E22CED424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392F29-B572-4967-B235-FF83C2B00C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B720-0ABE-42AE-B4E1-7C3B32ED10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755-BA0D-4C73-AD00-C9C38219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215D-5D8F-47BC-A6E9-0327004320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there a framework in use?</a:t>
            </a:r>
          </a:p>
          <a:p>
            <a:r>
              <a:rPr lang="en-US" dirty="0"/>
              <a:t>Use Plan-Do-Study-Act (PDSA)</a:t>
            </a:r>
          </a:p>
          <a:p>
            <a:r>
              <a:rPr lang="en-US" dirty="0"/>
              <a:t>Other theories/frameworks as appropriate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F978-DB4A-47D1-8BB6-3858649951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F6A96-9082-45A1-A03A-BF902C838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541FE5-1D69-4C57-B478-EF18FD706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C9E6D0-442C-4CC7-A4C9-4062D6277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8485CDC-AD78-4E94-8A4F-B14270ED9D5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9623" y="324781"/>
            <a:ext cx="1905000" cy="1905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865B223-00FA-4377-9FC2-5298197D371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9623" y="2438643"/>
            <a:ext cx="1905000" cy="1905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5350E88-6BA9-4857-AA28-05BA94E5F08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51384" y="4328360"/>
            <a:ext cx="1905000" cy="1905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9532536-3F1C-4344-9AD3-EDD9CC3284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77100" y="589701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70F5-58DA-4587-9C94-AC163068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E60F-60DC-42A6-8442-FCF08A102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sz="2000" dirty="0"/>
              <a:t>Glanz, K. (n.d.). </a:t>
            </a:r>
            <a:r>
              <a:rPr lang="en-US" sz="2000" i="1" dirty="0"/>
              <a:t>Social and behavioral theories</a:t>
            </a:r>
            <a:r>
              <a:rPr lang="en-US" sz="2000" dirty="0"/>
              <a:t>. National Institutes of Health. 	Retrieved April 10 from </a:t>
            </a:r>
            <a:r>
              <a:rPr lang="en-US" sz="2000" dirty="0">
                <a:hlinkClick r:id="rId2"/>
              </a:rPr>
              <a:t>https://obssr.od.nih.gov/sites/obssr/files/Social-	and-Behavioral-Theories.pdf</a:t>
            </a:r>
            <a:r>
              <a:rPr lang="en-US" sz="2000" dirty="0"/>
              <a:t> </a:t>
            </a:r>
          </a:p>
          <a:p>
            <a:pPr marL="0" indent="-457200">
              <a:buNone/>
            </a:pPr>
            <a:r>
              <a:rPr lang="en-US" sz="2000" dirty="0" err="1"/>
              <a:t>Imenda</a:t>
            </a:r>
            <a:r>
              <a:rPr lang="en-US" sz="2000" dirty="0"/>
              <a:t>, S. N. (2014). Is There a Conceptual Difference between 	Theoretical and Conceptual Frameworks? Journal of Social Sciences, 	38, 185 - 195. </a:t>
            </a:r>
          </a:p>
          <a:p>
            <a:pPr marL="0" indent="-45720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4E42-31D7-4711-BB2E-434AB99D8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582EA-C881-4893-9561-87F5E0AAB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51787-019C-4F5B-9527-CDE82F855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8226E-1B51-4A38-897E-E6134DAB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6FD798-FC97-46D2-885A-2E8A6C11D73F}"/>
              </a:ext>
            </a:extLst>
          </p:cNvPr>
          <p:cNvSpPr/>
          <p:nvPr/>
        </p:nvSpPr>
        <p:spPr>
          <a:xfrm>
            <a:off x="504967" y="2825087"/>
            <a:ext cx="941696" cy="313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3008" r="67598" b="24694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7814" r="67598" b="19888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392F46-B462-4B6A-84F3-50580E67589D}"/>
              </a:ext>
            </a:extLst>
          </p:cNvPr>
          <p:cNvSpPr txBox="1"/>
          <p:nvPr/>
        </p:nvSpPr>
        <p:spPr>
          <a:xfrm>
            <a:off x="2412609" y="1988741"/>
            <a:ext cx="13901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C257-D61D-4551-9E68-3DA08C80732D}"/>
              </a:ext>
            </a:extLst>
          </p:cNvPr>
          <p:cNvSpPr txBox="1"/>
          <p:nvPr/>
        </p:nvSpPr>
        <p:spPr>
          <a:xfrm>
            <a:off x="5486400" y="3945796"/>
            <a:ext cx="5623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3EDCA-DC78-41F6-89C6-85624D17F151}"/>
              </a:ext>
            </a:extLst>
          </p:cNvPr>
          <p:cNvSpPr txBox="1"/>
          <p:nvPr/>
        </p:nvSpPr>
        <p:spPr>
          <a:xfrm>
            <a:off x="7360693" y="5370240"/>
            <a:ext cx="113390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LITTLE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NONE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3DC28-9157-478F-A21D-9893C95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8" descr="A picture containing wall, building, rock, stone&#10;&#10;Description automatically generated">
            <a:extLst>
              <a:ext uri="{FF2B5EF4-FFF2-40B4-BE49-F238E27FC236}">
                <a16:creationId xmlns:a16="http://schemas.microsoft.com/office/drawing/2014/main" id="{1C20789B-414B-46A7-B415-4F20E6F0B2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4816" y="162975"/>
            <a:ext cx="6096000" cy="4067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447A-78CF-416A-BA92-361471EA2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2474A-877D-48FE-BDCA-2426B2540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15EAF-4020-47E9-AD0E-04475700E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21CAF5-CCDC-4C5B-9901-7D5F153BF6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picture containing outdoor, nature, rock&#10;&#10;Description automatically generated">
            <a:extLst>
              <a:ext uri="{FF2B5EF4-FFF2-40B4-BE49-F238E27FC236}">
                <a16:creationId xmlns:a16="http://schemas.microsoft.com/office/drawing/2014/main" id="{D5BC863A-4C54-44B2-BE88-3334581B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518" y="3604419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5496-D714-45B3-AB16-42C41DA7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BE22-A1C0-4BC4-9175-8776E0C3E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F882-431F-4ADD-8441-27192D607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D839B-8568-42EE-84D9-763F260608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5C641-89F1-49AF-8E45-128494285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FA22C-4199-4E4D-AC55-ACED9A82B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(Glanz, n.d.)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6C224-F198-4C7D-B45F-DED8A075946A}"/>
              </a:ext>
            </a:extLst>
          </p:cNvPr>
          <p:cNvSpPr txBox="1"/>
          <p:nvPr/>
        </p:nvSpPr>
        <p:spPr>
          <a:xfrm>
            <a:off x="2047285" y="3125338"/>
            <a:ext cx="6878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 theory is a set of interrelated concepts,</a:t>
            </a:r>
            <a:br>
              <a:rPr lang="en-US" dirty="0"/>
            </a:br>
            <a:r>
              <a:rPr lang="en-US" dirty="0"/>
              <a:t>definitions, and propositions that explains or</a:t>
            </a:r>
            <a:br>
              <a:rPr lang="en-US" dirty="0"/>
            </a:br>
            <a:r>
              <a:rPr lang="en-US" dirty="0"/>
              <a:t>predicts events or situations by specifying</a:t>
            </a:r>
            <a:br>
              <a:rPr lang="en-US" dirty="0"/>
            </a:br>
            <a:r>
              <a:rPr lang="en-US" dirty="0"/>
              <a:t>relations among variables.”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E282-45BC-424A-B322-F742BEF4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9A94-01C9-4800-B5AC-849B5239A5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E6F3-8998-44AE-9AF1-1ECD8746D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F7BA9-AC30-4AD6-B1B9-AA56651B82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B05AE-1C55-49AC-A1F8-6C20B8B75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FC700-1DDA-445B-9178-D3AF8200E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(Glanz, n.d.)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8141B-85AC-4D13-ADFE-6B86465F413C}"/>
              </a:ext>
            </a:extLst>
          </p:cNvPr>
          <p:cNvSpPr txBox="1"/>
          <p:nvPr/>
        </p:nvSpPr>
        <p:spPr>
          <a:xfrm>
            <a:off x="2809911" y="3143814"/>
            <a:ext cx="54196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“Theories and models help explain</a:t>
            </a:r>
            <a:br>
              <a:rPr lang="en-US" dirty="0"/>
            </a:br>
            <a:r>
              <a:rPr lang="en-US" dirty="0"/>
              <a:t>behavior, as well as suggest how to</a:t>
            </a:r>
            <a:br>
              <a:rPr lang="en-US" dirty="0"/>
            </a:br>
            <a:r>
              <a:rPr lang="en-US" dirty="0"/>
              <a:t>develop more effective ways to</a:t>
            </a:r>
            <a:br>
              <a:rPr lang="en-US" dirty="0"/>
            </a:br>
            <a:r>
              <a:rPr lang="en-US" dirty="0"/>
              <a:t>influence and change behavior.”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CE9E-ED6F-45C6-B83A-40636E17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F88F-126B-4C8D-895E-64707BD71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C8E53-1A03-4445-B809-64DE2B88F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B5FF9-F5DE-4947-8944-4B6FD3C8E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AD4D4-EC63-4D21-8072-A8D7B3A0A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CF7B10-A5EC-4146-A317-F8DD8D88C3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(Glanz, n.d.)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75D3C-7443-40F8-ABCE-F8235478F34D}"/>
              </a:ext>
            </a:extLst>
          </p:cNvPr>
          <p:cNvSpPr txBox="1"/>
          <p:nvPr/>
        </p:nvSpPr>
        <p:spPr>
          <a:xfrm>
            <a:off x="2141926" y="2527812"/>
            <a:ext cx="668894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choice of a suitable theory or theories</a:t>
            </a:r>
            <a:br>
              <a:rPr lang="en-US" dirty="0"/>
            </a:br>
            <a:r>
              <a:rPr lang="en-US" dirty="0"/>
              <a:t>should begin with identifying the problem,</a:t>
            </a:r>
            <a:br>
              <a:rPr lang="en-US" dirty="0"/>
            </a:br>
            <a:r>
              <a:rPr lang="en-US" dirty="0"/>
              <a:t>goal, and units of practice, not with</a:t>
            </a:r>
            <a:br>
              <a:rPr lang="en-US" dirty="0"/>
            </a:br>
            <a:r>
              <a:rPr lang="en-US" dirty="0"/>
              <a:t>selecting a theoretical framework because</a:t>
            </a:r>
            <a:br>
              <a:rPr lang="en-US" dirty="0"/>
            </a:br>
            <a:r>
              <a:rPr lang="en-US" dirty="0"/>
              <a:t>it is intriguing, familiar, or in vogue. One</a:t>
            </a:r>
            <a:br>
              <a:rPr lang="en-US" dirty="0"/>
            </a:br>
            <a:r>
              <a:rPr lang="en-US" dirty="0"/>
              <a:t>should start with a logic model of the</a:t>
            </a:r>
            <a:br>
              <a:rPr lang="en-US" dirty="0"/>
            </a:br>
            <a:r>
              <a:rPr lang="en-US" dirty="0"/>
              <a:t>problem and work backwards to identify</a:t>
            </a:r>
            <a:br>
              <a:rPr lang="en-US" dirty="0"/>
            </a:br>
            <a:r>
              <a:rPr lang="en-US" dirty="0"/>
              <a:t>potential solutions.”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Props1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1104</Words>
  <Application>Microsoft Office PowerPoint</Application>
  <PresentationFormat>Custom</PresentationFormat>
  <Paragraphs>132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Rationale Framework/Model/Theory</vt:lpstr>
      <vt:lpstr>PowerPoint Presentation</vt:lpstr>
      <vt:lpstr>PowerPoint Presentation</vt:lpstr>
      <vt:lpstr>PowerPoint Presentation</vt:lpstr>
      <vt:lpstr>Address feedback</vt:lpstr>
      <vt:lpstr>Methods</vt:lpstr>
      <vt:lpstr>Theory definition</vt:lpstr>
      <vt:lpstr>Theory importance</vt:lpstr>
      <vt:lpstr>Choosing a theory</vt:lpstr>
      <vt:lpstr>PowerPoint Presentation</vt:lpstr>
      <vt:lpstr>Theory vs framework</vt:lpstr>
      <vt:lpstr>Why does a project need a theory?</vt:lpstr>
      <vt:lpstr>How to find a theory?</vt:lpstr>
      <vt:lpstr>assignment</vt:lpstr>
      <vt:lpstr>Writing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339</cp:revision>
  <cp:lastPrinted>2016-08-31T21:58:28Z</cp:lastPrinted>
  <dcterms:created xsi:type="dcterms:W3CDTF">2016-08-02T16:41:37Z</dcterms:created>
  <dcterms:modified xsi:type="dcterms:W3CDTF">2023-04-15T14:27:09Z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