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368" r:id="rId6"/>
    <p:sldId id="377" r:id="rId7"/>
    <p:sldId id="411" r:id="rId8"/>
    <p:sldId id="422" r:id="rId9"/>
    <p:sldId id="409" r:id="rId10"/>
    <p:sldId id="423" r:id="rId11"/>
    <p:sldId id="429" r:id="rId12"/>
    <p:sldId id="431" r:id="rId13"/>
    <p:sldId id="432" r:id="rId14"/>
    <p:sldId id="433" r:id="rId15"/>
    <p:sldId id="434" r:id="rId16"/>
    <p:sldId id="430" r:id="rId17"/>
    <p:sldId id="424" r:id="rId18"/>
    <p:sldId id="425" r:id="rId19"/>
    <p:sldId id="427" r:id="rId20"/>
    <p:sldId id="426" r:id="rId21"/>
    <p:sldId id="435" r:id="rId22"/>
    <p:sldId id="436" r:id="rId23"/>
    <p:sldId id="405" r:id="rId24"/>
    <p:sldId id="388" r:id="rId25"/>
    <p:sldId id="381" r:id="rId26"/>
    <p:sldId id="412" r:id="rId27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356" y="48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defining the methods and deliverables that you plan to use to meet your project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Here’s an implement objective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3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Here’s an evaluate objective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8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lot of quality improvement projects include evaluation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of them focus on evaluating feasibility, usability, and 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following slides have some questions to think about.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88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questions about feasibility.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9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questions about usability.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might also consider these questions about usability.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are some questions about 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59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a good time to review your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Are they measurable, achievable, and realistic?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5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also look to see if there’s any literature published that may support your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methods have been used with this kind of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kind of outcomes have been reported?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2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assignment is to create your Objectives-Methods-Deliverables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Find literature that may support your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methods have been used with your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have the outcomes been?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We </a:t>
            </a:r>
            <a:r>
              <a:rPr lang="en-US" dirty="0"/>
              <a:t>are working on the project proposal portion of your capstone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will reiterate the writing tips.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Objective-Methods-Deliverables assignment will eventually become the Intervention section of your project manuscript.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for Evaluate Objectives will become part of the Study of the Intervention section of your project manuscript.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[</a:t>
            </a:r>
            <a:r>
              <a:rPr lang="en-US" dirty="0"/>
              <a:t>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more writing you can do this semester; the easier next semester will 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I will be looking for well-formed paragraphs with topic sentences and supporting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check for well-formed paragraphs is try reverse outlining.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you write your paragraph, highlight your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(I usually like to use light-gray to highlight topic sentences.)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check to see if the supporting statements in the paragraph support the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they don’t all seem to support the topic sentence, then you need to write a broader topic sentence or split the paragraph into different paragraphs with separate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selecting a framework, model, or theory to guide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 will talk about the methods and deliverables for your project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be addressing any feedback on your assignments and pasting updated content in the appropriate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I’m going to talk about methods and deliverables in terms of some concrete examples for different types of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is a table listing four objectives: Assess, Develop, Implement, Evaluate.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may or may not match your objectives. This is just a hypothetical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look in the Methods column in the middle, there are example of action 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you going to DO to reach your product objectives?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look in the Product/Outcome column on the right, there are examples of things you may produce.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Bloom’s Taxonomy is used in education contexts, but it’s a nice source of some action words to get you thinking about action words for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also look at other student project papers.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Here’s an assess objective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5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Here’s a develop objective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te.utah.edu/instructor-education/Blooms-Taxonomy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rary.med.utah.edu/publishing/collection/graduate-nursing-projec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Objectives, methods, deliverables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5420521"/>
              </p:ext>
            </p:extLst>
          </p:nvPr>
        </p:nvGraphicFramePr>
        <p:xfrm>
          <a:off x="828675" y="2114550"/>
          <a:ext cx="9594849" cy="215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 the opioid clinical practice guideline.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 the training during the monthly clinic meeting including PowerPoint, handouts, and group discussion.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 training session. Participant presentation evaluations.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4826907"/>
              </p:ext>
            </p:extLst>
          </p:nvPr>
        </p:nvGraphicFramePr>
        <p:xfrm>
          <a:off x="828675" y="2114550"/>
          <a:ext cx="9594849" cy="380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Evaluate the feasibility, usability, and satisfaction of the effectiveness of decreasing the frequency and dose of opioid prescribing.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Survey providers using a structured questionnaire regarding the feasibility, usability, and satisfaction with the CPG. Ask about barriers and facilitators to continued use of the CPG. Collect post-intervention EHR data regarding prescribing rates.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Descriptive statistics from survey data. Analysis of prescribing rate change statistics.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9318-6688-4F81-9696-7EF255EE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0B95-0F26-44E0-8F89-BB084BF2A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Feasibility, Usability, &amp; Satisfaction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12EA1-CBC7-4007-A847-D0CA0F1565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C6631-3496-4BB3-BB95-68D7CC5638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52895-B071-4612-9036-65D9A163F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090C7E-5B49-4B1B-BAE5-EBFA168D81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EDFA-21D2-458A-A5E1-4A89336B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E589-81FD-4D12-918B-B690C1C5CE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Did the project provide sufficient value?</a:t>
            </a:r>
          </a:p>
          <a:p>
            <a:r>
              <a:rPr lang="en-US" dirty="0"/>
              <a:t>Is the project viable?</a:t>
            </a:r>
          </a:p>
          <a:p>
            <a:r>
              <a:rPr lang="en-US" dirty="0"/>
              <a:t>Is the project likely to succeed?</a:t>
            </a:r>
          </a:p>
          <a:p>
            <a:r>
              <a:rPr lang="en-US" dirty="0"/>
              <a:t>Are there resources to support the continuation of the project?</a:t>
            </a:r>
          </a:p>
          <a:p>
            <a:r>
              <a:rPr lang="en-US" dirty="0"/>
              <a:t>Do the benefits outweigh the costs/risks?</a:t>
            </a:r>
          </a:p>
          <a:p>
            <a:r>
              <a:rPr lang="en-US" dirty="0"/>
              <a:t>Is there intent to continue to use the project in the future?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DE26-D1AC-45C3-9F01-01AD91D9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0A104-AA08-4768-97CA-B6FE02AADB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466456-6ADD-4191-A2D0-3BE913106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9296F5-8367-40FA-81DB-2BF39D87C7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0ECF-AF9C-4C2C-96D4-164D02F1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D9F8-D785-4A0B-9BAB-914450099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usable is the project?</a:t>
            </a:r>
          </a:p>
          <a:p>
            <a:r>
              <a:rPr lang="en-US" dirty="0"/>
              <a:t>Can users achieve the desired goals?</a:t>
            </a:r>
          </a:p>
          <a:p>
            <a:r>
              <a:rPr lang="en-US" dirty="0"/>
              <a:t>How quickly can users achieve goals?</a:t>
            </a:r>
          </a:p>
          <a:p>
            <a:r>
              <a:rPr lang="en-US" dirty="0"/>
              <a:t>How easy is it for users?</a:t>
            </a:r>
          </a:p>
          <a:p>
            <a:r>
              <a:rPr lang="en-US" dirty="0"/>
              <a:t>How easy is it for users to remember?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050BE-5103-4ABA-B2B0-8E70CFCD8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3C15A-BF78-44CA-A413-E7D56199FC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E3E117-638F-4561-898B-AB14CA114B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C788AB-9A07-44DA-8828-2A128746FB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0ECF-AF9C-4C2C-96D4-164D02F1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D9F8-D785-4A0B-9BAB-914450099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were the facilitators and barriers of the project?</a:t>
            </a:r>
          </a:p>
          <a:p>
            <a:r>
              <a:rPr lang="en-US" dirty="0"/>
              <a:t>What is the success rate for users?</a:t>
            </a:r>
          </a:p>
          <a:p>
            <a:r>
              <a:rPr lang="en-US" dirty="0"/>
              <a:t>How much time did it take to complete the intervention?</a:t>
            </a:r>
          </a:p>
          <a:p>
            <a:r>
              <a:rPr lang="en-US" dirty="0"/>
              <a:t>What is the error rate? How many mistakes do users make?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050BE-5103-4ABA-B2B0-8E70CFCD8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3C15A-BF78-44CA-A413-E7D56199FC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E3E117-638F-4561-898B-AB14CA114B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C788AB-9A07-44DA-8828-2A128746FB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DA76-3CA8-44A6-9241-2131F7A0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8FED-1877-464D-A601-9583A20806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Were the users satisfied?</a:t>
            </a:r>
          </a:p>
          <a:p>
            <a:r>
              <a:rPr lang="en-US" dirty="0"/>
              <a:t>Would the users recommend the intervention to others?</a:t>
            </a:r>
          </a:p>
          <a:p>
            <a:r>
              <a:rPr lang="en-US" dirty="0"/>
              <a:t>What did users dislike?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94115-925D-4ECF-83CF-2B0F7E37C5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9F4-EB7E-40E7-9C19-E4411A83F8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0C12C9-542E-4092-B272-996962C52C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18FB49-E25A-44BB-B76E-6ECB12F3C9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8DE1-9CC5-4079-AA9C-E0C1C048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AD2-042B-4D34-AE71-41D78B266D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Are objectives…</a:t>
            </a:r>
          </a:p>
          <a:p>
            <a:pPr lvl="1"/>
            <a:r>
              <a:rPr lang="en-US" dirty="0"/>
              <a:t>Measurable?</a:t>
            </a:r>
          </a:p>
          <a:p>
            <a:pPr lvl="1"/>
            <a:r>
              <a:rPr lang="en-US" dirty="0"/>
              <a:t>Achievable?</a:t>
            </a:r>
          </a:p>
          <a:p>
            <a:pPr lvl="1"/>
            <a:r>
              <a:rPr lang="en-US" dirty="0"/>
              <a:t>Realistic?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7AAD0-51C1-412C-83E5-5FB2AC848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55A99-4D7A-4EA2-AB95-55323A86A8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9D3B3C-8044-4AC7-873B-51F3E999AB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21EBC8-36E6-43F7-8020-237EFE70D8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7A75-5446-4DB0-B60F-0AA64B28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E53FE-50C9-4985-AD32-6430B7CF14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there any literature that shows what methods have been used to address your problem?</a:t>
            </a:r>
          </a:p>
          <a:p>
            <a:r>
              <a:rPr lang="en-US" dirty="0"/>
              <a:t>Is there any literature that reports outcomes when problems similar to yours have been addressed? (positive or negative outcomes)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DD448-F77C-413F-812B-CC1526E8C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3187D-AD43-4074-9CB9-32A54285BF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26A7-29EE-4B17-B6E2-CBD5EBF6D1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CFFA75-BFCB-4261-A54D-87F6C56FD2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00621D2-6FE7-4A59-8848-88402BDC27E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890" y="1889576"/>
            <a:ext cx="1905000" cy="1905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FBF25B0-63C0-49ED-98D8-02D179BB513C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890" y="443502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7183-B537-4AD3-98C0-EB4738B3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E197-5634-43CA-ADC6-3B66FC8F6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E868-A30E-4164-BB31-D399E52E7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9064-A670-4E62-89ED-74A239650E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DDB8B4-431F-48B3-8374-9DD19B18ED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2A2FA6-C162-46A0-B8C1-022564BCF6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CE86A6-8EB4-4526-855C-294EB852792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104481"/>
            <a:ext cx="3810000" cy="381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44C8DE-D9F5-4436-A1F0-7B0797824F0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1683359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465B8A7-53FE-49BE-8307-63E0FEFF625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100" y="3202915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D1DFAF-B123-4BDB-88A7-616456EAE53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2288" y="51183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70F5-58DA-4587-9C94-AC163068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E60F-60DC-42A6-8442-FCF08A102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-45720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04E42-31D7-4711-BB2E-434AB99D8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582EA-C881-4893-9561-87F5E0AAB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51787-019C-4F5B-9527-CDE82F855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D8226E-1B51-4A38-897E-E6134DAB54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57814" r="67598" b="19888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9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62635" r="67598" b="15067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83A7-65DB-4D8C-8B53-7F0EAB7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C069-76A0-4688-8C3A-8311B748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8F2F6-F60D-4400-A140-15A297569B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0A268-97CC-4CB0-AFA0-9362CD810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2312B4-134B-43F5-9E6D-6FBEA6C23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766AA2-8685-4BB9-8889-980329FB7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E754E9-75A2-4687-9230-68E6B2782AE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676" y="21467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37A1-4BEF-4CCB-839C-78F4AF09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598DAF1-50FD-4E20-8759-20DECD0ACB8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93115040"/>
              </p:ext>
            </p:extLst>
          </p:nvPr>
        </p:nvGraphicFramePr>
        <p:xfrm>
          <a:off x="668740" y="373063"/>
          <a:ext cx="9755418" cy="71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806">
                  <a:extLst>
                    <a:ext uri="{9D8B030D-6E8A-4147-A177-3AD203B41FA5}">
                      <a16:colId xmlns:a16="http://schemas.microsoft.com/office/drawing/2014/main" val="2436464655"/>
                    </a:ext>
                  </a:extLst>
                </a:gridCol>
                <a:gridCol w="3251806">
                  <a:extLst>
                    <a:ext uri="{9D8B030D-6E8A-4147-A177-3AD203B41FA5}">
                      <a16:colId xmlns:a16="http://schemas.microsoft.com/office/drawing/2014/main" val="3101311788"/>
                    </a:ext>
                  </a:extLst>
                </a:gridCol>
                <a:gridCol w="3251806">
                  <a:extLst>
                    <a:ext uri="{9D8B030D-6E8A-4147-A177-3AD203B41FA5}">
                      <a16:colId xmlns:a16="http://schemas.microsoft.com/office/drawing/2014/main" val="1395934381"/>
                    </a:ext>
                  </a:extLst>
                </a:gridCol>
              </a:tblGrid>
              <a:tr h="1420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Method(s)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Describe using 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Product/Outcome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Describe using nouns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588102"/>
                  </a:ext>
                </a:extLst>
              </a:tr>
              <a:tr h="1420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Reviewing, surveying, mapping, analyzing, auditing, conducting, comparing, benchmarking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Descriptions, summaries, reports, analyses,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95013"/>
                  </a:ext>
                </a:extLst>
              </a:tr>
              <a:tr h="1420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Create, develop, produce, design, assemble, formulate, write, organize, generate, devise,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Guidelines, protocols, algorithms, tools, instruments, diagrams, resources, plans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7966"/>
                  </a:ext>
                </a:extLst>
              </a:tr>
              <a:tr h="1420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Execute, demonstrate, present, deliver, set up, schedule, use, maintain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Improvements, increases, reductions, enhancements, efficiency, savings, standardization, enhance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127"/>
                  </a:ext>
                </a:extLst>
              </a:tr>
              <a:tr h="1420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Test, check, review, survey, collect, get feedback, benchmark, observe, 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Results, conclusions, reports, analyses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6608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08D0-38E2-423F-8976-31F96632BE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D5283-BAA9-433B-8ABF-3B988ED25A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59632B-12ED-4B0D-95A6-DF24235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8D4D8C-B61F-4306-AB5C-F7B20D2568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D9D2-AD82-47D2-8206-E15432D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words &amp; Example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49F6-E46F-4D41-85B1-E2AEE56E3C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Bloom’s Taxonomy</a:t>
            </a:r>
          </a:p>
          <a:p>
            <a:pPr lvl="1"/>
            <a:r>
              <a:rPr lang="en-US" dirty="0">
                <a:hlinkClick r:id="rId3"/>
              </a:rPr>
              <a:t>https://cte.utah.edu/instructor-education/Blooms-Taxonomy.php</a:t>
            </a:r>
            <a:endParaRPr lang="en-US" dirty="0"/>
          </a:p>
          <a:p>
            <a:r>
              <a:rPr lang="en-US" dirty="0"/>
              <a:t>Graduate Nursing Projects</a:t>
            </a:r>
          </a:p>
          <a:p>
            <a:pPr lvl="1"/>
            <a:r>
              <a:rPr lang="en-US" dirty="0"/>
              <a:t>See MS and DNP project papers</a:t>
            </a:r>
          </a:p>
          <a:p>
            <a:pPr lvl="1"/>
            <a:r>
              <a:rPr lang="en-US" dirty="0">
                <a:hlinkClick r:id="rId4"/>
              </a:rPr>
              <a:t>https://library.med.utah.edu/publishing/collection/graduate-nursing-project/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B6E98-8848-4E07-B7E6-9F407A0D6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7069-97FA-474A-A5D0-8092CE311F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93D817-DECD-46BB-8BEF-4FE726C1F0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161867-77BF-4D55-A39E-10B4C3C4AD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6384"/>
              </p:ext>
            </p:extLst>
          </p:nvPr>
        </p:nvGraphicFramePr>
        <p:xfrm>
          <a:off x="828675" y="2114550"/>
          <a:ext cx="9594849" cy="314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Assess provider knowledge and interest in opioid prescribing changes and identify opioid prescribing rates.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an open-ended survey to assess providers’ knowledge, interest, and attitudes about opioid education.</a:t>
                      </a:r>
                    </a:p>
                    <a:p>
                      <a:r>
                        <a:rPr lang="en-US" dirty="0"/>
                        <a:t>Use EHR reporting tool to get provider prescribing practices and rates.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 of common themes from the survey.</a:t>
                      </a:r>
                    </a:p>
                    <a:p>
                      <a:r>
                        <a:rPr lang="en-US" dirty="0"/>
                        <a:t>Descriptive statistics of opioid prescribing rates.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54832485"/>
              </p:ext>
            </p:extLst>
          </p:nvPr>
        </p:nvGraphicFramePr>
        <p:xfrm>
          <a:off x="828675" y="2114550"/>
          <a:ext cx="9594849" cy="215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an opioid clinical practice guideline that is specific to the needs of the clinic.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the clinical practice guideline based on survey results and chart review.</a:t>
                      </a:r>
                    </a:p>
                    <a:p>
                      <a:r>
                        <a:rPr lang="en-US" dirty="0"/>
                        <a:t>Create education material about the CPG.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Clinical practice guideline</a:t>
                      </a:r>
                    </a:p>
                    <a:p>
                      <a:r>
                        <a:rPr lang="en-US" dirty="0"/>
                        <a:t>PowerPoint presentation</a:t>
                      </a:r>
                    </a:p>
                    <a:p>
                      <a:r>
                        <a:rPr lang="en-US" dirty="0"/>
                        <a:t>Printed reference material</a:t>
                      </a:r>
                    </a:p>
                    <a:p>
                      <a:r>
                        <a:rPr lang="en-US" dirty="0"/>
                        <a:t>Electronic copy of reference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customXml/itemProps4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5927</TotalTime>
  <Words>1371</Words>
  <Application>Microsoft Office PowerPoint</Application>
  <PresentationFormat>Custom</PresentationFormat>
  <Paragraphs>202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Objectives, methods, deliverables</vt:lpstr>
      <vt:lpstr>PowerPoint Presentation</vt:lpstr>
      <vt:lpstr>PowerPoint Presentation</vt:lpstr>
      <vt:lpstr>PowerPoint Presentation</vt:lpstr>
      <vt:lpstr>Address feedback</vt:lpstr>
      <vt:lpstr>PowerPoint Presentation</vt:lpstr>
      <vt:lpstr>Action words &amp; Example objectives</vt:lpstr>
      <vt:lpstr>Assess objective example</vt:lpstr>
      <vt:lpstr>develop objective example</vt:lpstr>
      <vt:lpstr>implement objective example</vt:lpstr>
      <vt:lpstr>evaluate objective example</vt:lpstr>
      <vt:lpstr>Evaluation</vt:lpstr>
      <vt:lpstr>Feasibility</vt:lpstr>
      <vt:lpstr>usability</vt:lpstr>
      <vt:lpstr>usability</vt:lpstr>
      <vt:lpstr>satisfaction</vt:lpstr>
      <vt:lpstr>Review objectives</vt:lpstr>
      <vt:lpstr>Literature</vt:lpstr>
      <vt:lpstr>assignment</vt:lpstr>
      <vt:lpstr>Writing tip</vt:lpstr>
      <vt:lpstr>More to come . . 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346</cp:revision>
  <cp:lastPrinted>2016-08-31T21:58:28Z</cp:lastPrinted>
  <dcterms:created xsi:type="dcterms:W3CDTF">2016-08-02T16:41:37Z</dcterms:created>
  <dcterms:modified xsi:type="dcterms:W3CDTF">2023-04-15T14:38:56Z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