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0"/>
  </p:notesMasterIdLst>
  <p:handoutMasterIdLst>
    <p:handoutMasterId r:id="rId21"/>
  </p:handoutMasterIdLst>
  <p:sldIdLst>
    <p:sldId id="368" r:id="rId6"/>
    <p:sldId id="377" r:id="rId7"/>
    <p:sldId id="422" r:id="rId8"/>
    <p:sldId id="437" r:id="rId9"/>
    <p:sldId id="409" r:id="rId10"/>
    <p:sldId id="431" r:id="rId11"/>
    <p:sldId id="432" r:id="rId12"/>
    <p:sldId id="434" r:id="rId13"/>
    <p:sldId id="428" r:id="rId14"/>
    <p:sldId id="438" r:id="rId15"/>
    <p:sldId id="405" r:id="rId16"/>
    <p:sldId id="388" r:id="rId17"/>
    <p:sldId id="381" r:id="rId18"/>
    <p:sldId id="412" r:id="rId19"/>
  </p:sldIdLst>
  <p:sldSz cx="10972800" cy="8229600" type="B4JIS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3456">
          <p15:clr>
            <a:srgbClr val="A4A3A4"/>
          </p15:clr>
        </p15:guide>
        <p15:guide id="4" pos="5184" userDrawn="1">
          <p15:clr>
            <a:srgbClr val="A4A3A4"/>
          </p15:clr>
        </p15:guide>
        <p15:guide id="5" orient="horz" pos="2592" userDrawn="1">
          <p15:clr>
            <a:srgbClr val="A4A3A4"/>
          </p15:clr>
        </p15:guide>
        <p15:guide id="6" orient="horz" pos="4872" userDrawn="1">
          <p15:clr>
            <a:srgbClr val="A4A3A4"/>
          </p15:clr>
        </p15:guide>
        <p15:guide id="7" pos="1728" userDrawn="1">
          <p15:clr>
            <a:srgbClr val="A4A3A4"/>
          </p15:clr>
        </p15:guide>
        <p15:guide id="8" orient="horz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594"/>
    <a:srgbClr val="A31527"/>
    <a:srgbClr val="A21727"/>
    <a:srgbClr val="CC0000"/>
    <a:srgbClr val="B01C32"/>
    <a:srgbClr val="CCCDCC"/>
    <a:srgbClr val="EDEEED"/>
    <a:srgbClr val="872C90"/>
    <a:srgbClr val="C51C30"/>
    <a:srgbClr val="90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2" autoAdjust="0"/>
    <p:restoredTop sz="83867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356" y="60"/>
      </p:cViewPr>
      <p:guideLst>
        <p:guide orient="horz" pos="216"/>
        <p:guide pos="3456"/>
        <p:guide pos="5184"/>
        <p:guide orient="horz" pos="2592"/>
        <p:guide orient="horz" pos="4872"/>
        <p:guide pos="1728"/>
        <p:guide orient="horz" pos="36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8A31-2B9F-A94B-A2CC-00F18DA57334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604B-6C0D-8446-A61A-2AA75F371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C66E-FACF-7F40-AACA-BA49429FF6B3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DD1B-7981-514B-B211-D97C9422D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Hello everyone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 name is Chris Macintosh. I help teach the capstone courses.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we’re talking about any tools or instruments you may use or create for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1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also think about how you will analyze any data you collect.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type of data will each instrument or tool generate?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do you intend to analyze each type of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82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you’re using any existing tools or instruments, you need to describe them and cite relevant literature.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you’re creating any questionnaires or other artifacts, describe what it is and provide a rough outline.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least create a placeholder table, figure, or appendix item that represents what you intend to create for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survey you intend to create, you could create a table that lists potential questions.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List what type of data you expect to see from each instrument and how you intend to analyze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80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will reiterate the writing tips.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you’re using any instruments like questionnaires or surveys, those will be described in the Measures section of your project manuscript.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more writing you can do this semester; the easier next semester will 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Eventually I will be looking for well-formed paragraphs with topic sentences and supporting statements.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way to check for well-formed paragraphs is try reverse outlining.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you write your paragraph, highlight your topic sentence.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(I usually like to use light-gray to highlight topic sentences.)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Then check to see if the supporting statements in the paragraph support the topic sentence.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they don’t all seem to support the topic sentence, then you need to write a broader topic sentence or split the paragraph into different paragraphs with separate topics.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That’s all we’ll do in this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more to 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are working on the project proposal portion of your capstone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Last time we talked about the methods and deliverables for your project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19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 will talk about the instruments you may use or create for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5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be addressing any feedback on your assignments and pasting updated content in the appropriate sections.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4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Last time we looked at this example that used a survey.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5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also looked at this example that mentions creating the clinical practice guideline and educational material.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64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methods for this evaluation objective uses a structured questionnaire.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38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Are you using any tools or instruments as part of your project?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 they already exist, or do you need to create your own?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there any literature published about existing tools?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you’re developing your own, how will you verify it is sound?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are you going to collect data? Will you need to use a tool like REDCap?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6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597358"/>
            <a:ext cx="9326880" cy="17640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45920" y="4925167"/>
            <a:ext cx="7680960" cy="247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cap="all" baseline="0">
                <a:solidFill>
                  <a:srgbClr val="B01C32"/>
                </a:solidFill>
                <a:latin typeface="Century Gothic Bold Italic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1754386" y="3489325"/>
            <a:ext cx="7464029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9033" y="2571496"/>
            <a:ext cx="2095775" cy="593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F1CE0-4EE6-7E44-91A6-17143ACB8FA7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/Title and 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4" y="2114868"/>
            <a:ext cx="9595485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687" y="7717536"/>
            <a:ext cx="1240592" cy="3511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271A89-D371-544F-A1BD-936380A64FE6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4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548640" rtl="0" eaLnBrk="1" latinLnBrk="0" hangingPunct="1">
        <a:spcBef>
          <a:spcPct val="0"/>
        </a:spcBef>
        <a:buNone/>
        <a:defRPr sz="3360" b="0" i="0" kern="1200" cap="all" baseline="0">
          <a:solidFill>
            <a:srgbClr val="B01C32"/>
          </a:solidFill>
          <a:latin typeface="Century Gothic" charset="0"/>
          <a:ea typeface="+mj-ea"/>
          <a:cs typeface="Avenir Roman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36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88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92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44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orient="horz" pos="4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Christopher I. Macintosh, PhD, RN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84C7-2F66-443C-B6CC-7EAE3B77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B359-AFC3-46D8-B48A-B3D4E505F6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type of data do you intend to collect?</a:t>
            </a:r>
          </a:p>
          <a:p>
            <a:r>
              <a:rPr lang="en-US" dirty="0"/>
              <a:t>How will you analyze it?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1F940-4EF9-4C85-B610-BCA1777F41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79190-B8D7-44DD-A838-80D4C1452A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4CF4BD-B4F2-4BD7-B0D2-8CDCAED0E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FA638F-88CD-4ABF-B5CB-D578F386B4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9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48D0-64D1-4297-82B3-44DE614C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85C5-CDCA-465A-BD74-AC204E1603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BE3EE-5FD4-45CB-92F3-7EA7E9FA6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BEB53-9A45-4070-8ADD-16673F47E5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DF827-AED5-40B4-97ED-94F807230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3A95E7-6148-4869-BD88-3739D62DFB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31D26B-3B56-48D8-B6C6-3AEE90D6DDA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230895"/>
            <a:ext cx="3810000" cy="381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50047C7-B922-47EB-8C78-F93C8750A0D2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91142" y="1019507"/>
            <a:ext cx="1905000" cy="1905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6698D42-E9DF-4FAD-93E7-F12B641F37F6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1142" y="3053951"/>
            <a:ext cx="1905000" cy="1905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C2EB117-6F4E-44BA-9F76-7D0096E72ECD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91142" y="508839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7183-B537-4AD3-98C0-EB4738B3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E197-5634-43CA-ADC6-3B66FC8F6C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3E868-A30E-4164-BB31-D399E52E75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B9064-A670-4E62-89ED-74A239650E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DDB8B4-431F-48B3-8374-9DD19B18ED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2A2FA6-C162-46A0-B8C1-022564BCF6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3CE86A6-8EB4-4526-855C-294EB852792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104481"/>
            <a:ext cx="3810000" cy="381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244C8DE-D9F5-4436-A1F0-7B0797824F0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1683359"/>
            <a:ext cx="1066800" cy="10668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465B8A7-53FE-49BE-8307-63E0FEFF625E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7100" y="3202915"/>
            <a:ext cx="1905000" cy="1905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6D1DFAF-B123-4BDB-88A7-616456EAE53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2288" y="511830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8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049B-C1BF-4335-91CA-7C6F254E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ABD3-FD4B-4CD0-8DCE-99C47BC618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0E8F1-556F-4683-B81C-16072D9616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BAF77-6626-43BB-9F0A-4E3262C683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B125-756A-4CDF-B7C0-017BD8C76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BE2BA-A043-4CCC-8DC8-1289F7757F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60D2D0-528A-465C-A941-8E6B848C601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1416" y="209389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3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70F5-58DA-4587-9C94-AC163068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3E60F-60DC-42A6-8442-FCF08A1027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-45720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04E42-31D7-4711-BB2E-434AB99D82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582EA-C881-4893-9561-87F5E0AAB1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51787-019C-4F5B-9527-CDE82F855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D8226E-1B51-4A38-897E-E6134DAB54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1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50385" y="90215"/>
            <a:ext cx="7872029" cy="77144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1FE0A8-7539-411E-AAD8-C493210C3B89}"/>
              </a:ext>
            </a:extLst>
          </p:cNvPr>
          <p:cNvSpPr/>
          <p:nvPr/>
        </p:nvSpPr>
        <p:spPr>
          <a:xfrm>
            <a:off x="1550385" y="342900"/>
            <a:ext cx="2564415" cy="7391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62635" r="67598" b="15067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8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67554" r="67598" b="10148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12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83A7-65DB-4D8C-8B53-7F0EAB71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C069-76A0-4688-8C3A-8311B7486A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8F2F6-F60D-4400-A140-15A297569B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0A268-97CC-4CB0-AFA0-9362CD810F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2312B4-134B-43F5-9E6D-6FBEA6C230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766AA2-8685-4BB9-8889-980329FB72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1E754E9-75A2-4687-9230-68E6B2782AE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676" y="214673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10EC-1473-4C82-8377-7283510F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objective example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203AC39-A8DB-49A9-BF12-F9C25741B88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41618151"/>
              </p:ext>
            </p:extLst>
          </p:nvPr>
        </p:nvGraphicFramePr>
        <p:xfrm>
          <a:off x="828675" y="2114550"/>
          <a:ext cx="9594849" cy="314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283">
                  <a:extLst>
                    <a:ext uri="{9D8B030D-6E8A-4147-A177-3AD203B41FA5}">
                      <a16:colId xmlns:a16="http://schemas.microsoft.com/office/drawing/2014/main" val="963965720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1584888112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303326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Product/Outcome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5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Assess provider knowledge and interest in opioid prescribing changes and identify opioid prescribing rates.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an open-ended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survey</a:t>
                      </a:r>
                      <a:r>
                        <a:rPr lang="en-US" dirty="0"/>
                        <a:t> to assess providers’ knowledge, interest, and attitudes about opioid education.</a:t>
                      </a:r>
                    </a:p>
                    <a:p>
                      <a:r>
                        <a:rPr lang="en-US" dirty="0"/>
                        <a:t>Use EHR reporting tool to get provider prescribing practices and rates.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Summary of common themes from the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survey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Descriptive statistics of opioid prescribing rates.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91480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FC36-9237-4027-8C37-3E0C03A34F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4169A-8CBF-4AB0-B3CC-C91EE198ED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E2F96C-A424-43A3-AF81-E56915B7FF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F0BEB1-37CE-4232-A254-2B50059C44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10EC-1473-4C82-8377-7283510F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objective example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203AC39-A8DB-49A9-BF12-F9C25741B88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676379"/>
              </p:ext>
            </p:extLst>
          </p:nvPr>
        </p:nvGraphicFramePr>
        <p:xfrm>
          <a:off x="828675" y="2114550"/>
          <a:ext cx="9594849" cy="215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283">
                  <a:extLst>
                    <a:ext uri="{9D8B030D-6E8A-4147-A177-3AD203B41FA5}">
                      <a16:colId xmlns:a16="http://schemas.microsoft.com/office/drawing/2014/main" val="963965720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1584888112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303326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Product/Outcome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5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 an opioid clinical practice guideline that is specific to the needs of the clinic.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the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clinical practice guideline</a:t>
                      </a:r>
                      <a:r>
                        <a:rPr lang="en-US" dirty="0"/>
                        <a:t> based on survey results and chart review.</a:t>
                      </a:r>
                    </a:p>
                    <a:p>
                      <a:r>
                        <a:rPr lang="en-US" dirty="0"/>
                        <a:t>Create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educational material</a:t>
                      </a:r>
                      <a:r>
                        <a:rPr lang="en-US" dirty="0"/>
                        <a:t> about the CPG.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Clinical practice guideline</a:t>
                      </a:r>
                    </a:p>
                    <a:p>
                      <a:r>
                        <a:rPr lang="en-US" dirty="0"/>
                        <a:t>PowerPoint presentation</a:t>
                      </a:r>
                    </a:p>
                    <a:p>
                      <a:r>
                        <a:rPr lang="en-US" dirty="0"/>
                        <a:t>Printed reference material</a:t>
                      </a:r>
                    </a:p>
                    <a:p>
                      <a:r>
                        <a:rPr lang="en-US" dirty="0"/>
                        <a:t>Electronic copy of reference 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91480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FC36-9237-4027-8C37-3E0C03A34F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4169A-8CBF-4AB0-B3CC-C91EE198ED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E2F96C-A424-43A3-AF81-E56915B7FF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F0BEB1-37CE-4232-A254-2B50059C44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10EC-1473-4C82-8377-7283510F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objective example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203AC39-A8DB-49A9-BF12-F9C25741B88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0989484"/>
              </p:ext>
            </p:extLst>
          </p:nvPr>
        </p:nvGraphicFramePr>
        <p:xfrm>
          <a:off x="828675" y="2114550"/>
          <a:ext cx="9594849" cy="380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283">
                  <a:extLst>
                    <a:ext uri="{9D8B030D-6E8A-4147-A177-3AD203B41FA5}">
                      <a16:colId xmlns:a16="http://schemas.microsoft.com/office/drawing/2014/main" val="963965720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1584888112"/>
                    </a:ext>
                  </a:extLst>
                </a:gridCol>
                <a:gridCol w="3198283">
                  <a:extLst>
                    <a:ext uri="{9D8B030D-6E8A-4147-A177-3AD203B41FA5}">
                      <a16:colId xmlns:a16="http://schemas.microsoft.com/office/drawing/2014/main" val="303326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Product/Outcome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5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Evaluate the feasibility, usability, and satisfaction of the effectiveness of decreasing the frequency and dose of opioid prescribing.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Survey providers using a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structured questionnaire </a:t>
                      </a:r>
                      <a:r>
                        <a:rPr lang="en-US" dirty="0"/>
                        <a:t>regarding the feasibility, usability, and satisfaction with the CPG. Ask about barriers and facilitators to continued use of the CPG. Collect post-intervention EHR data regarding prescribing rates.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Descriptive statistics from survey data. Analysis of prescribing rate change statistics.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91480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FC36-9237-4027-8C37-3E0C03A34F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4169A-8CBF-4AB0-B3CC-C91EE198ED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E2F96C-A424-43A3-AF81-E56915B7FF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F0BEB1-37CE-4232-A254-2B50059C44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3CB4-6EA2-4A01-8241-8FD5378B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Tools/instruments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320C-977B-4D98-A405-134062EA27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Are you using established tools, or are you creating your own?</a:t>
            </a:r>
          </a:p>
          <a:p>
            <a:r>
              <a:rPr lang="en-US" dirty="0"/>
              <a:t>Does the tool have published evidence? (description, reliability, validity)</a:t>
            </a:r>
          </a:p>
          <a:p>
            <a:r>
              <a:rPr lang="en-US" dirty="0"/>
              <a:t>If you developed a survey or questionnaire, how did you verify it? (i.e., content experts)</a:t>
            </a:r>
          </a:p>
          <a:p>
            <a:r>
              <a:rPr lang="en-US" dirty="0"/>
              <a:t>How are you going to collect data? Will you need to set up a survey online using a tool like REDCap?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1429C-96DC-49D7-858C-89F81A53B4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5F486-E11D-4D20-A371-11CDFBB714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2ED931-3B19-442A-86B1-0F75D74F1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25A869-E305-40D4-816F-CDB72C7A59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8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57A5DF3-9AEE-476E-9D9C-94CABA9D5CB4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5D18245C1458954909DB36AE657" ma:contentTypeVersion="0" ma:contentTypeDescription="Create a new document." ma:contentTypeScope="" ma:versionID="671241fb1ebdeb4b2d4f105b2a61c745">
  <xsd:schema xmlns:xsd="http://www.w3.org/2001/XMLSchema" xmlns:xs="http://www.w3.org/2001/XMLSchema" xmlns:p="http://schemas.microsoft.com/office/2006/metadata/properties" xmlns:ns2="402b49ca-617a-4412-a136-22a821ef8eb4" targetNamespace="http://schemas.microsoft.com/office/2006/metadata/properties" ma:root="true" ma:fieldsID="367bc80b74cbe435d94d5e8f171105a8" ns2:_="">
    <xsd:import namespace="402b49ca-617a-4412-a136-22a821ef8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49ca-617a-4412-a136-22a821ef8eb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2b49ca-617a-4412-a136-22a821ef8eb4">PULSEDOC-1743074161-357</_dlc_DocId>
    <_dlc_DocIdUrl xmlns="402b49ca-617a-4412-a136-22a821ef8eb4">
      <Url>https://pulse.utah.edu/site/marcomm/_layouts/15/DocIdRedir.aspx?ID=PULSEDOC-1743074161-357</Url>
      <Description>PULSEDOC-1743074161-357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A862C5-AA50-4A3B-BC6C-230494CB9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b49ca-617a-4412-a136-22a821ef8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6F08B7-1F71-4F99-B35D-690FBC859C9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05D53D2-4C8C-4500-874F-8AD70E4DEB2D}">
  <ds:schemaRefs>
    <ds:schemaRef ds:uri="http://schemas.microsoft.com/office/2006/metadata/properties"/>
    <ds:schemaRef ds:uri="http://schemas.microsoft.com/office/infopath/2007/PartnerControls"/>
    <ds:schemaRef ds:uri="402b49ca-617a-4412-a136-22a821ef8eb4"/>
  </ds:schemaRefs>
</ds:datastoreItem>
</file>

<file path=customXml/itemProps4.xml><?xml version="1.0" encoding="utf-8"?>
<ds:datastoreItem xmlns:ds="http://schemas.openxmlformats.org/officeDocument/2006/customXml" ds:itemID="{BCDE85B8-B306-4605-8819-4A30DA8C0D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6076</TotalTime>
  <Words>914</Words>
  <Application>Microsoft Office PowerPoint</Application>
  <PresentationFormat>Custom</PresentationFormat>
  <Paragraphs>117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Century Gothic Bold</vt:lpstr>
      <vt:lpstr>Century Gothic Bold Italic</vt:lpstr>
      <vt:lpstr>Office Theme</vt:lpstr>
      <vt:lpstr>Instruments</vt:lpstr>
      <vt:lpstr>PowerPoint Presentation</vt:lpstr>
      <vt:lpstr>PowerPoint Presentation</vt:lpstr>
      <vt:lpstr>PowerPoint Presentation</vt:lpstr>
      <vt:lpstr>Address feedback</vt:lpstr>
      <vt:lpstr>Assess objective example</vt:lpstr>
      <vt:lpstr>develop objective example</vt:lpstr>
      <vt:lpstr>evaluate objective example</vt:lpstr>
      <vt:lpstr>Tools/instruments</vt:lpstr>
      <vt:lpstr>analyses</vt:lpstr>
      <vt:lpstr>assignment</vt:lpstr>
      <vt:lpstr>Writing tip</vt:lpstr>
      <vt:lpstr>More to come . . 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Svaren</dc:creator>
  <cp:lastModifiedBy>Christopher Ian Macintosh</cp:lastModifiedBy>
  <cp:revision>352</cp:revision>
  <cp:lastPrinted>2016-08-31T21:58:28Z</cp:lastPrinted>
  <dcterms:created xsi:type="dcterms:W3CDTF">2016-08-02T16:41:37Z</dcterms:created>
  <dcterms:modified xsi:type="dcterms:W3CDTF">2023-04-15T15:16:05Z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0x0101000B7F15D18245C1458954909DB36AE657</vt:lpwstr>
  </property>
  <property fmtid="{D5CDD505-2E9C-101B-9397-08002B2CF9AE}" pid="3" name="_dlc_DocIdItemGuid">
    <vt:lpwstr>2829bd39-e2ed-40b1-bb37-59f0037004bf</vt:lpwstr>
  </property>
</Properties>
</file>