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19"/>
  </p:notesMasterIdLst>
  <p:handoutMasterIdLst>
    <p:handoutMasterId r:id="rId20"/>
  </p:handoutMasterIdLst>
  <p:sldIdLst>
    <p:sldId id="368" r:id="rId6"/>
    <p:sldId id="377" r:id="rId7"/>
    <p:sldId id="437" r:id="rId8"/>
    <p:sldId id="439" r:id="rId9"/>
    <p:sldId id="409" r:id="rId10"/>
    <p:sldId id="441" r:id="rId11"/>
    <p:sldId id="442" r:id="rId12"/>
    <p:sldId id="440" r:id="rId13"/>
    <p:sldId id="444" r:id="rId14"/>
    <p:sldId id="445" r:id="rId15"/>
    <p:sldId id="405" r:id="rId16"/>
    <p:sldId id="381" r:id="rId17"/>
    <p:sldId id="412" r:id="rId18"/>
  </p:sldIdLst>
  <p:sldSz cx="10972800" cy="8229600" type="B4JIS"/>
  <p:notesSz cx="6858000" cy="9144000"/>
  <p:defaultTex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 userDrawn="1">
          <p15:clr>
            <a:srgbClr val="A4A3A4"/>
          </p15:clr>
        </p15:guide>
        <p15:guide id="2" pos="3456">
          <p15:clr>
            <a:srgbClr val="A4A3A4"/>
          </p15:clr>
        </p15:guide>
        <p15:guide id="4" pos="5184" userDrawn="1">
          <p15:clr>
            <a:srgbClr val="A4A3A4"/>
          </p15:clr>
        </p15:guide>
        <p15:guide id="5" orient="horz" pos="2592" userDrawn="1">
          <p15:clr>
            <a:srgbClr val="A4A3A4"/>
          </p15:clr>
        </p15:guide>
        <p15:guide id="6" orient="horz" pos="4872" userDrawn="1">
          <p15:clr>
            <a:srgbClr val="A4A3A4"/>
          </p15:clr>
        </p15:guide>
        <p15:guide id="7" pos="1728" userDrawn="1">
          <p15:clr>
            <a:srgbClr val="A4A3A4"/>
          </p15:clr>
        </p15:guide>
        <p15:guide id="8" orient="horz" pos="36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A594"/>
    <a:srgbClr val="A31527"/>
    <a:srgbClr val="A21727"/>
    <a:srgbClr val="CC0000"/>
    <a:srgbClr val="B01C32"/>
    <a:srgbClr val="CCCDCC"/>
    <a:srgbClr val="EDEEED"/>
    <a:srgbClr val="872C90"/>
    <a:srgbClr val="C51C30"/>
    <a:srgbClr val="90B26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72" autoAdjust="0"/>
    <p:restoredTop sz="83867" autoAdjust="0"/>
  </p:normalViewPr>
  <p:slideViewPr>
    <p:cSldViewPr snapToGrid="0" snapToObjects="1" showGuides="1">
      <p:cViewPr varScale="1">
        <p:scale>
          <a:sx n="70" d="100"/>
          <a:sy n="70" d="100"/>
        </p:scale>
        <p:origin x="1236" y="60"/>
      </p:cViewPr>
      <p:guideLst>
        <p:guide orient="horz" pos="216"/>
        <p:guide pos="3456"/>
        <p:guide pos="5184"/>
        <p:guide orient="horz" pos="2592"/>
        <p:guide orient="horz" pos="4872"/>
        <p:guide pos="1728"/>
        <p:guide orient="horz" pos="3672"/>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4B8A31-2B9F-A94B-A2CC-00F18DA57334}" type="datetimeFigureOut">
              <a:rPr lang="en-US" smtClean="0"/>
              <a:pPr/>
              <a:t>4/15/2023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0F604B-6C0D-8446-A61A-2AA75F371917}" type="slidenum">
              <a:rPr lang="en-US" smtClean="0"/>
              <a:pPr/>
              <a:t>‹#›</a:t>
            </a:fld>
            <a:endParaRPr lang="en-US"/>
          </a:p>
        </p:txBody>
      </p:sp>
    </p:spTree>
    <p:extLst>
      <p:ext uri="{BB962C8B-B14F-4D97-AF65-F5344CB8AC3E}">
        <p14:creationId xmlns:p14="http://schemas.microsoft.com/office/powerpoint/2010/main" val="13209439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1EC66E-FACF-7F40-AACA-BA49429FF6B3}" type="datetimeFigureOut">
              <a:rPr lang="en-US" smtClean="0"/>
              <a:pPr/>
              <a:t>4/15/2023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BDDD1B-7981-514B-B211-D97C9422D57B}" type="slidenum">
              <a:rPr lang="en-US" smtClean="0"/>
              <a:pPr/>
              <a:t>‹#›</a:t>
            </a:fld>
            <a:endParaRPr lang="en-US"/>
          </a:p>
        </p:txBody>
      </p:sp>
    </p:spTree>
    <p:extLst>
      <p:ext uri="{BB962C8B-B14F-4D97-AF65-F5344CB8AC3E}">
        <p14:creationId xmlns:p14="http://schemas.microsoft.com/office/powerpoint/2010/main" val="1375952119"/>
      </p:ext>
    </p:extLst>
  </p:cSld>
  <p:clrMap bg1="lt1" tx1="dk1" bg2="lt2" tx2="dk2" accent1="accent1" accent2="accent2" accent3="accent3" accent4="accent4" accent5="accent5" accent6="accent6" hlink="hlink" folHlink="folHlink"/>
  <p:notesStyle>
    <a:lvl1pPr marL="0" algn="l" defTabSz="731520" rtl="0" eaLnBrk="1" latinLnBrk="0" hangingPunct="1">
      <a:defRPr sz="1920" kern="1200">
        <a:solidFill>
          <a:schemeClr val="tx1"/>
        </a:solidFill>
        <a:latin typeface="+mn-lt"/>
        <a:ea typeface="+mn-ea"/>
        <a:cs typeface="+mn-cs"/>
      </a:defRPr>
    </a:lvl1pPr>
    <a:lvl2pPr marL="731520" algn="l" defTabSz="731520" rtl="0" eaLnBrk="1" latinLnBrk="0" hangingPunct="1">
      <a:defRPr sz="1920" kern="1200">
        <a:solidFill>
          <a:schemeClr val="tx1"/>
        </a:solidFill>
        <a:latin typeface="+mn-lt"/>
        <a:ea typeface="+mn-ea"/>
        <a:cs typeface="+mn-cs"/>
      </a:defRPr>
    </a:lvl2pPr>
    <a:lvl3pPr marL="1463040" algn="l" defTabSz="731520" rtl="0" eaLnBrk="1" latinLnBrk="0" hangingPunct="1">
      <a:defRPr sz="1920" kern="1200">
        <a:solidFill>
          <a:schemeClr val="tx1"/>
        </a:solidFill>
        <a:latin typeface="+mn-lt"/>
        <a:ea typeface="+mn-ea"/>
        <a:cs typeface="+mn-cs"/>
      </a:defRPr>
    </a:lvl3pPr>
    <a:lvl4pPr marL="2194560" algn="l" defTabSz="731520" rtl="0" eaLnBrk="1" latinLnBrk="0" hangingPunct="1">
      <a:defRPr sz="1920" kern="1200">
        <a:solidFill>
          <a:schemeClr val="tx1"/>
        </a:solidFill>
        <a:latin typeface="+mn-lt"/>
        <a:ea typeface="+mn-ea"/>
        <a:cs typeface="+mn-cs"/>
      </a:defRPr>
    </a:lvl4pPr>
    <a:lvl5pPr marL="2926080" algn="l" defTabSz="731520" rtl="0" eaLnBrk="1" latinLnBrk="0" hangingPunct="1">
      <a:defRPr sz="1920" kern="1200">
        <a:solidFill>
          <a:schemeClr val="tx1"/>
        </a:solidFill>
        <a:latin typeface="+mn-lt"/>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Hello everyone</a:t>
            </a:r>
          </a:p>
          <a:p>
            <a:pPr marL="342900" indent="-342900">
              <a:buFont typeface="Arial" panose="020B0604020202020204" pitchFamily="34" charset="0"/>
              <a:buChar char="•"/>
            </a:pPr>
            <a:r>
              <a:rPr lang="en-US" dirty="0"/>
              <a:t>My name is Chris Macintosh. I help teach the capstone courses.</a:t>
            </a:r>
          </a:p>
          <a:p>
            <a:pPr marL="342900" indent="-342900">
              <a:buFont typeface="Arial" panose="020B0604020202020204" pitchFamily="34" charset="0"/>
              <a:buChar char="•"/>
            </a:pPr>
            <a:r>
              <a:rPr lang="en-US" dirty="0"/>
              <a:t>Today we’re talking about how to define and organize the work for your project.</a:t>
            </a:r>
          </a:p>
          <a:p>
            <a:pPr marL="342900" indent="-342900">
              <a:buFont typeface="Arial" panose="020B0604020202020204" pitchFamily="34" charset="0"/>
              <a:buChar char="•"/>
            </a:pPr>
            <a:r>
              <a:rPr lang="en-US" dirty="0"/>
              <a:t>[Next slide]</a:t>
            </a:r>
          </a:p>
        </p:txBody>
      </p:sp>
      <p:sp>
        <p:nvSpPr>
          <p:cNvPr id="4" name="Slide Number Placeholder 3"/>
          <p:cNvSpPr>
            <a:spLocks noGrp="1"/>
          </p:cNvSpPr>
          <p:nvPr>
            <p:ph type="sldNum" sz="quarter" idx="5"/>
          </p:nvPr>
        </p:nvSpPr>
        <p:spPr/>
        <p:txBody>
          <a:bodyPr/>
          <a:lstStyle/>
          <a:p>
            <a:fld id="{60BDDD1B-7981-514B-B211-D97C9422D57B}" type="slidenum">
              <a:rPr lang="en-US" smtClean="0"/>
              <a:pPr/>
              <a:t>1</a:t>
            </a:fld>
            <a:endParaRPr lang="en-US"/>
          </a:p>
        </p:txBody>
      </p:sp>
    </p:spTree>
    <p:extLst>
      <p:ext uri="{BB962C8B-B14F-4D97-AF65-F5344CB8AC3E}">
        <p14:creationId xmlns:p14="http://schemas.microsoft.com/office/powerpoint/2010/main" val="3531551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This table is in the WBS-List sheet in your Capstone Toolkit.</a:t>
            </a:r>
          </a:p>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List a short name for your project in the top row.</a:t>
            </a:r>
          </a:p>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List your objectives in separate columns in the row below the project name.</a:t>
            </a:r>
          </a:p>
          <a:p>
            <a:pPr marL="342900" indent="-342900">
              <a:buFont typeface="Arial" panose="020B0604020202020204" pitchFamily="34" charset="0"/>
              <a:buChar char="•"/>
            </a:pPr>
            <a:r>
              <a:rPr lang="en-US" dirty="0"/>
              <a:t>I like to merge and center the cells for the project name above the objective cells.</a:t>
            </a:r>
          </a:p>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Go through each of your objectives and list the deliverables for that objective in separate rows below the objective.</a:t>
            </a:r>
          </a:p>
          <a:p>
            <a:pPr marL="342900" indent="-342900">
              <a:buFont typeface="Arial" panose="020B0604020202020204" pitchFamily="34" charset="0"/>
              <a:buChar char="•"/>
            </a:pPr>
            <a:r>
              <a:rPr lang="en-US" dirty="0"/>
              <a:t>Increase the indent for the rows that have the deliverables.</a:t>
            </a:r>
          </a:p>
          <a:p>
            <a:pPr marL="342900" indent="-342900">
              <a:buFont typeface="Arial" panose="020B0604020202020204" pitchFamily="34" charset="0"/>
              <a:buChar char="•"/>
            </a:pPr>
            <a:r>
              <a:rPr lang="en-US" dirty="0"/>
              <a:t>This makes it easier to see the hierarchy of the objectives and the deliverables.</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[click]</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any of your deliverables can be broken down further to sub-deliverables or major tasks that need to be completed for that deliverable, list them under their deliverable.</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Increase the indent for the sub-deliverables under their respective deliverable.</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makes it easier to see which sub-deliverables belong to which deliverable.</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[click]</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You can select the entire table and copy and paste it into your project proposal in the WBS diagram section.</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 like to add borders in Excel before I copy and paste. Add borders around the outside of the table and between all of the cells.</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you want to make a WBS diagram for your project like I’ve been using in these presentations, I’ll make a separate video with instructions and a demonstration of how to do that. </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It’s a little bit more complicated, so we don’t need to go into it here.</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list version of the work breakdown structure is sufficient for your project proposal.</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 fact, this may be a good point to stop for a while.</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things change, it’s simple to update this list.</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It’s a bit more work to redo the diagram.</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 made a couple of different versions of my diagram while I was working on these presentations.)</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 more finished diagram might make a nice addition  to your final paper. </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Mentioning that you took the time to create a work breakdown structure for your project will make a nice addition to your methods.</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[next slide]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10</a:t>
            </a:fld>
            <a:endParaRPr lang="en-US"/>
          </a:p>
        </p:txBody>
      </p:sp>
    </p:spTree>
    <p:extLst>
      <p:ext uri="{BB962C8B-B14F-4D97-AF65-F5344CB8AC3E}">
        <p14:creationId xmlns:p14="http://schemas.microsoft.com/office/powerpoint/2010/main" val="2041053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Your assignment is to create a work breakdown structure list for your project proposal.</a:t>
            </a:r>
          </a:p>
          <a:p>
            <a:pPr marL="342900" indent="-342900">
              <a:buFont typeface="Arial" panose="020B0604020202020204" pitchFamily="34" charset="0"/>
              <a:buChar char="•"/>
            </a:pPr>
            <a:r>
              <a:rPr lang="en-US" dirty="0"/>
              <a:t>[next slide]</a:t>
            </a:r>
          </a:p>
        </p:txBody>
      </p:sp>
      <p:sp>
        <p:nvSpPr>
          <p:cNvPr id="4" name="Slide Number Placeholder 3"/>
          <p:cNvSpPr>
            <a:spLocks noGrp="1"/>
          </p:cNvSpPr>
          <p:nvPr>
            <p:ph type="sldNum" sz="quarter" idx="5"/>
          </p:nvPr>
        </p:nvSpPr>
        <p:spPr/>
        <p:txBody>
          <a:bodyPr/>
          <a:lstStyle/>
          <a:p>
            <a:fld id="{60BDDD1B-7981-514B-B211-D97C9422D57B}" type="slidenum">
              <a:rPr lang="en-US" smtClean="0"/>
              <a:pPr/>
              <a:t>11</a:t>
            </a:fld>
            <a:endParaRPr lang="en-US"/>
          </a:p>
        </p:txBody>
      </p:sp>
    </p:spTree>
    <p:extLst>
      <p:ext uri="{BB962C8B-B14F-4D97-AF65-F5344CB8AC3E}">
        <p14:creationId xmlns:p14="http://schemas.microsoft.com/office/powerpoint/2010/main" val="1285280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That’s all we’ll do in this video.</a:t>
            </a:r>
          </a:p>
          <a:p>
            <a:pPr marL="342900" indent="-342900">
              <a:buFont typeface="Arial" panose="020B0604020202020204" pitchFamily="34" charset="0"/>
              <a:buChar char="•"/>
            </a:pPr>
            <a:r>
              <a:rPr lang="en-US" dirty="0"/>
              <a:t>There is more to come.</a:t>
            </a:r>
          </a:p>
          <a:p>
            <a:pPr marL="342900" indent="-342900">
              <a:buFont typeface="Arial" panose="020B0604020202020204" pitchFamily="34" charset="0"/>
              <a:buChar char="•"/>
            </a:pPr>
            <a:r>
              <a:rPr lang="en-US" dirty="0"/>
              <a:t>[next slide]</a:t>
            </a:r>
          </a:p>
        </p:txBody>
      </p:sp>
      <p:sp>
        <p:nvSpPr>
          <p:cNvPr id="4" name="Slide Number Placeholder 3"/>
          <p:cNvSpPr>
            <a:spLocks noGrp="1"/>
          </p:cNvSpPr>
          <p:nvPr>
            <p:ph type="sldNum" sz="quarter" idx="5"/>
          </p:nvPr>
        </p:nvSpPr>
        <p:spPr/>
        <p:txBody>
          <a:bodyPr/>
          <a:lstStyle/>
          <a:p>
            <a:fld id="{60BDDD1B-7981-514B-B211-D97C9422D57B}" type="slidenum">
              <a:rPr lang="en-US" smtClean="0"/>
              <a:pPr/>
              <a:t>12</a:t>
            </a:fld>
            <a:endParaRPr lang="en-US"/>
          </a:p>
        </p:txBody>
      </p:sp>
    </p:spTree>
    <p:extLst>
      <p:ext uri="{BB962C8B-B14F-4D97-AF65-F5344CB8AC3E}">
        <p14:creationId xmlns:p14="http://schemas.microsoft.com/office/powerpoint/2010/main" val="3297534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We are working on the project proposal portion of your capstone.</a:t>
            </a:r>
          </a:p>
          <a:p>
            <a:pPr marL="342900" indent="-342900">
              <a:buFont typeface="Arial" panose="020B0604020202020204" pitchFamily="34" charset="0"/>
              <a:buChar char="•"/>
            </a:pPr>
            <a:r>
              <a:rPr lang="en-US" dirty="0"/>
              <a:t>[Next slide]</a:t>
            </a:r>
          </a:p>
          <a:p>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2</a:t>
            </a:fld>
            <a:endParaRPr lang="en-US"/>
          </a:p>
        </p:txBody>
      </p:sp>
    </p:spTree>
    <p:extLst>
      <p:ext uri="{BB962C8B-B14F-4D97-AF65-F5344CB8AC3E}">
        <p14:creationId xmlns:p14="http://schemas.microsoft.com/office/powerpoint/2010/main" val="1231232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Last time we talked about the instruments you may use or create for your project.</a:t>
            </a:r>
          </a:p>
          <a:p>
            <a:pPr marL="342900" indent="-342900">
              <a:buFont typeface="Arial" panose="020B0604020202020204" pitchFamily="34" charset="0"/>
              <a:buChar char="•"/>
            </a:pPr>
            <a:r>
              <a:rPr lang="en-US" dirty="0"/>
              <a:t>[Next slide]</a:t>
            </a:r>
          </a:p>
          <a:p>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3</a:t>
            </a:fld>
            <a:endParaRPr lang="en-US"/>
          </a:p>
        </p:txBody>
      </p:sp>
    </p:spTree>
    <p:extLst>
      <p:ext uri="{BB962C8B-B14F-4D97-AF65-F5344CB8AC3E}">
        <p14:creationId xmlns:p14="http://schemas.microsoft.com/office/powerpoint/2010/main" val="3796695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Today we will talk about how to create a work breakdown structure list and diagram for your project.</a:t>
            </a:r>
          </a:p>
          <a:p>
            <a:pPr marL="342900" indent="-342900">
              <a:buFont typeface="Arial" panose="020B0604020202020204" pitchFamily="34" charset="0"/>
              <a:buChar char="•"/>
            </a:pPr>
            <a:r>
              <a:rPr lang="en-US" dirty="0"/>
              <a:t>[Next slide]</a:t>
            </a:r>
          </a:p>
          <a:p>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4</a:t>
            </a:fld>
            <a:endParaRPr lang="en-US"/>
          </a:p>
        </p:txBody>
      </p:sp>
    </p:spTree>
    <p:extLst>
      <p:ext uri="{BB962C8B-B14F-4D97-AF65-F5344CB8AC3E}">
        <p14:creationId xmlns:p14="http://schemas.microsoft.com/office/powerpoint/2010/main" val="2057868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You should be addressing any feedback on your assignments and pasting updated content in the appropriate sections.</a:t>
            </a:r>
          </a:p>
          <a:p>
            <a:pPr marL="342900" indent="-342900">
              <a:buFont typeface="Arial" panose="020B0604020202020204" pitchFamily="34" charset="0"/>
              <a:buChar char="•"/>
            </a:pPr>
            <a:r>
              <a:rPr lang="en-US" dirty="0"/>
              <a:t>[next slide]</a:t>
            </a:r>
          </a:p>
        </p:txBody>
      </p:sp>
      <p:sp>
        <p:nvSpPr>
          <p:cNvPr id="4" name="Slide Number Placeholder 3"/>
          <p:cNvSpPr>
            <a:spLocks noGrp="1"/>
          </p:cNvSpPr>
          <p:nvPr>
            <p:ph type="sldNum" sz="quarter" idx="5"/>
          </p:nvPr>
        </p:nvSpPr>
        <p:spPr/>
        <p:txBody>
          <a:bodyPr/>
          <a:lstStyle/>
          <a:p>
            <a:fld id="{60BDDD1B-7981-514B-B211-D97C9422D57B}" type="slidenum">
              <a:rPr lang="en-US" smtClean="0"/>
              <a:pPr/>
              <a:t>5</a:t>
            </a:fld>
            <a:endParaRPr lang="en-US"/>
          </a:p>
        </p:txBody>
      </p:sp>
    </p:spTree>
    <p:extLst>
      <p:ext uri="{BB962C8B-B14F-4D97-AF65-F5344CB8AC3E}">
        <p14:creationId xmlns:p14="http://schemas.microsoft.com/office/powerpoint/2010/main" val="4006741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b="0" i="0" dirty="0">
                <a:effectLst/>
                <a:latin typeface="Arial" panose="020B0604020202020204" pitchFamily="34" charset="0"/>
              </a:rPr>
              <a:t>A work breakdown structure (WBS) is a deliverable-oriented grouping of the work involved in a project that defines the total scope of the project.</a:t>
            </a:r>
          </a:p>
          <a:p>
            <a:pPr marL="342900" indent="-342900">
              <a:buFont typeface="Arial" panose="020B0604020202020204" pitchFamily="34" charset="0"/>
              <a:buChar char="•"/>
            </a:pPr>
            <a:r>
              <a:rPr lang="en-US" b="0" i="0" dirty="0">
                <a:effectLst/>
                <a:latin typeface="Arial" panose="020B0604020202020204" pitchFamily="34" charset="0"/>
              </a:rPr>
              <a:t>The WBS is a document that breaks all the work required for the project into discrete deliverables and groups them into a logical hierarchy. </a:t>
            </a:r>
          </a:p>
          <a:p>
            <a:pPr marL="342900" indent="-342900">
              <a:buFont typeface="Arial" panose="020B0604020202020204" pitchFamily="34" charset="0"/>
              <a:buChar char="•"/>
            </a:pPr>
            <a:r>
              <a:rPr lang="en-US" b="0" i="0" dirty="0">
                <a:effectLst/>
                <a:latin typeface="Arial" panose="020B0604020202020204" pitchFamily="34" charset="0"/>
              </a:rPr>
              <a:t>The WBS helps put the project team on the same page. </a:t>
            </a:r>
          </a:p>
          <a:p>
            <a:pPr marL="342900" indent="-342900">
              <a:buFont typeface="Arial" panose="020B0604020202020204" pitchFamily="34" charset="0"/>
              <a:buChar char="•"/>
            </a:pPr>
            <a:r>
              <a:rPr lang="en-US" b="0" i="0" dirty="0">
                <a:effectLst/>
                <a:latin typeface="Arial" panose="020B0604020202020204" pitchFamily="34" charset="0"/>
              </a:rPr>
              <a:t>If something is missing, it should be added to the WBS. </a:t>
            </a:r>
          </a:p>
          <a:p>
            <a:pPr marL="342900" indent="-342900">
              <a:buFont typeface="Arial" panose="020B0604020202020204" pitchFamily="34" charset="0"/>
              <a:buChar char="•"/>
            </a:pPr>
            <a:r>
              <a:rPr lang="en-US" b="0" i="0" dirty="0">
                <a:effectLst/>
                <a:latin typeface="Arial" panose="020B0604020202020204" pitchFamily="34" charset="0"/>
              </a:rPr>
              <a:t>If something additional is added to the WBS which is not intended to be completed as part of this project, it should be removed. </a:t>
            </a:r>
          </a:p>
          <a:p>
            <a:pPr marL="342900" indent="-342900">
              <a:buFont typeface="Arial" panose="020B0604020202020204" pitchFamily="34" charset="0"/>
              <a:buChar char="•"/>
            </a:pPr>
            <a:r>
              <a:rPr lang="en-US" b="0" i="0" dirty="0">
                <a:effectLst/>
                <a:latin typeface="Arial" panose="020B0604020202020204" pitchFamily="34" charset="0"/>
              </a:rPr>
              <a:t>A WBS is often depicted in a graphical format, similar to an organizational chart. </a:t>
            </a:r>
          </a:p>
          <a:p>
            <a:pPr marL="342900" indent="-342900">
              <a:buFont typeface="Arial" panose="020B0604020202020204" pitchFamily="34" charset="0"/>
              <a:buChar char="•"/>
            </a:pPr>
            <a:r>
              <a:rPr lang="en-US" b="0" i="0" dirty="0">
                <a:effectLst/>
                <a:latin typeface="Arial" panose="020B0604020202020204" pitchFamily="34" charset="0"/>
              </a:rPr>
              <a:t>The name of the entire project is in the top box, called Level 1, and the main groupings for the work are listed in the second tier of boxes called level 2. </a:t>
            </a:r>
          </a:p>
          <a:p>
            <a:pPr marL="342900" indent="-342900">
              <a:buFont typeface="Arial" panose="020B0604020202020204" pitchFamily="34" charset="0"/>
              <a:buChar char="•"/>
            </a:pPr>
            <a:r>
              <a:rPr lang="en-US" b="0" i="0" dirty="0">
                <a:effectLst/>
                <a:latin typeface="Arial" panose="020B0604020202020204" pitchFamily="34" charset="0"/>
              </a:rPr>
              <a:t>Additional breakdown can be done with additional levels.</a:t>
            </a:r>
          </a:p>
          <a:p>
            <a:pPr marL="342900" indent="-342900">
              <a:buFont typeface="Arial" panose="020B0604020202020204" pitchFamily="34" charset="0"/>
              <a:buChar char="•"/>
            </a:pPr>
            <a:r>
              <a:rPr lang="en-US" b="0" i="0" dirty="0">
                <a:effectLst/>
                <a:latin typeface="Arial" panose="020B0604020202020204" pitchFamily="34" charset="0"/>
              </a:rPr>
              <a:t>One of the main purposes of a WBS is to help breakdown major project deliverables into smaller ones.</a:t>
            </a:r>
          </a:p>
          <a:p>
            <a:pPr marL="342900" indent="-342900">
              <a:buFont typeface="Arial" panose="020B0604020202020204" pitchFamily="34" charset="0"/>
              <a:buChar char="•"/>
            </a:pPr>
            <a:r>
              <a:rPr lang="en-US" b="0" i="0" dirty="0">
                <a:effectLst/>
                <a:latin typeface="Arial" panose="020B0604020202020204" pitchFamily="34" charset="0"/>
              </a:rPr>
              <a:t>This is a WBS diagram I created that lists the main deliverables for Capstone. (Your project proposal, practicum project, final paper, and presentation)</a:t>
            </a:r>
          </a:p>
          <a:p>
            <a:pPr marL="342900" indent="-342900">
              <a:buFont typeface="Arial" panose="020B0604020202020204" pitchFamily="34" charset="0"/>
              <a:buChar char="•"/>
            </a:pPr>
            <a:r>
              <a:rPr lang="en-US" dirty="0"/>
              <a:t>[Next slide]</a:t>
            </a:r>
          </a:p>
          <a:p>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6</a:t>
            </a:fld>
            <a:endParaRPr lang="en-US"/>
          </a:p>
        </p:txBody>
      </p:sp>
    </p:spTree>
    <p:extLst>
      <p:ext uri="{BB962C8B-B14F-4D97-AF65-F5344CB8AC3E}">
        <p14:creationId xmlns:p14="http://schemas.microsoft.com/office/powerpoint/2010/main" val="1542651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b="0" i="0" dirty="0">
                <a:effectLst/>
                <a:latin typeface="Arial" panose="020B0604020202020204" pitchFamily="34" charset="0"/>
              </a:rPr>
              <a:t>The WBS should include only the project deliverables and not the tools, techniques, or actions to create those deliverables. </a:t>
            </a:r>
          </a:p>
          <a:p>
            <a:pPr marL="342900" indent="-342900">
              <a:buFont typeface="Arial" panose="020B0604020202020204" pitchFamily="34" charset="0"/>
              <a:buChar char="•"/>
            </a:pPr>
            <a:r>
              <a:rPr lang="en-US" b="0" i="0" dirty="0">
                <a:effectLst/>
                <a:latin typeface="Arial" panose="020B0604020202020204" pitchFamily="34" charset="0"/>
              </a:rPr>
              <a:t>The WBS helps you define the deliverables your project should deliver to be successful. </a:t>
            </a:r>
          </a:p>
          <a:p>
            <a:pPr marL="342900" indent="-342900">
              <a:buFont typeface="Arial" panose="020B0604020202020204" pitchFamily="34" charset="0"/>
              <a:buChar char="•"/>
            </a:pPr>
            <a:r>
              <a:rPr lang="en-US" b="0" i="0" dirty="0">
                <a:effectLst/>
                <a:latin typeface="Arial" panose="020B0604020202020204" pitchFamily="34" charset="0"/>
              </a:rPr>
              <a:t>One basic method to verify that your WBS is complete is to look at the lowest level of your deliverables and assess if they in combination will give you everything you need to create the higher-level deliverables.</a:t>
            </a:r>
          </a:p>
          <a:p>
            <a:pPr marL="342900" indent="-342900">
              <a:buFont typeface="Arial" panose="020B0604020202020204" pitchFamily="34" charset="0"/>
              <a:buChar char="•"/>
            </a:pPr>
            <a:r>
              <a:rPr lang="en-US" b="0" i="0" dirty="0">
                <a:effectLst/>
                <a:latin typeface="Arial" panose="020B0604020202020204" pitchFamily="34" charset="0"/>
              </a:rPr>
              <a:t>Notice that nouns are used to describe the deliverables and not verbs. </a:t>
            </a:r>
          </a:p>
          <a:p>
            <a:pPr marL="342900" indent="-342900">
              <a:buFont typeface="Arial" panose="020B0604020202020204" pitchFamily="34" charset="0"/>
              <a:buChar char="•"/>
            </a:pPr>
            <a:r>
              <a:rPr lang="en-US" b="0" i="0" dirty="0">
                <a:effectLst/>
                <a:latin typeface="Arial" panose="020B0604020202020204" pitchFamily="34" charset="0"/>
              </a:rPr>
              <a:t>The main thing to understand is that you’re organizing the main deliverables based on the work that needs to be done and not how the work will be done. </a:t>
            </a:r>
          </a:p>
          <a:p>
            <a:pPr marL="342900" indent="-342900">
              <a:buFont typeface="Arial" panose="020B0604020202020204" pitchFamily="34" charset="0"/>
              <a:buChar char="•"/>
            </a:pPr>
            <a:r>
              <a:rPr lang="en-US" b="0" i="0" dirty="0">
                <a:effectLst/>
                <a:latin typeface="Arial" panose="020B0604020202020204" pitchFamily="34" charset="0"/>
              </a:rPr>
              <a:t>The depth at which you decompose a deliverable depends on the complexity of the work, the uniqueness of the work, and the experience of the team. </a:t>
            </a:r>
          </a:p>
          <a:p>
            <a:pPr marL="342900" indent="-342900">
              <a:buFont typeface="Arial" panose="020B0604020202020204" pitchFamily="34" charset="0"/>
              <a:buChar char="•"/>
            </a:pPr>
            <a:r>
              <a:rPr lang="en-US" b="0" i="0" dirty="0">
                <a:effectLst/>
                <a:latin typeface="Arial" panose="020B0604020202020204" pitchFamily="34" charset="0"/>
              </a:rPr>
              <a:t>It is good to note the WBS includes the deliverables, but not the detailed characteristics of the deliverables. </a:t>
            </a:r>
            <a:endParaRPr lang="en-US" dirty="0"/>
          </a:p>
          <a:p>
            <a:pPr marL="342900" indent="-342900">
              <a:buFont typeface="Arial" panose="020B0604020202020204" pitchFamily="34" charset="0"/>
              <a:buChar char="•"/>
            </a:pPr>
            <a:r>
              <a:rPr lang="en-US" b="0" i="0" dirty="0">
                <a:effectLst/>
                <a:latin typeface="Arial" panose="020B0604020202020204" pitchFamily="34" charset="0"/>
              </a:rPr>
              <a:t>Specific details of deliverables should be outlined elsewhere. </a:t>
            </a:r>
          </a:p>
          <a:p>
            <a:pPr marL="342900" indent="-342900">
              <a:buFont typeface="Arial" panose="020B0604020202020204" pitchFamily="34" charset="0"/>
              <a:buChar char="•"/>
            </a:pPr>
            <a:r>
              <a:rPr lang="en-US" dirty="0"/>
              <a:t>[Next slide]</a:t>
            </a:r>
          </a:p>
          <a:p>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7</a:t>
            </a:fld>
            <a:endParaRPr lang="en-US"/>
          </a:p>
        </p:txBody>
      </p:sp>
    </p:spTree>
    <p:extLst>
      <p:ext uri="{BB962C8B-B14F-4D97-AF65-F5344CB8AC3E}">
        <p14:creationId xmlns:p14="http://schemas.microsoft.com/office/powerpoint/2010/main" val="1286101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We’re going to create a WBS list in Microsoft Excel.</a:t>
            </a:r>
          </a:p>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I have included a sheet called WBS-List in your Capstone Toolkit</a:t>
            </a:r>
          </a:p>
          <a:p>
            <a:pPr marL="342900" indent="-342900">
              <a:buFont typeface="Arial" panose="020B0604020202020204" pitchFamily="34" charset="0"/>
              <a:buChar char="•"/>
            </a:pPr>
            <a:r>
              <a:rPr lang="en-US" dirty="0"/>
              <a:t>[next slide]</a:t>
            </a:r>
          </a:p>
        </p:txBody>
      </p:sp>
      <p:sp>
        <p:nvSpPr>
          <p:cNvPr id="4" name="Slide Number Placeholder 3"/>
          <p:cNvSpPr>
            <a:spLocks noGrp="1"/>
          </p:cNvSpPr>
          <p:nvPr>
            <p:ph type="sldNum" sz="quarter" idx="5"/>
          </p:nvPr>
        </p:nvSpPr>
        <p:spPr/>
        <p:txBody>
          <a:bodyPr/>
          <a:lstStyle/>
          <a:p>
            <a:fld id="{60BDDD1B-7981-514B-B211-D97C9422D57B}" type="slidenum">
              <a:rPr lang="en-US" smtClean="0"/>
              <a:pPr/>
              <a:t>8</a:t>
            </a:fld>
            <a:endParaRPr lang="en-US"/>
          </a:p>
        </p:txBody>
      </p:sp>
    </p:spTree>
    <p:extLst>
      <p:ext uri="{BB962C8B-B14F-4D97-AF65-F5344CB8AC3E}">
        <p14:creationId xmlns:p14="http://schemas.microsoft.com/office/powerpoint/2010/main" val="1072651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If you want to work directly in the sample table in Excel, create a copy of the sheet and work in the copy.</a:t>
            </a:r>
          </a:p>
          <a:p>
            <a:pPr marL="342900" indent="-342900">
              <a:buFont typeface="Arial" panose="020B0604020202020204" pitchFamily="34" charset="0"/>
              <a:buChar char="•"/>
            </a:pPr>
            <a:r>
              <a:rPr lang="en-US" dirty="0"/>
              <a:t>You can delete the copy if you want to start over.</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[click]</a:t>
            </a:r>
          </a:p>
          <a:p>
            <a:pPr marL="342900" indent="-342900">
              <a:buFont typeface="Arial" panose="020B0604020202020204" pitchFamily="34" charset="0"/>
              <a:buChar char="•"/>
            </a:pPr>
            <a:r>
              <a:rPr lang="en-US" dirty="0"/>
              <a:t>To copy a sheet in Excel, right-click on the tab for the sheet.</a:t>
            </a:r>
          </a:p>
          <a:p>
            <a:pPr marL="342900" indent="-342900">
              <a:buFont typeface="Arial" panose="020B0604020202020204" pitchFamily="34" charset="0"/>
              <a:buChar char="•"/>
            </a:pPr>
            <a:r>
              <a:rPr lang="en-US" dirty="0"/>
              <a:t>You will see a pop-up menu.</a:t>
            </a:r>
          </a:p>
          <a:p>
            <a:pPr marL="342900" indent="-342900">
              <a:buFont typeface="Arial" panose="020B0604020202020204" pitchFamily="34" charset="0"/>
              <a:buChar char="•"/>
            </a:pPr>
            <a:r>
              <a:rPr lang="en-US" dirty="0"/>
              <a:t>Select Move or Copy…</a:t>
            </a:r>
          </a:p>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Check the box for Create a copy.</a:t>
            </a:r>
          </a:p>
          <a:p>
            <a:pPr marL="342900" indent="-342900">
              <a:buFont typeface="Arial" panose="020B0604020202020204" pitchFamily="34" charset="0"/>
              <a:buChar char="•"/>
            </a:pPr>
            <a:r>
              <a:rPr lang="en-US" dirty="0"/>
              <a:t>And select the sheet you want the copy to be next to.</a:t>
            </a:r>
          </a:p>
          <a:p>
            <a:pPr marL="457200" indent="-457200">
              <a:buFont typeface="Arial" panose="020B0604020202020204" pitchFamily="34" charset="0"/>
              <a:buChar char="•"/>
            </a:pPr>
            <a:r>
              <a:rPr lang="en-US" dirty="0"/>
              <a:t>Click OK</a:t>
            </a:r>
          </a:p>
          <a:p>
            <a:pPr marL="457200" indent="-457200">
              <a:buFont typeface="Arial" panose="020B0604020202020204" pitchFamily="34" charset="0"/>
              <a:buChar char="•"/>
            </a:pPr>
            <a:r>
              <a:rPr lang="en-US" dirty="0"/>
              <a:t>[next slide]</a:t>
            </a:r>
          </a:p>
        </p:txBody>
      </p:sp>
      <p:sp>
        <p:nvSpPr>
          <p:cNvPr id="4" name="Slide Number Placeholder 3"/>
          <p:cNvSpPr>
            <a:spLocks noGrp="1"/>
          </p:cNvSpPr>
          <p:nvPr>
            <p:ph type="sldNum" sz="quarter" idx="5"/>
          </p:nvPr>
        </p:nvSpPr>
        <p:spPr/>
        <p:txBody>
          <a:bodyPr/>
          <a:lstStyle/>
          <a:p>
            <a:fld id="{60BDDD1B-7981-514B-B211-D97C9422D57B}" type="slidenum">
              <a:rPr lang="en-US" smtClean="0"/>
              <a:pPr/>
              <a:t>9</a:t>
            </a:fld>
            <a:endParaRPr lang="en-US"/>
          </a:p>
        </p:txBody>
      </p:sp>
    </p:spTree>
    <p:extLst>
      <p:ext uri="{BB962C8B-B14F-4D97-AF65-F5344CB8AC3E}">
        <p14:creationId xmlns:p14="http://schemas.microsoft.com/office/powerpoint/2010/main" val="35233880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3597358"/>
            <a:ext cx="9326880" cy="1764030"/>
          </a:xfrm>
          <a:prstGeom prst="rect">
            <a:avLst/>
          </a:prstGeom>
        </p:spPr>
        <p:txBody>
          <a:bodyPr>
            <a:normAutofit/>
          </a:bodyPr>
          <a:lstStyle>
            <a:lvl1pPr algn="ctr">
              <a:defRPr sz="4200" baseline="0">
                <a:solidFill>
                  <a:schemeClr val="tx1">
                    <a:lumMod val="65000"/>
                    <a:lumOff val="35000"/>
                  </a:schemeClr>
                </a:solidFill>
                <a:latin typeface="Century Gothic Bold" charset="0"/>
              </a:defRPr>
            </a:lvl1pPr>
          </a:lstStyle>
          <a:p>
            <a:r>
              <a:rPr lang="en-US" dirty="0"/>
              <a:t>Click to edit Master title style</a:t>
            </a:r>
          </a:p>
        </p:txBody>
      </p:sp>
      <p:sp>
        <p:nvSpPr>
          <p:cNvPr id="3" name="Subtitle 2"/>
          <p:cNvSpPr>
            <a:spLocks noGrp="1"/>
          </p:cNvSpPr>
          <p:nvPr>
            <p:ph type="subTitle" idx="1" hasCustomPrompt="1"/>
          </p:nvPr>
        </p:nvSpPr>
        <p:spPr>
          <a:xfrm>
            <a:off x="1645920" y="4925167"/>
            <a:ext cx="7680960" cy="247410"/>
          </a:xfrm>
          <a:prstGeom prst="rect">
            <a:avLst/>
          </a:prstGeom>
        </p:spPr>
        <p:txBody>
          <a:bodyPr>
            <a:normAutofit/>
          </a:bodyPr>
          <a:lstStyle>
            <a:lvl1pPr marL="0" indent="0" algn="ctr">
              <a:buNone/>
              <a:defRPr sz="1200" cap="all" baseline="0">
                <a:solidFill>
                  <a:srgbClr val="B01C32"/>
                </a:solidFill>
                <a:latin typeface="Century Gothic Bold Italic" charset="0"/>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dirty="0"/>
              <a:t>Click to edit PRESENTER NAME</a:t>
            </a:r>
          </a:p>
        </p:txBody>
      </p:sp>
      <p:cxnSp>
        <p:nvCxnSpPr>
          <p:cNvPr id="4" name="Straight Connector 3"/>
          <p:cNvCxnSpPr/>
          <p:nvPr userDrawn="1"/>
        </p:nvCxnSpPr>
        <p:spPr>
          <a:xfrm flipV="1">
            <a:off x="1754386" y="3489325"/>
            <a:ext cx="7464029" cy="6350"/>
          </a:xfrm>
          <a:prstGeom prst="line">
            <a:avLst/>
          </a:prstGeom>
          <a:ln w="3175" cmpd="sng">
            <a:solidFill>
              <a:srgbClr val="B01C3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2"/>
          <a:stretch>
            <a:fillRect/>
          </a:stretch>
        </p:blipFill>
        <p:spPr>
          <a:xfrm>
            <a:off x="4379033" y="2571496"/>
            <a:ext cx="2095775" cy="593144"/>
          </a:xfrm>
          <a:prstGeom prst="rect">
            <a:avLst/>
          </a:prstGeom>
        </p:spPr>
      </p:pic>
      <p:sp>
        <p:nvSpPr>
          <p:cNvPr id="8" name="TextBox 7">
            <a:extLst>
              <a:ext uri="{FF2B5EF4-FFF2-40B4-BE49-F238E27FC236}">
                <a16:creationId xmlns:a16="http://schemas.microsoft.com/office/drawing/2014/main" id="{23CF1CE0-4EE6-7E44-91A6-17143ACB8FA7}"/>
              </a:ext>
            </a:extLst>
          </p:cNvPr>
          <p:cNvSpPr txBox="1"/>
          <p:nvPr userDrawn="1"/>
        </p:nvSpPr>
        <p:spPr>
          <a:xfrm>
            <a:off x="7846017" y="7857642"/>
            <a:ext cx="2807115" cy="230832"/>
          </a:xfrm>
          <a:prstGeom prst="rect">
            <a:avLst/>
          </a:prstGeom>
          <a:noFill/>
        </p:spPr>
        <p:txBody>
          <a:bodyPr wrap="square">
            <a:spAutoFit/>
          </a:bodyPr>
          <a:lstStyle/>
          <a:p>
            <a:pPr algn="r" eaLnBrk="1" hangingPunct="1">
              <a:defRPr/>
            </a:pPr>
            <a:r>
              <a:rPr lang="de-DE" sz="900" b="1" spc="225" baseline="0" dirty="0">
                <a:solidFill>
                  <a:srgbClr val="A21727"/>
                </a:solidFill>
                <a:latin typeface="Century Gothic" charset="0"/>
                <a:ea typeface="Century Gothic" charset="0"/>
                <a:cs typeface="Century Gothic" charset="0"/>
              </a:rPr>
              <a:t>©</a:t>
            </a:r>
            <a:r>
              <a:rPr lang="en-US" sz="900" b="1" spc="225" baseline="0" dirty="0">
                <a:solidFill>
                  <a:srgbClr val="A21727"/>
                </a:solidFill>
                <a:latin typeface="Century Gothic" charset="0"/>
                <a:ea typeface="Century Gothic" charset="0"/>
                <a:cs typeface="Century Gothic" charset="0"/>
              </a:rPr>
              <a:t>UNIVERSITY OF UTAH HEALTH</a:t>
            </a:r>
            <a:endParaRPr lang="en-US" sz="900" b="1" spc="225" dirty="0">
              <a:solidFill>
                <a:srgbClr val="A21727"/>
              </a:solidFill>
              <a:latin typeface="Century Gothic" charset="0"/>
              <a:ea typeface="Century Gothic" charset="0"/>
              <a:cs typeface="Century Gothic" charset="0"/>
            </a:endParaRPr>
          </a:p>
        </p:txBody>
      </p:sp>
    </p:spTree>
    <p:extLst>
      <p:ext uri="{BB962C8B-B14F-4D97-AF65-F5344CB8AC3E}">
        <p14:creationId xmlns:p14="http://schemas.microsoft.com/office/powerpoint/2010/main" val="3299018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wo Column Text/Title and One Column with Photo">
    <p:spTree>
      <p:nvGrpSpPr>
        <p:cNvPr id="1" name=""/>
        <p:cNvGrpSpPr/>
        <p:nvPr/>
      </p:nvGrpSpPr>
      <p:grpSpPr>
        <a:xfrm>
          <a:off x="0" y="0"/>
          <a:ext cx="0" cy="0"/>
          <a:chOff x="0" y="0"/>
          <a:chExt cx="0" cy="0"/>
        </a:xfrm>
      </p:grpSpPr>
      <p:sp>
        <p:nvSpPr>
          <p:cNvPr id="2" name="Title 1"/>
          <p:cNvSpPr>
            <a:spLocks noGrp="1"/>
          </p:cNvSpPr>
          <p:nvPr>
            <p:ph type="title"/>
          </p:nvPr>
        </p:nvSpPr>
        <p:spPr>
          <a:xfrm>
            <a:off x="828675" y="694482"/>
            <a:ext cx="9595485" cy="659444"/>
          </a:xfrm>
          <a:prstGeom prst="rect">
            <a:avLst/>
          </a:prstGeom>
        </p:spPr>
        <p:txBody>
          <a:bodyPr/>
          <a:lstStyle/>
          <a:p>
            <a:r>
              <a:rPr lang="en-US" dirty="0"/>
              <a:t>Click to edit Master title style</a:t>
            </a:r>
          </a:p>
        </p:txBody>
      </p:sp>
      <p:sp>
        <p:nvSpPr>
          <p:cNvPr id="4" name="Rectangle 3"/>
          <p:cNvSpPr/>
          <p:nvPr userDrawn="1"/>
        </p:nvSpPr>
        <p:spPr>
          <a:xfrm>
            <a:off x="0" y="0"/>
            <a:ext cx="95250" cy="8302625"/>
          </a:xfrm>
          <a:prstGeom prst="rect">
            <a:avLst/>
          </a:prstGeom>
          <a:solidFill>
            <a:srgbClr val="AF282C">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548640" eaLnBrk="1" fontAlgn="auto" hangingPunct="1">
              <a:spcBef>
                <a:spcPts val="0"/>
              </a:spcBef>
              <a:spcAft>
                <a:spcPts val="0"/>
              </a:spcAft>
              <a:defRPr/>
            </a:pPr>
            <a:endParaRPr lang="en-US" sz="3456"/>
          </a:p>
        </p:txBody>
      </p:sp>
      <p:sp>
        <p:nvSpPr>
          <p:cNvPr id="5" name="Content Placeholder 2"/>
          <p:cNvSpPr>
            <a:spLocks noGrp="1"/>
          </p:cNvSpPr>
          <p:nvPr>
            <p:ph sz="half" idx="1"/>
          </p:nvPr>
        </p:nvSpPr>
        <p:spPr>
          <a:xfrm>
            <a:off x="828674" y="2114868"/>
            <a:ext cx="9595485" cy="5350804"/>
          </a:xfrm>
          <a:prstGeom prst="rect">
            <a:avLst/>
          </a:prstGeo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7"/>
          <p:cNvSpPr>
            <a:spLocks noGrp="1"/>
          </p:cNvSpPr>
          <p:nvPr>
            <p:ph type="body" sz="quarter" idx="11" hasCustomPrompt="1"/>
          </p:nvPr>
        </p:nvSpPr>
        <p:spPr>
          <a:xfrm>
            <a:off x="1944573" y="7866925"/>
            <a:ext cx="893365" cy="304800"/>
          </a:xfrm>
          <a:prstGeom prst="rect">
            <a:avLst/>
          </a:prstGeom>
        </p:spPr>
        <p:txBody>
          <a:bodyPr/>
          <a:lstStyle>
            <a:lvl1pPr marL="0" indent="0">
              <a:buNone/>
              <a:defRPr sz="900" b="1" i="0" spc="150" baseline="0">
                <a:solidFill>
                  <a:srgbClr val="A21727"/>
                </a:solidFill>
              </a:defRPr>
            </a:lvl1pPr>
          </a:lstStyle>
          <a:p>
            <a:pPr lvl="0"/>
            <a:r>
              <a:rPr lang="en-US" dirty="0"/>
              <a:t>@HANDLE</a:t>
            </a:r>
          </a:p>
        </p:txBody>
      </p:sp>
      <p:sp>
        <p:nvSpPr>
          <p:cNvPr id="12" name="Text Placeholder 17"/>
          <p:cNvSpPr>
            <a:spLocks noGrp="1"/>
          </p:cNvSpPr>
          <p:nvPr>
            <p:ph type="body" sz="quarter" idx="12" hasCustomPrompt="1"/>
          </p:nvPr>
        </p:nvSpPr>
        <p:spPr>
          <a:xfrm>
            <a:off x="3107704" y="7866925"/>
            <a:ext cx="893365" cy="304800"/>
          </a:xfrm>
          <a:prstGeom prst="rect">
            <a:avLst/>
          </a:prstGeom>
        </p:spPr>
        <p:txBody>
          <a:bodyPr/>
          <a:lstStyle>
            <a:lvl1pPr marL="0" indent="0">
              <a:buNone/>
              <a:defRPr sz="900" b="1" i="0" spc="150" baseline="0">
                <a:solidFill>
                  <a:srgbClr val="A21727"/>
                </a:solidFill>
              </a:defRPr>
            </a:lvl1pPr>
          </a:lstStyle>
          <a:p>
            <a:pPr lvl="0"/>
            <a:r>
              <a:rPr lang="en-US" dirty="0"/>
              <a:t>HASHTAG</a:t>
            </a:r>
          </a:p>
        </p:txBody>
      </p:sp>
      <p:sp>
        <p:nvSpPr>
          <p:cNvPr id="13" name="Text Placeholder 17"/>
          <p:cNvSpPr>
            <a:spLocks noGrp="1"/>
          </p:cNvSpPr>
          <p:nvPr>
            <p:ph type="body" sz="quarter" idx="13" hasCustomPrompt="1"/>
          </p:nvPr>
        </p:nvSpPr>
        <p:spPr>
          <a:xfrm>
            <a:off x="4270836" y="7866925"/>
            <a:ext cx="893365" cy="304800"/>
          </a:xfrm>
          <a:prstGeom prst="rect">
            <a:avLst/>
          </a:prstGeom>
        </p:spPr>
        <p:txBody>
          <a:bodyPr/>
          <a:lstStyle>
            <a:lvl1pPr marL="0" indent="0">
              <a:buNone/>
              <a:defRPr sz="900" b="1" i="0" spc="150" baseline="0">
                <a:solidFill>
                  <a:srgbClr val="A21727"/>
                </a:solidFill>
              </a:defRPr>
            </a:lvl1pPr>
          </a:lstStyle>
          <a:p>
            <a:pPr lvl="0"/>
            <a:r>
              <a:rPr lang="en-US" dirty="0"/>
              <a:t>MISC</a:t>
            </a:r>
          </a:p>
        </p:txBody>
      </p:sp>
      <p:cxnSp>
        <p:nvCxnSpPr>
          <p:cNvPr id="15" name="Straight Connector 14"/>
          <p:cNvCxnSpPr/>
          <p:nvPr userDrawn="1"/>
        </p:nvCxnSpPr>
        <p:spPr>
          <a:xfrm>
            <a:off x="1932385" y="7856538"/>
            <a:ext cx="9545240" cy="0"/>
          </a:xfrm>
          <a:prstGeom prst="line">
            <a:avLst/>
          </a:prstGeom>
          <a:ln w="12700" cmpd="sng">
            <a:solidFill>
              <a:srgbClr val="A21727"/>
            </a:solidFill>
          </a:ln>
          <a:effectLst/>
        </p:spPr>
        <p:style>
          <a:lnRef idx="2">
            <a:schemeClr val="accent1"/>
          </a:lnRef>
          <a:fillRef idx="0">
            <a:schemeClr val="accent1"/>
          </a:fillRef>
          <a:effectRef idx="1">
            <a:schemeClr val="accent1"/>
          </a:effectRef>
          <a:fontRef idx="minor">
            <a:schemeClr val="tx1"/>
          </a:fontRef>
        </p:style>
      </p:cxnSp>
      <p:sp>
        <p:nvSpPr>
          <p:cNvPr id="18" name="Text Placeholder 16"/>
          <p:cNvSpPr>
            <a:spLocks noGrp="1"/>
          </p:cNvSpPr>
          <p:nvPr>
            <p:ph type="body" sz="quarter" idx="16" hasCustomPrompt="1"/>
          </p:nvPr>
        </p:nvSpPr>
        <p:spPr>
          <a:xfrm>
            <a:off x="5164201" y="7486650"/>
            <a:ext cx="5808600" cy="369888"/>
          </a:xfrm>
          <a:prstGeom prst="rect">
            <a:avLst/>
          </a:prstGeom>
        </p:spPr>
        <p:txBody>
          <a:bodyPr/>
          <a:lstStyle>
            <a:lvl1pPr marL="0" indent="0">
              <a:buNone/>
              <a:defRPr sz="900" baseline="0">
                <a:solidFill>
                  <a:srgbClr val="A31527"/>
                </a:solidFill>
              </a:defRPr>
            </a:lvl1pPr>
          </a:lstStyle>
          <a:p>
            <a:pPr lvl="0"/>
            <a:r>
              <a:rPr lang="en-US" dirty="0"/>
              <a:t>Source:</a:t>
            </a:r>
          </a:p>
        </p:txBody>
      </p:sp>
      <p:pic>
        <p:nvPicPr>
          <p:cNvPr id="17" name="Picture 16"/>
          <p:cNvPicPr>
            <a:picLocks noChangeAspect="1"/>
          </p:cNvPicPr>
          <p:nvPr userDrawn="1"/>
        </p:nvPicPr>
        <p:blipFill>
          <a:blip r:embed="rId2"/>
          <a:stretch>
            <a:fillRect/>
          </a:stretch>
        </p:blipFill>
        <p:spPr>
          <a:xfrm>
            <a:off x="505687" y="7717536"/>
            <a:ext cx="1240592" cy="351111"/>
          </a:xfrm>
          <a:prstGeom prst="rect">
            <a:avLst/>
          </a:prstGeom>
        </p:spPr>
      </p:pic>
      <p:sp>
        <p:nvSpPr>
          <p:cNvPr id="14" name="TextBox 13">
            <a:extLst>
              <a:ext uri="{FF2B5EF4-FFF2-40B4-BE49-F238E27FC236}">
                <a16:creationId xmlns:a16="http://schemas.microsoft.com/office/drawing/2014/main" id="{BA271A89-D371-544F-A1BD-936380A64FE6}"/>
              </a:ext>
            </a:extLst>
          </p:cNvPr>
          <p:cNvSpPr txBox="1"/>
          <p:nvPr userDrawn="1"/>
        </p:nvSpPr>
        <p:spPr>
          <a:xfrm>
            <a:off x="7846017" y="7857642"/>
            <a:ext cx="2807115" cy="230832"/>
          </a:xfrm>
          <a:prstGeom prst="rect">
            <a:avLst/>
          </a:prstGeom>
          <a:noFill/>
        </p:spPr>
        <p:txBody>
          <a:bodyPr wrap="square">
            <a:spAutoFit/>
          </a:bodyPr>
          <a:lstStyle/>
          <a:p>
            <a:pPr algn="r" eaLnBrk="1" hangingPunct="1">
              <a:defRPr/>
            </a:pPr>
            <a:r>
              <a:rPr lang="de-DE" sz="900" b="1" spc="225" baseline="0" dirty="0">
                <a:solidFill>
                  <a:srgbClr val="A21727"/>
                </a:solidFill>
                <a:latin typeface="Century Gothic" charset="0"/>
                <a:ea typeface="Century Gothic" charset="0"/>
                <a:cs typeface="Century Gothic" charset="0"/>
              </a:rPr>
              <a:t>©</a:t>
            </a:r>
            <a:r>
              <a:rPr lang="en-US" sz="900" b="1" spc="225" baseline="0" dirty="0">
                <a:solidFill>
                  <a:srgbClr val="A21727"/>
                </a:solidFill>
                <a:latin typeface="Century Gothic" charset="0"/>
                <a:ea typeface="Century Gothic" charset="0"/>
                <a:cs typeface="Century Gothic" charset="0"/>
              </a:rPr>
              <a:t>UNIVERSITY OF UTAH HEALTH</a:t>
            </a:r>
            <a:endParaRPr lang="en-US" sz="900" b="1" spc="225" dirty="0">
              <a:solidFill>
                <a:srgbClr val="A21727"/>
              </a:solidFill>
              <a:latin typeface="Century Gothic" charset="0"/>
              <a:ea typeface="Century Gothic" charset="0"/>
              <a:cs typeface="Century Gothic"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6451245"/>
      </p:ext>
    </p:extLst>
  </p:cSld>
  <p:clrMap bg1="lt1" tx1="dk1" bg2="lt2" tx2="dk2" accent1="accent1" accent2="accent2" accent3="accent3" accent4="accent4" accent5="accent5" accent6="accent6" hlink="hlink" folHlink="folHlink"/>
  <p:sldLayoutIdLst>
    <p:sldLayoutId id="2147483649" r:id="rId1"/>
    <p:sldLayoutId id="2147483665"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548640" rtl="0" eaLnBrk="1" latinLnBrk="0" hangingPunct="1">
        <a:spcBef>
          <a:spcPct val="0"/>
        </a:spcBef>
        <a:buNone/>
        <a:defRPr sz="3360" b="0" i="0" kern="1200" cap="all" baseline="0">
          <a:solidFill>
            <a:srgbClr val="B01C32"/>
          </a:solidFill>
          <a:latin typeface="Century Gothic" charset="0"/>
          <a:ea typeface="+mj-ea"/>
          <a:cs typeface="Avenir Roman"/>
        </a:defRPr>
      </a:lvl1pPr>
    </p:titleStyle>
    <p:bodyStyle>
      <a:lvl1pPr marL="411480" indent="-411480" algn="l" defTabSz="548640" rtl="0" eaLnBrk="1" latinLnBrk="0" hangingPunct="1">
        <a:spcBef>
          <a:spcPct val="20000"/>
        </a:spcBef>
        <a:buFont typeface="Arial"/>
        <a:buChar char="•"/>
        <a:defRPr sz="3360" b="0" i="0" kern="1200" baseline="0">
          <a:solidFill>
            <a:schemeClr val="tx1">
              <a:lumMod val="65000"/>
              <a:lumOff val="35000"/>
            </a:schemeClr>
          </a:solidFill>
          <a:latin typeface="Century Gothic" charset="0"/>
          <a:ea typeface="+mn-ea"/>
          <a:cs typeface="Avenir Roman"/>
        </a:defRPr>
      </a:lvl1pPr>
      <a:lvl2pPr marL="891540" indent="-342900" algn="l" defTabSz="548640"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2pPr>
      <a:lvl3pPr marL="1371600" indent="-274320" algn="l" defTabSz="548640" rtl="0" eaLnBrk="1" latinLnBrk="0" hangingPunct="1">
        <a:spcBef>
          <a:spcPct val="20000"/>
        </a:spcBef>
        <a:buFont typeface="Arial"/>
        <a:buChar char="•"/>
        <a:defRPr sz="2400" b="0" i="0" kern="1200" baseline="0">
          <a:solidFill>
            <a:schemeClr val="tx1">
              <a:lumMod val="65000"/>
              <a:lumOff val="35000"/>
            </a:schemeClr>
          </a:solidFill>
          <a:latin typeface="Century Gothic" charset="0"/>
          <a:ea typeface="Century Gothic" charset="0"/>
          <a:cs typeface="Century Gothic" charset="0"/>
        </a:defRPr>
      </a:lvl3pPr>
      <a:lvl4pPr marL="1920240" indent="-274320" algn="l" defTabSz="548640" rtl="0" eaLnBrk="1" latinLnBrk="0" hangingPunct="1">
        <a:spcBef>
          <a:spcPct val="20000"/>
        </a:spcBef>
        <a:buFont typeface="Arial"/>
        <a:buChar char="–"/>
        <a:defRPr sz="1920" b="0" i="0" kern="1200" baseline="0">
          <a:solidFill>
            <a:schemeClr val="tx1">
              <a:lumMod val="65000"/>
              <a:lumOff val="35000"/>
            </a:schemeClr>
          </a:solidFill>
          <a:latin typeface="Century Gothic" charset="0"/>
          <a:ea typeface="+mn-ea"/>
          <a:cs typeface="Avenir Roman"/>
        </a:defRPr>
      </a:lvl4pPr>
      <a:lvl5pPr marL="2468880" indent="-274320" algn="l" defTabSz="548640" rtl="0" eaLnBrk="1" latinLnBrk="0" hangingPunct="1">
        <a:spcBef>
          <a:spcPct val="20000"/>
        </a:spcBef>
        <a:buFont typeface="Arial"/>
        <a:buChar char="»"/>
        <a:defRPr sz="1440" b="0" i="0" kern="1200" baseline="0">
          <a:solidFill>
            <a:schemeClr val="tx1">
              <a:lumMod val="65000"/>
              <a:lumOff val="35000"/>
            </a:schemeClr>
          </a:solidFill>
          <a:latin typeface="Century Gothic" charset="0"/>
          <a:ea typeface="+mn-ea"/>
          <a:cs typeface="Avenir Roman"/>
        </a:defRPr>
      </a:lvl5pPr>
      <a:lvl6pPr marL="3017520" indent="-274320" algn="l" defTabSz="548640" rtl="0" eaLnBrk="1" latinLnBrk="0" hangingPunct="1">
        <a:spcBef>
          <a:spcPct val="20000"/>
        </a:spcBef>
        <a:buFont typeface="Arial"/>
        <a:buChar char="•"/>
        <a:defRPr sz="2400" kern="1200">
          <a:solidFill>
            <a:schemeClr val="tx1"/>
          </a:solidFill>
          <a:latin typeface="+mn-lt"/>
          <a:ea typeface="+mn-ea"/>
          <a:cs typeface="+mn-cs"/>
        </a:defRPr>
      </a:lvl6pPr>
      <a:lvl7pPr marL="3566160" indent="-274320" algn="l" defTabSz="548640" rtl="0" eaLnBrk="1" latinLnBrk="0" hangingPunct="1">
        <a:spcBef>
          <a:spcPct val="20000"/>
        </a:spcBef>
        <a:buFont typeface="Arial"/>
        <a:buChar char="•"/>
        <a:defRPr sz="2400" kern="1200">
          <a:solidFill>
            <a:schemeClr val="tx1"/>
          </a:solidFill>
          <a:latin typeface="+mn-lt"/>
          <a:ea typeface="+mn-ea"/>
          <a:cs typeface="+mn-cs"/>
        </a:defRPr>
      </a:lvl7pPr>
      <a:lvl8pPr marL="4114800" indent="-274320" algn="l" defTabSz="548640" rtl="0" eaLnBrk="1" latinLnBrk="0" hangingPunct="1">
        <a:spcBef>
          <a:spcPct val="20000"/>
        </a:spcBef>
        <a:buFont typeface="Arial"/>
        <a:buChar char="•"/>
        <a:defRPr sz="2400" kern="1200">
          <a:solidFill>
            <a:schemeClr val="tx1"/>
          </a:solidFill>
          <a:latin typeface="+mn-lt"/>
          <a:ea typeface="+mn-ea"/>
          <a:cs typeface="+mn-cs"/>
        </a:defRPr>
      </a:lvl8pPr>
      <a:lvl9pPr marL="4663440" indent="-274320" algn="l" defTabSz="548640" rtl="0" eaLnBrk="1" latinLnBrk="0" hangingPunct="1">
        <a:spcBef>
          <a:spcPct val="20000"/>
        </a:spcBef>
        <a:buFont typeface="Arial"/>
        <a:buChar char="•"/>
        <a:defRPr sz="2400" kern="1200">
          <a:solidFill>
            <a:schemeClr val="tx1"/>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2" userDrawn="1">
          <p15:clr>
            <a:srgbClr val="F26B43"/>
          </p15:clr>
        </p15:guide>
        <p15:guide id="2" orient="horz" pos="49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uofutah.sharepoint.com/sites/NURS6881MastersPracticumII/Shared%20Documents/General/New%20Essentials%20UU%20Graduate%20School%20Individual%20Course%20Review.docx?web=1"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Work breakdown structure</a:t>
            </a:r>
          </a:p>
        </p:txBody>
      </p:sp>
      <p:sp>
        <p:nvSpPr>
          <p:cNvPr id="3" name="Subtitle 2"/>
          <p:cNvSpPr>
            <a:spLocks noGrp="1"/>
          </p:cNvSpPr>
          <p:nvPr>
            <p:ph type="subTitle" idx="1"/>
          </p:nvPr>
        </p:nvSpPr>
        <p:spPr/>
        <p:txBody>
          <a:bodyPr>
            <a:normAutofit fontScale="92500" lnSpcReduction="10000"/>
          </a:bodyPr>
          <a:lstStyle/>
          <a:p>
            <a:r>
              <a:rPr lang="en-US" dirty="0"/>
              <a:t>Christopher I. Macintosh, PhD, RN</a:t>
            </a:r>
          </a:p>
        </p:txBody>
      </p:sp>
    </p:spTree>
    <p:extLst>
      <p:ext uri="{BB962C8B-B14F-4D97-AF65-F5344CB8AC3E}">
        <p14:creationId xmlns:p14="http://schemas.microsoft.com/office/powerpoint/2010/main" val="1035067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A3253-920B-4CAA-92C8-7288F24609A3}"/>
              </a:ext>
            </a:extLst>
          </p:cNvPr>
          <p:cNvSpPr>
            <a:spLocks noGrp="1"/>
          </p:cNvSpPr>
          <p:nvPr>
            <p:ph type="title"/>
          </p:nvPr>
        </p:nvSpPr>
        <p:spPr/>
        <p:txBody>
          <a:bodyPr/>
          <a:lstStyle/>
          <a:p>
            <a:r>
              <a:rPr lang="en-US" dirty="0" err="1"/>
              <a:t>Wbs</a:t>
            </a:r>
            <a:r>
              <a:rPr lang="en-US" dirty="0"/>
              <a:t> list</a:t>
            </a:r>
          </a:p>
        </p:txBody>
      </p:sp>
      <p:sp>
        <p:nvSpPr>
          <p:cNvPr id="4" name="Text Placeholder 3">
            <a:extLst>
              <a:ext uri="{FF2B5EF4-FFF2-40B4-BE49-F238E27FC236}">
                <a16:creationId xmlns:a16="http://schemas.microsoft.com/office/drawing/2014/main" id="{C5D85255-B48E-4895-B7D9-25C758956E5F}"/>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94B83ADD-CA3C-48D7-BE26-89E4176DF7AC}"/>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8C8A57E6-CDC2-447F-9D92-249C53CA08CD}"/>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FAFAE718-FC5E-4F5D-92C8-B887DAA506DC}"/>
              </a:ext>
            </a:extLst>
          </p:cNvPr>
          <p:cNvSpPr>
            <a:spLocks noGrp="1"/>
          </p:cNvSpPr>
          <p:nvPr>
            <p:ph type="body" sz="quarter" idx="16"/>
          </p:nvPr>
        </p:nvSpPr>
        <p:spPr/>
        <p:txBody>
          <a:bodyPr/>
          <a:lstStyle/>
          <a:p>
            <a:endParaRPr lang="en-US"/>
          </a:p>
        </p:txBody>
      </p:sp>
      <p:pic>
        <p:nvPicPr>
          <p:cNvPr id="9" name="Picture 8">
            <a:extLst>
              <a:ext uri="{FF2B5EF4-FFF2-40B4-BE49-F238E27FC236}">
                <a16:creationId xmlns:a16="http://schemas.microsoft.com/office/drawing/2014/main" id="{1776BCFB-C6C0-4A2F-916E-45AB05976AD3}"/>
              </a:ext>
            </a:extLst>
          </p:cNvPr>
          <p:cNvPicPr>
            <a:picLocks noChangeAspect="1"/>
          </p:cNvPicPr>
          <p:nvPr/>
        </p:nvPicPr>
        <p:blipFill>
          <a:blip r:embed="rId3"/>
          <a:stretch>
            <a:fillRect/>
          </a:stretch>
        </p:blipFill>
        <p:spPr>
          <a:xfrm>
            <a:off x="5164201" y="399214"/>
            <a:ext cx="3215777" cy="1279004"/>
          </a:xfrm>
          <a:prstGeom prst="rect">
            <a:avLst/>
          </a:prstGeom>
        </p:spPr>
      </p:pic>
      <p:graphicFrame>
        <p:nvGraphicFramePr>
          <p:cNvPr id="16" name="Content Placeholder 15">
            <a:extLst>
              <a:ext uri="{FF2B5EF4-FFF2-40B4-BE49-F238E27FC236}">
                <a16:creationId xmlns:a16="http://schemas.microsoft.com/office/drawing/2014/main" id="{6453326B-360F-442A-881D-9EBC517974BC}"/>
              </a:ext>
            </a:extLst>
          </p:cNvPr>
          <p:cNvGraphicFramePr>
            <a:graphicFrameLocks noGrp="1"/>
          </p:cNvGraphicFramePr>
          <p:nvPr>
            <p:ph sz="half" idx="1"/>
          </p:nvPr>
        </p:nvGraphicFramePr>
        <p:xfrm>
          <a:off x="469364" y="2915780"/>
          <a:ext cx="10034072" cy="3336790"/>
        </p:xfrm>
        <a:graphic>
          <a:graphicData uri="http://schemas.openxmlformats.org/drawingml/2006/table">
            <a:tbl>
              <a:tblPr/>
              <a:tblGrid>
                <a:gridCol w="2553762">
                  <a:extLst>
                    <a:ext uri="{9D8B030D-6E8A-4147-A177-3AD203B41FA5}">
                      <a16:colId xmlns:a16="http://schemas.microsoft.com/office/drawing/2014/main" val="1913539426"/>
                    </a:ext>
                  </a:extLst>
                </a:gridCol>
                <a:gridCol w="2553762">
                  <a:extLst>
                    <a:ext uri="{9D8B030D-6E8A-4147-A177-3AD203B41FA5}">
                      <a16:colId xmlns:a16="http://schemas.microsoft.com/office/drawing/2014/main" val="2846520907"/>
                    </a:ext>
                  </a:extLst>
                </a:gridCol>
                <a:gridCol w="2553762">
                  <a:extLst>
                    <a:ext uri="{9D8B030D-6E8A-4147-A177-3AD203B41FA5}">
                      <a16:colId xmlns:a16="http://schemas.microsoft.com/office/drawing/2014/main" val="3496112840"/>
                    </a:ext>
                  </a:extLst>
                </a:gridCol>
                <a:gridCol w="2372786">
                  <a:extLst>
                    <a:ext uri="{9D8B030D-6E8A-4147-A177-3AD203B41FA5}">
                      <a16:colId xmlns:a16="http://schemas.microsoft.com/office/drawing/2014/main" val="4174687292"/>
                    </a:ext>
                  </a:extLst>
                </a:gridCol>
              </a:tblGrid>
              <a:tr h="399234">
                <a:tc gridSpan="4">
                  <a:txBody>
                    <a:bodyPr/>
                    <a:lstStyle/>
                    <a:p>
                      <a:pPr algn="ctr" fontAlgn="b"/>
                      <a:r>
                        <a:rPr lang="en-US" sz="2300" b="0" i="0" u="none" strike="noStrike">
                          <a:solidFill>
                            <a:srgbClr val="000000"/>
                          </a:solidFill>
                          <a:effectLst/>
                          <a:latin typeface="Calibri" panose="020F0502020204030204" pitchFamily="34" charset="0"/>
                        </a:rPr>
                        <a:t>Project Name</a:t>
                      </a:r>
                    </a:p>
                  </a:txBody>
                  <a:tcPr marL="191632" marR="191632" marT="95816" marB="9581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66800365"/>
                  </a:ext>
                </a:extLst>
              </a:tr>
              <a:tr h="399234">
                <a:tc>
                  <a:txBody>
                    <a:bodyPr/>
                    <a:lstStyle/>
                    <a:p>
                      <a:pPr algn="l" fontAlgn="b"/>
                      <a:r>
                        <a:rPr lang="en-US" sz="2300" b="0" i="0" u="none" strike="noStrike">
                          <a:solidFill>
                            <a:srgbClr val="000000"/>
                          </a:solidFill>
                          <a:effectLst/>
                          <a:latin typeface="Calibri" panose="020F0502020204030204" pitchFamily="34" charset="0"/>
                        </a:rPr>
                        <a:t>Objective 1</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Objective 2</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Objective 3</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Objective 4</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4087336"/>
                  </a:ext>
                </a:extLst>
              </a:tr>
              <a:tr h="399234">
                <a:tc>
                  <a:txBody>
                    <a:bodyPr/>
                    <a:lstStyle/>
                    <a:p>
                      <a:pPr algn="l" fontAlgn="b"/>
                      <a:r>
                        <a:rPr lang="en-US" sz="2300" b="0" i="0" u="none" strike="noStrike">
                          <a:solidFill>
                            <a:srgbClr val="000000"/>
                          </a:solidFill>
                          <a:effectLst/>
                          <a:latin typeface="Calibri" panose="020F0502020204030204" pitchFamily="34" charset="0"/>
                        </a:rPr>
                        <a:t>Deliverable 1</a:t>
                      </a:r>
                    </a:p>
                  </a:txBody>
                  <a:tcPr marL="199617"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Deliverable 4</a:t>
                      </a:r>
                    </a:p>
                  </a:txBody>
                  <a:tcPr marL="199617"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Deliverable 7</a:t>
                      </a:r>
                    </a:p>
                  </a:txBody>
                  <a:tcPr marL="199617"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Deliverable 8</a:t>
                      </a:r>
                    </a:p>
                  </a:txBody>
                  <a:tcPr marL="199617"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8544034"/>
                  </a:ext>
                </a:extLst>
              </a:tr>
              <a:tr h="399234">
                <a:tc>
                  <a:txBody>
                    <a:bodyPr/>
                    <a:lstStyle/>
                    <a:p>
                      <a:pPr algn="l" fontAlgn="b"/>
                      <a:r>
                        <a:rPr lang="en-US" sz="2300" b="0" i="0" u="none" strike="noStrike">
                          <a:solidFill>
                            <a:srgbClr val="000000"/>
                          </a:solidFill>
                          <a:effectLst/>
                          <a:latin typeface="Calibri" panose="020F0502020204030204" pitchFamily="34" charset="0"/>
                        </a:rPr>
                        <a:t>Deliverable 2</a:t>
                      </a:r>
                    </a:p>
                  </a:txBody>
                  <a:tcPr marL="199617"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Task 4</a:t>
                      </a:r>
                    </a:p>
                  </a:txBody>
                  <a:tcPr marL="399234"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 </a:t>
                      </a:r>
                    </a:p>
                  </a:txBody>
                  <a:tcPr marL="199617"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Deliverable 9</a:t>
                      </a:r>
                    </a:p>
                  </a:txBody>
                  <a:tcPr marL="199617"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9466863"/>
                  </a:ext>
                </a:extLst>
              </a:tr>
              <a:tr h="399234">
                <a:tc>
                  <a:txBody>
                    <a:bodyPr/>
                    <a:lstStyle/>
                    <a:p>
                      <a:pPr algn="l" fontAlgn="b"/>
                      <a:r>
                        <a:rPr lang="en-US" sz="2300" b="0" i="0" u="none" strike="noStrike">
                          <a:solidFill>
                            <a:srgbClr val="000000"/>
                          </a:solidFill>
                          <a:effectLst/>
                          <a:latin typeface="Calibri" panose="020F0502020204030204" pitchFamily="34" charset="0"/>
                        </a:rPr>
                        <a:t>Task 1</a:t>
                      </a:r>
                    </a:p>
                  </a:txBody>
                  <a:tcPr marL="399234"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Task 5</a:t>
                      </a:r>
                    </a:p>
                  </a:txBody>
                  <a:tcPr marL="399234"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 </a:t>
                      </a:r>
                    </a:p>
                  </a:txBody>
                  <a:tcPr marL="199617"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19826"/>
                  </a:ext>
                </a:extLst>
              </a:tr>
              <a:tr h="399234">
                <a:tc>
                  <a:txBody>
                    <a:bodyPr/>
                    <a:lstStyle/>
                    <a:p>
                      <a:pPr algn="l" fontAlgn="b"/>
                      <a:r>
                        <a:rPr lang="en-US" sz="2300" b="0" i="0" u="none" strike="noStrike">
                          <a:solidFill>
                            <a:srgbClr val="000000"/>
                          </a:solidFill>
                          <a:effectLst/>
                          <a:latin typeface="Calibri" panose="020F0502020204030204" pitchFamily="34" charset="0"/>
                        </a:rPr>
                        <a:t>Task 2</a:t>
                      </a:r>
                    </a:p>
                  </a:txBody>
                  <a:tcPr marL="399234"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Task 6</a:t>
                      </a:r>
                    </a:p>
                  </a:txBody>
                  <a:tcPr marL="399234"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 </a:t>
                      </a:r>
                    </a:p>
                  </a:txBody>
                  <a:tcPr marL="199617"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1571012"/>
                  </a:ext>
                </a:extLst>
              </a:tr>
              <a:tr h="399234">
                <a:tc>
                  <a:txBody>
                    <a:bodyPr/>
                    <a:lstStyle/>
                    <a:p>
                      <a:pPr algn="l" fontAlgn="b"/>
                      <a:r>
                        <a:rPr lang="en-US" sz="2300" b="0" i="0" u="none" strike="noStrike">
                          <a:solidFill>
                            <a:srgbClr val="000000"/>
                          </a:solidFill>
                          <a:effectLst/>
                          <a:latin typeface="Calibri" panose="020F0502020204030204" pitchFamily="34" charset="0"/>
                        </a:rPr>
                        <a:t>Task 3</a:t>
                      </a:r>
                    </a:p>
                  </a:txBody>
                  <a:tcPr marL="399234"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Deliverable 5</a:t>
                      </a:r>
                    </a:p>
                  </a:txBody>
                  <a:tcPr marL="199617"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 </a:t>
                      </a:r>
                    </a:p>
                  </a:txBody>
                  <a:tcPr marL="199617"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062243"/>
                  </a:ext>
                </a:extLst>
              </a:tr>
              <a:tr h="399234">
                <a:tc>
                  <a:txBody>
                    <a:bodyPr/>
                    <a:lstStyle/>
                    <a:p>
                      <a:pPr algn="l" fontAlgn="b"/>
                      <a:r>
                        <a:rPr lang="en-US" sz="2300" b="0" i="0" u="none" strike="noStrike">
                          <a:solidFill>
                            <a:srgbClr val="000000"/>
                          </a:solidFill>
                          <a:effectLst/>
                          <a:latin typeface="Calibri" panose="020F0502020204030204" pitchFamily="34" charset="0"/>
                        </a:rPr>
                        <a:t>Deliverable 3</a:t>
                      </a:r>
                    </a:p>
                  </a:txBody>
                  <a:tcPr marL="199617"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Deliverable 6</a:t>
                      </a:r>
                    </a:p>
                  </a:txBody>
                  <a:tcPr marL="199617"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 </a:t>
                      </a:r>
                    </a:p>
                  </a:txBody>
                  <a:tcPr marL="199617"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dirty="0">
                          <a:solidFill>
                            <a:srgbClr val="000000"/>
                          </a:solidFill>
                          <a:effectLst/>
                          <a:latin typeface="Calibri" panose="020F050202020403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8436780"/>
                  </a:ext>
                </a:extLst>
              </a:tr>
            </a:tbl>
          </a:graphicData>
        </a:graphic>
      </p:graphicFrame>
      <p:sp>
        <p:nvSpPr>
          <p:cNvPr id="17" name="Rectangle 16">
            <a:extLst>
              <a:ext uri="{FF2B5EF4-FFF2-40B4-BE49-F238E27FC236}">
                <a16:creationId xmlns:a16="http://schemas.microsoft.com/office/drawing/2014/main" id="{DB348EF4-FC42-45B5-8D11-CA95C2D8F787}"/>
              </a:ext>
            </a:extLst>
          </p:cNvPr>
          <p:cNvSpPr/>
          <p:nvPr/>
        </p:nvSpPr>
        <p:spPr>
          <a:xfrm>
            <a:off x="4270836" y="2915780"/>
            <a:ext cx="2539397" cy="509808"/>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17F44D1-5DBC-42E7-94EB-6EAF1984565A}"/>
              </a:ext>
            </a:extLst>
          </p:cNvPr>
          <p:cNvSpPr/>
          <p:nvPr/>
        </p:nvSpPr>
        <p:spPr>
          <a:xfrm>
            <a:off x="469364" y="3425588"/>
            <a:ext cx="10034072" cy="409433"/>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hlinkClick r:id="rId4"/>
            <a:extLst>
              <a:ext uri="{FF2B5EF4-FFF2-40B4-BE49-F238E27FC236}">
                <a16:creationId xmlns:a16="http://schemas.microsoft.com/office/drawing/2014/main" id="{8046F4F0-DDE1-4AD6-A2B2-A9F4157AE00A}"/>
              </a:ext>
            </a:extLst>
          </p:cNvPr>
          <p:cNvSpPr/>
          <p:nvPr/>
        </p:nvSpPr>
        <p:spPr>
          <a:xfrm>
            <a:off x="469364" y="3835021"/>
            <a:ext cx="2505848" cy="818866"/>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21" name="Rectangle 20">
            <a:hlinkClick r:id="rId4"/>
            <a:extLst>
              <a:ext uri="{FF2B5EF4-FFF2-40B4-BE49-F238E27FC236}">
                <a16:creationId xmlns:a16="http://schemas.microsoft.com/office/drawing/2014/main" id="{A6324290-18D1-4D00-95BE-350CD3A3AC21}"/>
              </a:ext>
            </a:extLst>
          </p:cNvPr>
          <p:cNvSpPr/>
          <p:nvPr/>
        </p:nvSpPr>
        <p:spPr>
          <a:xfrm>
            <a:off x="469364" y="4630510"/>
            <a:ext cx="2505848" cy="1198790"/>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22" name="Rectangle 21">
            <a:hlinkClick r:id="rId4"/>
            <a:extLst>
              <a:ext uri="{FF2B5EF4-FFF2-40B4-BE49-F238E27FC236}">
                <a16:creationId xmlns:a16="http://schemas.microsoft.com/office/drawing/2014/main" id="{E37AD961-E868-4503-AC38-A5FB814413B8}"/>
              </a:ext>
            </a:extLst>
          </p:cNvPr>
          <p:cNvSpPr/>
          <p:nvPr/>
        </p:nvSpPr>
        <p:spPr>
          <a:xfrm>
            <a:off x="469364" y="2916010"/>
            <a:ext cx="10034072" cy="3336560"/>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23" name="Rectangle 22">
            <a:extLst>
              <a:ext uri="{FF2B5EF4-FFF2-40B4-BE49-F238E27FC236}">
                <a16:creationId xmlns:a16="http://schemas.microsoft.com/office/drawing/2014/main" id="{0D663219-0E8A-46BE-9AD8-F490DFC32F46}"/>
              </a:ext>
            </a:extLst>
          </p:cNvPr>
          <p:cNvSpPr/>
          <p:nvPr/>
        </p:nvSpPr>
        <p:spPr>
          <a:xfrm>
            <a:off x="5164201" y="399214"/>
            <a:ext cx="3215777" cy="1279004"/>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80301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3"/>
                                        </p:tgtEl>
                                      </p:cBhvr>
                                    </p:animEffect>
                                    <p:set>
                                      <p:cBhvr>
                                        <p:cTn id="12" dur="1" fill="hold">
                                          <p:stCondLst>
                                            <p:cond delay="499"/>
                                          </p:stCondLst>
                                        </p:cTn>
                                        <p:tgtEl>
                                          <p:spTgt spid="23"/>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17"/>
                                        </p:tgtEl>
                                      </p:cBhvr>
                                    </p:animEffect>
                                    <p:set>
                                      <p:cBhvr>
                                        <p:cTn id="20" dur="1" fill="hold">
                                          <p:stCondLst>
                                            <p:cond delay="499"/>
                                          </p:stCondLst>
                                        </p:cTn>
                                        <p:tgtEl>
                                          <p:spTgt spid="17"/>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18"/>
                                        </p:tgtEl>
                                      </p:cBhvr>
                                    </p:animEffect>
                                    <p:set>
                                      <p:cBhvr>
                                        <p:cTn id="28" dur="1" fill="hold">
                                          <p:stCondLst>
                                            <p:cond delay="499"/>
                                          </p:stCondLst>
                                        </p:cTn>
                                        <p:tgtEl>
                                          <p:spTgt spid="18"/>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19"/>
                                        </p:tgtEl>
                                      </p:cBhvr>
                                    </p:animEffect>
                                    <p:set>
                                      <p:cBhvr>
                                        <p:cTn id="36" dur="1" fill="hold">
                                          <p:stCondLst>
                                            <p:cond delay="499"/>
                                          </p:stCondLst>
                                        </p:cTn>
                                        <p:tgtEl>
                                          <p:spTgt spid="19"/>
                                        </p:tgtEl>
                                        <p:attrNameLst>
                                          <p:attrName>style.visibility</p:attrName>
                                        </p:attrNameLst>
                                      </p:cBhvr>
                                      <p:to>
                                        <p:strVal val="hidden"/>
                                      </p:to>
                                    </p:set>
                                  </p:childTnLst>
                                </p:cTn>
                              </p:par>
                              <p:par>
                                <p:cTn id="37" presetID="10"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1" nodeType="clickEffect">
                                  <p:stCondLst>
                                    <p:cond delay="0"/>
                                  </p:stCondLst>
                                  <p:childTnLst>
                                    <p:animEffect transition="out" filter="fade">
                                      <p:cBhvr>
                                        <p:cTn id="43" dur="500"/>
                                        <p:tgtEl>
                                          <p:spTgt spid="21"/>
                                        </p:tgtEl>
                                      </p:cBhvr>
                                    </p:animEffect>
                                    <p:set>
                                      <p:cBhvr>
                                        <p:cTn id="44" dur="1" fill="hold">
                                          <p:stCondLst>
                                            <p:cond delay="499"/>
                                          </p:stCondLst>
                                        </p:cTn>
                                        <p:tgtEl>
                                          <p:spTgt spid="21"/>
                                        </p:tgtEl>
                                        <p:attrNameLst>
                                          <p:attrName>style.visibility</p:attrName>
                                        </p:attrNameLst>
                                      </p:cBhvr>
                                      <p:to>
                                        <p:strVal val="hidden"/>
                                      </p:to>
                                    </p:set>
                                  </p:childTnLst>
                                </p:cTn>
                              </p:par>
                              <p:par>
                                <p:cTn id="45" presetID="10"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19" grpId="0" animBg="1"/>
      <p:bldP spid="19" grpId="1" animBg="1"/>
      <p:bldP spid="21" grpId="0" animBg="1"/>
      <p:bldP spid="21" grpId="1" animBg="1"/>
      <p:bldP spid="22" grpId="0" animBg="1"/>
      <p:bldP spid="23" grpId="0" animBg="1"/>
      <p:bldP spid="23"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548D0-64D1-4297-82B3-44DE614C3CC7}"/>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B87985C5-CDCA-465A-BD74-AC204E1603BA}"/>
              </a:ext>
            </a:extLst>
          </p:cNvPr>
          <p:cNvSpPr>
            <a:spLocks noGrp="1"/>
          </p:cNvSpPr>
          <p:nvPr>
            <p:ph sz="half" idx="1"/>
          </p:nvPr>
        </p:nvSpPr>
        <p:spPr/>
        <p:txBody>
          <a:bodyPr/>
          <a:lstStyle/>
          <a:p>
            <a:endParaRPr lang="en-US" dirty="0"/>
          </a:p>
        </p:txBody>
      </p:sp>
      <p:sp>
        <p:nvSpPr>
          <p:cNvPr id="4" name="Text Placeholder 3">
            <a:extLst>
              <a:ext uri="{FF2B5EF4-FFF2-40B4-BE49-F238E27FC236}">
                <a16:creationId xmlns:a16="http://schemas.microsoft.com/office/drawing/2014/main" id="{AE5BE3EE-5FD4-45CB-92F3-7EA7E9FA6906}"/>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67CBEB53-9A45-4070-8ADD-16673F47E530}"/>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2BCDF827-AED5-40B4-97ED-94F807230281}"/>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1E3A95E7-6148-4869-BD88-3739D62DFBCF}"/>
              </a:ext>
            </a:extLst>
          </p:cNvPr>
          <p:cNvSpPr>
            <a:spLocks noGrp="1"/>
          </p:cNvSpPr>
          <p:nvPr>
            <p:ph type="body" sz="quarter" idx="16"/>
          </p:nvPr>
        </p:nvSpPr>
        <p:spPr/>
        <p:txBody>
          <a:bodyPr/>
          <a:lstStyle/>
          <a:p>
            <a:endParaRPr lang="en-US"/>
          </a:p>
        </p:txBody>
      </p:sp>
      <p:pic>
        <p:nvPicPr>
          <p:cNvPr id="8" name="Graphic 7">
            <a:extLst>
              <a:ext uri="{FF2B5EF4-FFF2-40B4-BE49-F238E27FC236}">
                <a16:creationId xmlns:a16="http://schemas.microsoft.com/office/drawing/2014/main" id="{C531D26B-3B56-48D8-B6C6-3AEE90D6DDA2}"/>
              </a:ext>
            </a:extLst>
          </p:cNvPr>
          <p:cNvPicPr>
            <a:picLocks/>
          </p:cNvPicPr>
          <p:nvPr/>
        </p:nvPicPr>
        <p:blipFill>
          <a:blip r:embed="rId3">
            <a:extLst>
              <a:ext uri="{96DAC541-7B7A-43D3-8B79-37D633B846F1}">
                <asvg:svgBlip xmlns:asvg="http://schemas.microsoft.com/office/drawing/2016/SVG/main" r:embed="rId4"/>
              </a:ext>
            </a:extLst>
          </a:blip>
          <a:stretch>
            <a:fillRect/>
          </a:stretch>
        </p:blipFill>
        <p:spPr>
          <a:xfrm>
            <a:off x="1816416" y="2230895"/>
            <a:ext cx="3810000" cy="3810000"/>
          </a:xfrm>
          <a:prstGeom prst="rect">
            <a:avLst/>
          </a:prstGeom>
        </p:spPr>
      </p:pic>
      <p:graphicFrame>
        <p:nvGraphicFramePr>
          <p:cNvPr id="23" name="Content Placeholder 15">
            <a:extLst>
              <a:ext uri="{FF2B5EF4-FFF2-40B4-BE49-F238E27FC236}">
                <a16:creationId xmlns:a16="http://schemas.microsoft.com/office/drawing/2014/main" id="{40086371-2176-4AFD-A93B-6E74D18B710E}"/>
              </a:ext>
            </a:extLst>
          </p:cNvPr>
          <p:cNvGraphicFramePr>
            <a:graphicFrameLocks/>
          </p:cNvGraphicFramePr>
          <p:nvPr>
            <p:extLst>
              <p:ext uri="{D42A27DB-BD31-4B8C-83A1-F6EECF244321}">
                <p14:modId xmlns:p14="http://schemas.microsoft.com/office/powerpoint/2010/main" val="3543466342"/>
              </p:ext>
            </p:extLst>
          </p:nvPr>
        </p:nvGraphicFramePr>
        <p:xfrm>
          <a:off x="6021332" y="3380451"/>
          <a:ext cx="4416535" cy="1468698"/>
        </p:xfrm>
        <a:graphic>
          <a:graphicData uri="http://schemas.openxmlformats.org/drawingml/2006/table">
            <a:tbl>
              <a:tblPr/>
              <a:tblGrid>
                <a:gridCol w="1124048">
                  <a:extLst>
                    <a:ext uri="{9D8B030D-6E8A-4147-A177-3AD203B41FA5}">
                      <a16:colId xmlns:a16="http://schemas.microsoft.com/office/drawing/2014/main" val="1913539426"/>
                    </a:ext>
                  </a:extLst>
                </a:gridCol>
                <a:gridCol w="1124048">
                  <a:extLst>
                    <a:ext uri="{9D8B030D-6E8A-4147-A177-3AD203B41FA5}">
                      <a16:colId xmlns:a16="http://schemas.microsoft.com/office/drawing/2014/main" val="2846520907"/>
                    </a:ext>
                  </a:extLst>
                </a:gridCol>
                <a:gridCol w="1124048">
                  <a:extLst>
                    <a:ext uri="{9D8B030D-6E8A-4147-A177-3AD203B41FA5}">
                      <a16:colId xmlns:a16="http://schemas.microsoft.com/office/drawing/2014/main" val="3496112840"/>
                    </a:ext>
                  </a:extLst>
                </a:gridCol>
                <a:gridCol w="1044391">
                  <a:extLst>
                    <a:ext uri="{9D8B030D-6E8A-4147-A177-3AD203B41FA5}">
                      <a16:colId xmlns:a16="http://schemas.microsoft.com/office/drawing/2014/main" val="4174687292"/>
                    </a:ext>
                  </a:extLst>
                </a:gridCol>
              </a:tblGrid>
              <a:tr h="238630">
                <a:tc gridSpan="4">
                  <a:txBody>
                    <a:bodyPr/>
                    <a:lstStyle/>
                    <a:p>
                      <a:pPr algn="ctr" fontAlgn="b"/>
                      <a:r>
                        <a:rPr lang="en-US" sz="1000" b="0" i="0" u="none" strike="noStrike">
                          <a:solidFill>
                            <a:srgbClr val="000000"/>
                          </a:solidFill>
                          <a:effectLst/>
                          <a:latin typeface="Calibri" panose="020F0502020204030204" pitchFamily="34" charset="0"/>
                        </a:rPr>
                        <a:t>Project Name</a:t>
                      </a:r>
                    </a:p>
                  </a:txBody>
                  <a:tcPr marL="40248" marR="40248" marT="20124" marB="2012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66800365"/>
                  </a:ext>
                </a:extLst>
              </a:tr>
              <a:tr h="175724">
                <a:tc>
                  <a:txBody>
                    <a:bodyPr/>
                    <a:lstStyle/>
                    <a:p>
                      <a:pPr algn="l" fontAlgn="b"/>
                      <a:r>
                        <a:rPr lang="en-US" sz="1000" b="0" i="0" u="none" strike="noStrike">
                          <a:solidFill>
                            <a:srgbClr val="000000"/>
                          </a:solidFill>
                          <a:effectLst/>
                          <a:latin typeface="Calibri" panose="020F0502020204030204" pitchFamily="34" charset="0"/>
                        </a:rPr>
                        <a:t>Objective 1</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Objective 2</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Objective 3</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Objective 4</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4087336"/>
                  </a:ext>
                </a:extLst>
              </a:tr>
              <a:tr h="175724">
                <a:tc>
                  <a:txBody>
                    <a:bodyPr/>
                    <a:lstStyle/>
                    <a:p>
                      <a:pPr algn="l" fontAlgn="b"/>
                      <a:r>
                        <a:rPr lang="en-US" sz="1000" b="0" i="0" u="none" strike="noStrike">
                          <a:solidFill>
                            <a:srgbClr val="000000"/>
                          </a:solidFill>
                          <a:effectLst/>
                          <a:latin typeface="Calibri" panose="020F0502020204030204" pitchFamily="34" charset="0"/>
                        </a:rPr>
                        <a:t>Deliverable 1</a:t>
                      </a:r>
                    </a:p>
                  </a:txBody>
                  <a:tcPr marL="8786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Deliverable 4</a:t>
                      </a:r>
                    </a:p>
                  </a:txBody>
                  <a:tcPr marL="8786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Deliverable 7</a:t>
                      </a:r>
                    </a:p>
                  </a:txBody>
                  <a:tcPr marL="8786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Deliverable 8</a:t>
                      </a:r>
                    </a:p>
                  </a:txBody>
                  <a:tcPr marL="8786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8544034"/>
                  </a:ext>
                </a:extLst>
              </a:tr>
              <a:tr h="175724">
                <a:tc>
                  <a:txBody>
                    <a:bodyPr/>
                    <a:lstStyle/>
                    <a:p>
                      <a:pPr algn="l" fontAlgn="b"/>
                      <a:r>
                        <a:rPr lang="en-US" sz="1000" b="0" i="0" u="none" strike="noStrike">
                          <a:solidFill>
                            <a:srgbClr val="000000"/>
                          </a:solidFill>
                          <a:effectLst/>
                          <a:latin typeface="Calibri" panose="020F0502020204030204" pitchFamily="34" charset="0"/>
                        </a:rPr>
                        <a:t>Deliverable 2</a:t>
                      </a:r>
                    </a:p>
                  </a:txBody>
                  <a:tcPr marL="8786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Task 4</a:t>
                      </a:r>
                    </a:p>
                  </a:txBody>
                  <a:tcPr marL="175724"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786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Deliverable 9</a:t>
                      </a:r>
                    </a:p>
                  </a:txBody>
                  <a:tcPr marL="8786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9466863"/>
                  </a:ext>
                </a:extLst>
              </a:tr>
              <a:tr h="175724">
                <a:tc>
                  <a:txBody>
                    <a:bodyPr/>
                    <a:lstStyle/>
                    <a:p>
                      <a:pPr algn="l" fontAlgn="b"/>
                      <a:r>
                        <a:rPr lang="en-US" sz="1000" b="0" i="0" u="none" strike="noStrike">
                          <a:solidFill>
                            <a:srgbClr val="000000"/>
                          </a:solidFill>
                          <a:effectLst/>
                          <a:latin typeface="Calibri" panose="020F0502020204030204" pitchFamily="34" charset="0"/>
                        </a:rPr>
                        <a:t>Task 1</a:t>
                      </a:r>
                    </a:p>
                  </a:txBody>
                  <a:tcPr marL="175724"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Task 5</a:t>
                      </a:r>
                    </a:p>
                  </a:txBody>
                  <a:tcPr marL="175724"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786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19826"/>
                  </a:ext>
                </a:extLst>
              </a:tr>
              <a:tr h="175724">
                <a:tc>
                  <a:txBody>
                    <a:bodyPr/>
                    <a:lstStyle/>
                    <a:p>
                      <a:pPr algn="l" fontAlgn="b"/>
                      <a:r>
                        <a:rPr lang="en-US" sz="1000" b="0" i="0" u="none" strike="noStrike">
                          <a:solidFill>
                            <a:srgbClr val="000000"/>
                          </a:solidFill>
                          <a:effectLst/>
                          <a:latin typeface="Calibri" panose="020F0502020204030204" pitchFamily="34" charset="0"/>
                        </a:rPr>
                        <a:t>Task 2</a:t>
                      </a:r>
                    </a:p>
                  </a:txBody>
                  <a:tcPr marL="175724"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Task 6</a:t>
                      </a:r>
                    </a:p>
                  </a:txBody>
                  <a:tcPr marL="175724"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786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1571012"/>
                  </a:ext>
                </a:extLst>
              </a:tr>
              <a:tr h="175724">
                <a:tc>
                  <a:txBody>
                    <a:bodyPr/>
                    <a:lstStyle/>
                    <a:p>
                      <a:pPr algn="l" fontAlgn="b"/>
                      <a:r>
                        <a:rPr lang="en-US" sz="1000" b="0" i="0" u="none" strike="noStrike">
                          <a:solidFill>
                            <a:srgbClr val="000000"/>
                          </a:solidFill>
                          <a:effectLst/>
                          <a:latin typeface="Calibri" panose="020F0502020204030204" pitchFamily="34" charset="0"/>
                        </a:rPr>
                        <a:t>Task 3</a:t>
                      </a:r>
                    </a:p>
                  </a:txBody>
                  <a:tcPr marL="175724"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Deliverable 5</a:t>
                      </a:r>
                    </a:p>
                  </a:txBody>
                  <a:tcPr marL="8786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786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062243"/>
                  </a:ext>
                </a:extLst>
              </a:tr>
              <a:tr h="175724">
                <a:tc>
                  <a:txBody>
                    <a:bodyPr/>
                    <a:lstStyle/>
                    <a:p>
                      <a:pPr algn="l" fontAlgn="b"/>
                      <a:r>
                        <a:rPr lang="en-US" sz="1000" b="0" i="0" u="none" strike="noStrike">
                          <a:solidFill>
                            <a:srgbClr val="000000"/>
                          </a:solidFill>
                          <a:effectLst/>
                          <a:latin typeface="Calibri" panose="020F0502020204030204" pitchFamily="34" charset="0"/>
                        </a:rPr>
                        <a:t>Deliverable 3</a:t>
                      </a:r>
                    </a:p>
                  </a:txBody>
                  <a:tcPr marL="8786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Deliverable 6</a:t>
                      </a:r>
                    </a:p>
                  </a:txBody>
                  <a:tcPr marL="8786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7862"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8436780"/>
                  </a:ext>
                </a:extLst>
              </a:tr>
            </a:tbl>
          </a:graphicData>
        </a:graphic>
      </p:graphicFrame>
    </p:spTree>
    <p:extLst>
      <p:ext uri="{BB962C8B-B14F-4D97-AF65-F5344CB8AC3E}">
        <p14:creationId xmlns:p14="http://schemas.microsoft.com/office/powerpoint/2010/main" val="976107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4049B-C1BF-4335-91CA-7C6F254E5B9F}"/>
              </a:ext>
            </a:extLst>
          </p:cNvPr>
          <p:cNvSpPr>
            <a:spLocks noGrp="1"/>
          </p:cNvSpPr>
          <p:nvPr>
            <p:ph type="title"/>
          </p:nvPr>
        </p:nvSpPr>
        <p:spPr/>
        <p:txBody>
          <a:bodyPr/>
          <a:lstStyle/>
          <a:p>
            <a:r>
              <a:rPr lang="en-US" dirty="0"/>
              <a:t>More to come . . .</a:t>
            </a:r>
          </a:p>
        </p:txBody>
      </p:sp>
      <p:sp>
        <p:nvSpPr>
          <p:cNvPr id="3" name="Content Placeholder 2">
            <a:extLst>
              <a:ext uri="{FF2B5EF4-FFF2-40B4-BE49-F238E27FC236}">
                <a16:creationId xmlns:a16="http://schemas.microsoft.com/office/drawing/2014/main" id="{AFB2ABD3-FD4B-4CD0-8DCE-99C47BC6182C}"/>
              </a:ext>
            </a:extLst>
          </p:cNvPr>
          <p:cNvSpPr>
            <a:spLocks noGrp="1"/>
          </p:cNvSpPr>
          <p:nvPr>
            <p:ph sz="half" idx="1"/>
          </p:nvPr>
        </p:nvSpPr>
        <p:spPr/>
        <p:txBody>
          <a:bodyPr/>
          <a:lstStyle/>
          <a:p>
            <a:endParaRPr lang="en-US"/>
          </a:p>
        </p:txBody>
      </p:sp>
      <p:sp>
        <p:nvSpPr>
          <p:cNvPr id="4" name="Text Placeholder 3">
            <a:extLst>
              <a:ext uri="{FF2B5EF4-FFF2-40B4-BE49-F238E27FC236}">
                <a16:creationId xmlns:a16="http://schemas.microsoft.com/office/drawing/2014/main" id="{5AC0E8F1-556F-4683-B81C-16072D9616B4}"/>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095BAF77-6626-43BB-9F0A-4E3262C6839D}"/>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71DDB125-756A-4CDF-B7C0-017BD8C76450}"/>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350BE2BA-A043-4CCC-8DC8-1289F7757FD5}"/>
              </a:ext>
            </a:extLst>
          </p:cNvPr>
          <p:cNvSpPr>
            <a:spLocks noGrp="1"/>
          </p:cNvSpPr>
          <p:nvPr>
            <p:ph type="body" sz="quarter" idx="16"/>
          </p:nvPr>
        </p:nvSpPr>
        <p:spPr/>
        <p:txBody>
          <a:bodyPr/>
          <a:lstStyle/>
          <a:p>
            <a:endParaRPr lang="en-US"/>
          </a:p>
        </p:txBody>
      </p:sp>
      <p:pic>
        <p:nvPicPr>
          <p:cNvPr id="9" name="Graphic 8">
            <a:extLst>
              <a:ext uri="{FF2B5EF4-FFF2-40B4-BE49-F238E27FC236}">
                <a16:creationId xmlns:a16="http://schemas.microsoft.com/office/drawing/2014/main" id="{D060D2D0-528A-465C-A941-8E6B848C6011}"/>
              </a:ext>
            </a:extLst>
          </p:cNvPr>
          <p:cNvPicPr>
            <a:picLocks/>
          </p:cNvPicPr>
          <p:nvPr/>
        </p:nvPicPr>
        <p:blipFill>
          <a:blip r:embed="rId3">
            <a:extLst>
              <a:ext uri="{96DAC541-7B7A-43D3-8B79-37D633B846F1}">
                <asvg:svgBlip xmlns:asvg="http://schemas.microsoft.com/office/drawing/2016/SVG/main" r:embed="rId4"/>
              </a:ext>
            </a:extLst>
          </a:blip>
          <a:stretch>
            <a:fillRect/>
          </a:stretch>
        </p:blipFill>
        <p:spPr>
          <a:xfrm>
            <a:off x="3721416" y="2093890"/>
            <a:ext cx="3810000" cy="3810000"/>
          </a:xfrm>
          <a:prstGeom prst="rect">
            <a:avLst/>
          </a:prstGeom>
        </p:spPr>
      </p:pic>
    </p:spTree>
    <p:extLst>
      <p:ext uri="{BB962C8B-B14F-4D97-AF65-F5344CB8AC3E}">
        <p14:creationId xmlns:p14="http://schemas.microsoft.com/office/powerpoint/2010/main" val="69693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D70F5-58DA-4587-9C94-AC163068E561}"/>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2813E60F-60DC-42A6-8442-FCF08A102766}"/>
              </a:ext>
            </a:extLst>
          </p:cNvPr>
          <p:cNvSpPr>
            <a:spLocks noGrp="1"/>
          </p:cNvSpPr>
          <p:nvPr>
            <p:ph sz="half" idx="1"/>
          </p:nvPr>
        </p:nvSpPr>
        <p:spPr/>
        <p:txBody>
          <a:bodyPr/>
          <a:lstStyle/>
          <a:p>
            <a:pPr marL="0" indent="-457200">
              <a:buNone/>
            </a:pPr>
            <a:endParaRPr lang="en-US" sz="2000" dirty="0"/>
          </a:p>
          <a:p>
            <a:pPr marL="0" indent="0">
              <a:buNone/>
            </a:pPr>
            <a:endParaRPr lang="en-US" dirty="0"/>
          </a:p>
        </p:txBody>
      </p:sp>
      <p:sp>
        <p:nvSpPr>
          <p:cNvPr id="4" name="Text Placeholder 3">
            <a:extLst>
              <a:ext uri="{FF2B5EF4-FFF2-40B4-BE49-F238E27FC236}">
                <a16:creationId xmlns:a16="http://schemas.microsoft.com/office/drawing/2014/main" id="{1E704E42-31D7-4711-BB2E-434AB99D8260}"/>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D48582EA-C881-4893-9561-87F5E0AAB106}"/>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73451787-019C-4F5B-9527-CDE82F855CC0}"/>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8ED8226E-1B51-4A38-897E-E6134DAB54D5}"/>
              </a:ext>
            </a:extLst>
          </p:cNvPr>
          <p:cNvSpPr>
            <a:spLocks noGrp="1"/>
          </p:cNvSpPr>
          <p:nvPr>
            <p:ph type="body" sz="quarter" idx="16"/>
          </p:nvPr>
        </p:nvSpPr>
        <p:spPr/>
        <p:txBody>
          <a:bodyPr/>
          <a:lstStyle/>
          <a:p>
            <a:endParaRPr lang="en-US"/>
          </a:p>
        </p:txBody>
      </p:sp>
      <p:sp>
        <p:nvSpPr>
          <p:cNvPr id="11" name="TextBox 10">
            <a:extLst>
              <a:ext uri="{FF2B5EF4-FFF2-40B4-BE49-F238E27FC236}">
                <a16:creationId xmlns:a16="http://schemas.microsoft.com/office/drawing/2014/main" id="{CDE91F84-DCEE-4BBF-BD2F-7F29D6D40D2F}"/>
              </a:ext>
            </a:extLst>
          </p:cNvPr>
          <p:cNvSpPr txBox="1"/>
          <p:nvPr/>
        </p:nvSpPr>
        <p:spPr>
          <a:xfrm>
            <a:off x="828674" y="1746528"/>
            <a:ext cx="9315451" cy="830997"/>
          </a:xfrm>
          <a:prstGeom prst="rect">
            <a:avLst/>
          </a:prstGeom>
          <a:noFill/>
        </p:spPr>
        <p:txBody>
          <a:bodyPr wrap="square">
            <a:spAutoFit/>
          </a:bodyPr>
          <a:lstStyle/>
          <a:p>
            <a:pPr marR="0"/>
            <a:r>
              <a:rPr lang="en-US" sz="2400" dirty="0">
                <a:latin typeface="Calibri" panose="020F0502020204030204" pitchFamily="34" charset="0"/>
              </a:rPr>
              <a:t>Schwalbe, K. (2021). </a:t>
            </a:r>
            <a:r>
              <a:rPr lang="en-US" sz="2400" i="1" dirty="0">
                <a:latin typeface="Calibri" panose="020F0502020204030204" pitchFamily="34" charset="0"/>
              </a:rPr>
              <a:t>Healthcare project management, third edition: 	Predictive, agile, and hybrid approaches. Schwalbe Publishing. </a:t>
            </a:r>
          </a:p>
        </p:txBody>
      </p:sp>
    </p:spTree>
    <p:extLst>
      <p:ext uri="{BB962C8B-B14F-4D97-AF65-F5344CB8AC3E}">
        <p14:creationId xmlns:p14="http://schemas.microsoft.com/office/powerpoint/2010/main" val="3221412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Graphical user interface&#10;&#10;Description automatically generated with low confidence">
            <a:extLst>
              <a:ext uri="{FF2B5EF4-FFF2-40B4-BE49-F238E27FC236}">
                <a16:creationId xmlns:a16="http://schemas.microsoft.com/office/drawing/2014/main" id="{8D2F3D2E-D812-4AFD-B95C-C93AE863DC1A}"/>
              </a:ext>
            </a:extLst>
          </p:cNvPr>
          <p:cNvPicPr>
            <a:picLocks noGrp="1" noChangeAspect="1"/>
          </p:cNvPicPr>
          <p:nvPr>
            <p:ph sz="half" idx="1"/>
          </p:nvPr>
        </p:nvPicPr>
        <p:blipFill>
          <a:blip r:embed="rId3"/>
          <a:stretch>
            <a:fillRect/>
          </a:stretch>
        </p:blipFill>
        <p:spPr>
          <a:xfrm>
            <a:off x="1550385" y="90215"/>
            <a:ext cx="7872029" cy="7714442"/>
          </a:xfrm>
        </p:spPr>
      </p:pic>
      <p:sp>
        <p:nvSpPr>
          <p:cNvPr id="2" name="Title 1">
            <a:extLst>
              <a:ext uri="{FF2B5EF4-FFF2-40B4-BE49-F238E27FC236}">
                <a16:creationId xmlns:a16="http://schemas.microsoft.com/office/drawing/2014/main" id="{013F8B66-5536-4752-8C7A-CF943D0C81A9}"/>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DC9A42FC-14E1-4BC8-AA8A-1764E9F4F929}"/>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E6AFE61B-219C-4866-B66D-79CCA4D3EDC1}"/>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7CE8D3FF-F9AC-4EF9-9C25-71F74B50F20A}"/>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9298F68F-3668-4DF9-8648-68DB9521F4FB}"/>
              </a:ext>
            </a:extLst>
          </p:cNvPr>
          <p:cNvSpPr>
            <a:spLocks noGrp="1"/>
          </p:cNvSpPr>
          <p:nvPr>
            <p:ph type="body" sz="quarter" idx="16"/>
          </p:nvPr>
        </p:nvSpPr>
        <p:spPr/>
        <p:txBody>
          <a:bodyPr/>
          <a:lstStyle/>
          <a:p>
            <a:endParaRPr lang="en-US"/>
          </a:p>
        </p:txBody>
      </p:sp>
      <p:sp>
        <p:nvSpPr>
          <p:cNvPr id="17" name="Rectangle 16">
            <a:extLst>
              <a:ext uri="{FF2B5EF4-FFF2-40B4-BE49-F238E27FC236}">
                <a16:creationId xmlns:a16="http://schemas.microsoft.com/office/drawing/2014/main" id="{F91FE0A8-7539-411E-AAD8-C493210C3B89}"/>
              </a:ext>
            </a:extLst>
          </p:cNvPr>
          <p:cNvSpPr/>
          <p:nvPr/>
        </p:nvSpPr>
        <p:spPr>
          <a:xfrm>
            <a:off x="1550385" y="342900"/>
            <a:ext cx="2564415" cy="7391400"/>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125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Graphical user interface&#10;&#10;Description automatically generated with low confidence">
            <a:extLst>
              <a:ext uri="{FF2B5EF4-FFF2-40B4-BE49-F238E27FC236}">
                <a16:creationId xmlns:a16="http://schemas.microsoft.com/office/drawing/2014/main" id="{8D2F3D2E-D812-4AFD-B95C-C93AE863DC1A}"/>
              </a:ext>
            </a:extLst>
          </p:cNvPr>
          <p:cNvPicPr>
            <a:picLocks noGrp="1" noChangeAspect="1"/>
          </p:cNvPicPr>
          <p:nvPr>
            <p:ph sz="half" idx="1"/>
          </p:nvPr>
        </p:nvPicPr>
        <p:blipFill rotWithShape="1">
          <a:blip r:embed="rId3"/>
          <a:srcRect l="10416" t="67554" r="67598" b="10148"/>
          <a:stretch/>
        </p:blipFill>
        <p:spPr>
          <a:xfrm>
            <a:off x="3162891" y="1462830"/>
            <a:ext cx="4927052" cy="4897027"/>
          </a:xfrm>
        </p:spPr>
      </p:pic>
      <p:sp>
        <p:nvSpPr>
          <p:cNvPr id="2" name="Title 1">
            <a:extLst>
              <a:ext uri="{FF2B5EF4-FFF2-40B4-BE49-F238E27FC236}">
                <a16:creationId xmlns:a16="http://schemas.microsoft.com/office/drawing/2014/main" id="{013F8B66-5536-4752-8C7A-CF943D0C81A9}"/>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DC9A42FC-14E1-4BC8-AA8A-1764E9F4F929}"/>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E6AFE61B-219C-4866-B66D-79CCA4D3EDC1}"/>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7CE8D3FF-F9AC-4EF9-9C25-71F74B50F20A}"/>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9298F68F-3668-4DF9-8648-68DB9521F4FB}"/>
              </a:ext>
            </a:extLst>
          </p:cNvPr>
          <p:cNvSpPr>
            <a:spLocks noGrp="1"/>
          </p:cNvSpPr>
          <p:nvPr>
            <p:ph type="body" sz="quarter" idx="16"/>
          </p:nvPr>
        </p:nvSpPr>
        <p:spPr/>
        <p:txBody>
          <a:bodyPr/>
          <a:lstStyle/>
          <a:p>
            <a:endParaRPr lang="en-US"/>
          </a:p>
        </p:txBody>
      </p:sp>
      <p:sp>
        <p:nvSpPr>
          <p:cNvPr id="8" name="Rectangle 7">
            <a:extLst>
              <a:ext uri="{FF2B5EF4-FFF2-40B4-BE49-F238E27FC236}">
                <a16:creationId xmlns:a16="http://schemas.microsoft.com/office/drawing/2014/main" id="{31B6A016-92C1-4398-A139-40076523DEC4}"/>
              </a:ext>
            </a:extLst>
          </p:cNvPr>
          <p:cNvSpPr/>
          <p:nvPr/>
        </p:nvSpPr>
        <p:spPr>
          <a:xfrm>
            <a:off x="5334000" y="3124200"/>
            <a:ext cx="2667000" cy="914400"/>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2512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4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Graphical user interface&#10;&#10;Description automatically generated with low confidence">
            <a:extLst>
              <a:ext uri="{FF2B5EF4-FFF2-40B4-BE49-F238E27FC236}">
                <a16:creationId xmlns:a16="http://schemas.microsoft.com/office/drawing/2014/main" id="{8D2F3D2E-D812-4AFD-B95C-C93AE863DC1A}"/>
              </a:ext>
            </a:extLst>
          </p:cNvPr>
          <p:cNvPicPr>
            <a:picLocks noGrp="1" noChangeAspect="1"/>
          </p:cNvPicPr>
          <p:nvPr>
            <p:ph sz="half" idx="1"/>
          </p:nvPr>
        </p:nvPicPr>
        <p:blipFill rotWithShape="1">
          <a:blip r:embed="rId3"/>
          <a:srcRect l="10416" t="72351" r="67598" b="5351"/>
          <a:stretch/>
        </p:blipFill>
        <p:spPr>
          <a:xfrm>
            <a:off x="3162891" y="1462830"/>
            <a:ext cx="4927052" cy="4897027"/>
          </a:xfrm>
        </p:spPr>
      </p:pic>
      <p:sp>
        <p:nvSpPr>
          <p:cNvPr id="2" name="Title 1">
            <a:extLst>
              <a:ext uri="{FF2B5EF4-FFF2-40B4-BE49-F238E27FC236}">
                <a16:creationId xmlns:a16="http://schemas.microsoft.com/office/drawing/2014/main" id="{013F8B66-5536-4752-8C7A-CF943D0C81A9}"/>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DC9A42FC-14E1-4BC8-AA8A-1764E9F4F929}"/>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E6AFE61B-219C-4866-B66D-79CCA4D3EDC1}"/>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7CE8D3FF-F9AC-4EF9-9C25-71F74B50F20A}"/>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9298F68F-3668-4DF9-8648-68DB9521F4FB}"/>
              </a:ext>
            </a:extLst>
          </p:cNvPr>
          <p:cNvSpPr>
            <a:spLocks noGrp="1"/>
          </p:cNvSpPr>
          <p:nvPr>
            <p:ph type="body" sz="quarter" idx="16"/>
          </p:nvPr>
        </p:nvSpPr>
        <p:spPr/>
        <p:txBody>
          <a:bodyPr/>
          <a:lstStyle/>
          <a:p>
            <a:endParaRPr lang="en-US"/>
          </a:p>
        </p:txBody>
      </p:sp>
      <p:sp>
        <p:nvSpPr>
          <p:cNvPr id="8" name="Rectangle 7">
            <a:extLst>
              <a:ext uri="{FF2B5EF4-FFF2-40B4-BE49-F238E27FC236}">
                <a16:creationId xmlns:a16="http://schemas.microsoft.com/office/drawing/2014/main" id="{31B6A016-92C1-4398-A139-40076523DEC4}"/>
              </a:ext>
            </a:extLst>
          </p:cNvPr>
          <p:cNvSpPr/>
          <p:nvPr/>
        </p:nvSpPr>
        <p:spPr>
          <a:xfrm>
            <a:off x="5334000" y="3124200"/>
            <a:ext cx="2667000" cy="914400"/>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93268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4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E83A7-65DB-4D8C-8B53-7F0EAB71EE6D}"/>
              </a:ext>
            </a:extLst>
          </p:cNvPr>
          <p:cNvSpPr>
            <a:spLocks noGrp="1"/>
          </p:cNvSpPr>
          <p:nvPr>
            <p:ph type="title"/>
          </p:nvPr>
        </p:nvSpPr>
        <p:spPr/>
        <p:txBody>
          <a:bodyPr/>
          <a:lstStyle/>
          <a:p>
            <a:r>
              <a:rPr lang="en-US" dirty="0"/>
              <a:t>Address feedback</a:t>
            </a:r>
          </a:p>
        </p:txBody>
      </p:sp>
      <p:sp>
        <p:nvSpPr>
          <p:cNvPr id="3" name="Content Placeholder 2">
            <a:extLst>
              <a:ext uri="{FF2B5EF4-FFF2-40B4-BE49-F238E27FC236}">
                <a16:creationId xmlns:a16="http://schemas.microsoft.com/office/drawing/2014/main" id="{F8B4C069-76A0-4688-8C3A-8311B7486A00}"/>
              </a:ext>
            </a:extLst>
          </p:cNvPr>
          <p:cNvSpPr>
            <a:spLocks noGrp="1"/>
          </p:cNvSpPr>
          <p:nvPr>
            <p:ph sz="half" idx="1"/>
          </p:nvPr>
        </p:nvSpPr>
        <p:spPr/>
        <p:txBody>
          <a:bodyPr/>
          <a:lstStyle/>
          <a:p>
            <a:endParaRPr lang="en-US"/>
          </a:p>
        </p:txBody>
      </p:sp>
      <p:sp>
        <p:nvSpPr>
          <p:cNvPr id="4" name="Text Placeholder 3">
            <a:extLst>
              <a:ext uri="{FF2B5EF4-FFF2-40B4-BE49-F238E27FC236}">
                <a16:creationId xmlns:a16="http://schemas.microsoft.com/office/drawing/2014/main" id="{32D8F2F6-F60D-4400-A140-15A297569B51}"/>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0470A268-97CC-4CB0-AFA0-9362CD810F07}"/>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212312B4-134B-43F5-9E6D-6FBEA6C230C1}"/>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EA766AA2-8685-4BB9-8889-980329FB72B9}"/>
              </a:ext>
            </a:extLst>
          </p:cNvPr>
          <p:cNvSpPr>
            <a:spLocks noGrp="1"/>
          </p:cNvSpPr>
          <p:nvPr>
            <p:ph type="body" sz="quarter" idx="16"/>
          </p:nvPr>
        </p:nvSpPr>
        <p:spPr/>
        <p:txBody>
          <a:bodyPr/>
          <a:lstStyle/>
          <a:p>
            <a:endParaRPr lang="en-US"/>
          </a:p>
        </p:txBody>
      </p:sp>
      <p:pic>
        <p:nvPicPr>
          <p:cNvPr id="8" name="Graphic 7">
            <a:extLst>
              <a:ext uri="{FF2B5EF4-FFF2-40B4-BE49-F238E27FC236}">
                <a16:creationId xmlns:a16="http://schemas.microsoft.com/office/drawing/2014/main" id="{31E754E9-75A2-4687-9230-68E6B2782AE9}"/>
              </a:ext>
            </a:extLst>
          </p:cNvPr>
          <p:cNvPicPr>
            <a:picLocks/>
          </p:cNvPicPr>
          <p:nvPr/>
        </p:nvPicPr>
        <p:blipFill>
          <a:blip r:embed="rId3">
            <a:extLst>
              <a:ext uri="{96DAC541-7B7A-43D3-8B79-37D633B846F1}">
                <asvg:svgBlip xmlns:asvg="http://schemas.microsoft.com/office/drawing/2016/SVG/main" r:embed="rId4"/>
              </a:ext>
            </a:extLst>
          </a:blip>
          <a:stretch>
            <a:fillRect/>
          </a:stretch>
        </p:blipFill>
        <p:spPr>
          <a:xfrm>
            <a:off x="3392676" y="2146732"/>
            <a:ext cx="3810000" cy="3810000"/>
          </a:xfrm>
          <a:prstGeom prst="rect">
            <a:avLst/>
          </a:prstGeom>
        </p:spPr>
      </p:pic>
    </p:spTree>
    <p:extLst>
      <p:ext uri="{BB962C8B-B14F-4D97-AF65-F5344CB8AC3E}">
        <p14:creationId xmlns:p14="http://schemas.microsoft.com/office/powerpoint/2010/main" val="2589890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Graphical user interface&#10;&#10;Description automatically generated with low confidence">
            <a:extLst>
              <a:ext uri="{FF2B5EF4-FFF2-40B4-BE49-F238E27FC236}">
                <a16:creationId xmlns:a16="http://schemas.microsoft.com/office/drawing/2014/main" id="{8D2F3D2E-D812-4AFD-B95C-C93AE863DC1A}"/>
              </a:ext>
            </a:extLst>
          </p:cNvPr>
          <p:cNvPicPr>
            <a:picLocks noGrp="1" noChangeAspect="1"/>
          </p:cNvPicPr>
          <p:nvPr>
            <p:ph sz="half" idx="1"/>
          </p:nvPr>
        </p:nvPicPr>
        <p:blipFill rotWithShape="1">
          <a:blip r:embed="rId3"/>
          <a:srcRect r="32850" b="67424"/>
          <a:stretch/>
        </p:blipFill>
        <p:spPr>
          <a:xfrm>
            <a:off x="175444" y="2331835"/>
            <a:ext cx="10600408" cy="5039636"/>
          </a:xfrm>
        </p:spPr>
      </p:pic>
      <p:sp>
        <p:nvSpPr>
          <p:cNvPr id="2" name="Title 1">
            <a:extLst>
              <a:ext uri="{FF2B5EF4-FFF2-40B4-BE49-F238E27FC236}">
                <a16:creationId xmlns:a16="http://schemas.microsoft.com/office/drawing/2014/main" id="{013F8B66-5536-4752-8C7A-CF943D0C81A9}"/>
              </a:ext>
            </a:extLst>
          </p:cNvPr>
          <p:cNvSpPr>
            <a:spLocks noGrp="1"/>
          </p:cNvSpPr>
          <p:nvPr>
            <p:ph type="title"/>
          </p:nvPr>
        </p:nvSpPr>
        <p:spPr/>
        <p:txBody>
          <a:bodyPr/>
          <a:lstStyle/>
          <a:p>
            <a:r>
              <a:rPr lang="en-US" dirty="0"/>
              <a:t>Work breakdown structure purpose</a:t>
            </a:r>
          </a:p>
        </p:txBody>
      </p:sp>
      <p:sp>
        <p:nvSpPr>
          <p:cNvPr id="4" name="Text Placeholder 3">
            <a:extLst>
              <a:ext uri="{FF2B5EF4-FFF2-40B4-BE49-F238E27FC236}">
                <a16:creationId xmlns:a16="http://schemas.microsoft.com/office/drawing/2014/main" id="{DC9A42FC-14E1-4BC8-AA8A-1764E9F4F929}"/>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E6AFE61B-219C-4866-B66D-79CCA4D3EDC1}"/>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7CE8D3FF-F9AC-4EF9-9C25-71F74B50F20A}"/>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9298F68F-3668-4DF9-8648-68DB9521F4FB}"/>
              </a:ext>
            </a:extLst>
          </p:cNvPr>
          <p:cNvSpPr>
            <a:spLocks noGrp="1"/>
          </p:cNvSpPr>
          <p:nvPr>
            <p:ph type="body" sz="quarter" idx="16"/>
          </p:nvPr>
        </p:nvSpPr>
        <p:spPr/>
        <p:txBody>
          <a:bodyPr/>
          <a:lstStyle/>
          <a:p>
            <a:r>
              <a:rPr lang="en-US" dirty="0"/>
              <a:t>(Schwalbe, 2021)</a:t>
            </a:r>
          </a:p>
        </p:txBody>
      </p:sp>
    </p:spTree>
    <p:extLst>
      <p:ext uri="{BB962C8B-B14F-4D97-AF65-F5344CB8AC3E}">
        <p14:creationId xmlns:p14="http://schemas.microsoft.com/office/powerpoint/2010/main" val="375727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Graphical user interface&#10;&#10;Description automatically generated with low confidence">
            <a:extLst>
              <a:ext uri="{FF2B5EF4-FFF2-40B4-BE49-F238E27FC236}">
                <a16:creationId xmlns:a16="http://schemas.microsoft.com/office/drawing/2014/main" id="{8D2F3D2E-D812-4AFD-B95C-C93AE863DC1A}"/>
              </a:ext>
            </a:extLst>
          </p:cNvPr>
          <p:cNvPicPr>
            <a:picLocks noGrp="1" noChangeAspect="1"/>
          </p:cNvPicPr>
          <p:nvPr>
            <p:ph sz="half" idx="1"/>
          </p:nvPr>
        </p:nvPicPr>
        <p:blipFill rotWithShape="1">
          <a:blip r:embed="rId3"/>
          <a:srcRect r="32850" b="67424"/>
          <a:stretch/>
        </p:blipFill>
        <p:spPr>
          <a:xfrm>
            <a:off x="175444" y="2331835"/>
            <a:ext cx="10600408" cy="5039636"/>
          </a:xfrm>
        </p:spPr>
      </p:pic>
      <p:sp>
        <p:nvSpPr>
          <p:cNvPr id="2" name="Title 1">
            <a:extLst>
              <a:ext uri="{FF2B5EF4-FFF2-40B4-BE49-F238E27FC236}">
                <a16:creationId xmlns:a16="http://schemas.microsoft.com/office/drawing/2014/main" id="{013F8B66-5536-4752-8C7A-CF943D0C81A9}"/>
              </a:ext>
            </a:extLst>
          </p:cNvPr>
          <p:cNvSpPr>
            <a:spLocks noGrp="1"/>
          </p:cNvSpPr>
          <p:nvPr>
            <p:ph type="title"/>
          </p:nvPr>
        </p:nvSpPr>
        <p:spPr/>
        <p:txBody>
          <a:bodyPr/>
          <a:lstStyle/>
          <a:p>
            <a:r>
              <a:rPr lang="en-US" dirty="0"/>
              <a:t>Work breakdown structure design</a:t>
            </a:r>
          </a:p>
        </p:txBody>
      </p:sp>
      <p:sp>
        <p:nvSpPr>
          <p:cNvPr id="4" name="Text Placeholder 3">
            <a:extLst>
              <a:ext uri="{FF2B5EF4-FFF2-40B4-BE49-F238E27FC236}">
                <a16:creationId xmlns:a16="http://schemas.microsoft.com/office/drawing/2014/main" id="{DC9A42FC-14E1-4BC8-AA8A-1764E9F4F929}"/>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E6AFE61B-219C-4866-B66D-79CCA4D3EDC1}"/>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7CE8D3FF-F9AC-4EF9-9C25-71F74B50F20A}"/>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9298F68F-3668-4DF9-8648-68DB9521F4FB}"/>
              </a:ext>
            </a:extLst>
          </p:cNvPr>
          <p:cNvSpPr>
            <a:spLocks noGrp="1"/>
          </p:cNvSpPr>
          <p:nvPr>
            <p:ph type="body" sz="quarter" idx="16"/>
          </p:nvPr>
        </p:nvSpPr>
        <p:spPr/>
        <p:txBody>
          <a:bodyPr/>
          <a:lstStyle/>
          <a:p>
            <a:r>
              <a:rPr lang="en-US" dirty="0"/>
              <a:t>(Schwalbe, 2021)</a:t>
            </a:r>
          </a:p>
        </p:txBody>
      </p:sp>
    </p:spTree>
    <p:extLst>
      <p:ext uri="{BB962C8B-B14F-4D97-AF65-F5344CB8AC3E}">
        <p14:creationId xmlns:p14="http://schemas.microsoft.com/office/powerpoint/2010/main" val="420901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A3253-920B-4CAA-92C8-7288F24609A3}"/>
              </a:ext>
            </a:extLst>
          </p:cNvPr>
          <p:cNvSpPr>
            <a:spLocks noGrp="1"/>
          </p:cNvSpPr>
          <p:nvPr>
            <p:ph type="title"/>
          </p:nvPr>
        </p:nvSpPr>
        <p:spPr/>
        <p:txBody>
          <a:bodyPr/>
          <a:lstStyle/>
          <a:p>
            <a:r>
              <a:rPr lang="en-US" dirty="0" err="1"/>
              <a:t>Wbs</a:t>
            </a:r>
            <a:r>
              <a:rPr lang="en-US" dirty="0"/>
              <a:t> list</a:t>
            </a:r>
          </a:p>
        </p:txBody>
      </p:sp>
      <p:sp>
        <p:nvSpPr>
          <p:cNvPr id="4" name="Text Placeholder 3">
            <a:extLst>
              <a:ext uri="{FF2B5EF4-FFF2-40B4-BE49-F238E27FC236}">
                <a16:creationId xmlns:a16="http://schemas.microsoft.com/office/drawing/2014/main" id="{C5D85255-B48E-4895-B7D9-25C758956E5F}"/>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94B83ADD-CA3C-48D7-BE26-89E4176DF7AC}"/>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8C8A57E6-CDC2-447F-9D92-249C53CA08CD}"/>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FAFAE718-FC5E-4F5D-92C8-B887DAA506DC}"/>
              </a:ext>
            </a:extLst>
          </p:cNvPr>
          <p:cNvSpPr>
            <a:spLocks noGrp="1"/>
          </p:cNvSpPr>
          <p:nvPr>
            <p:ph type="body" sz="quarter" idx="16"/>
          </p:nvPr>
        </p:nvSpPr>
        <p:spPr/>
        <p:txBody>
          <a:bodyPr/>
          <a:lstStyle/>
          <a:p>
            <a:endParaRPr lang="en-US"/>
          </a:p>
        </p:txBody>
      </p:sp>
      <p:pic>
        <p:nvPicPr>
          <p:cNvPr id="9" name="Picture 8">
            <a:extLst>
              <a:ext uri="{FF2B5EF4-FFF2-40B4-BE49-F238E27FC236}">
                <a16:creationId xmlns:a16="http://schemas.microsoft.com/office/drawing/2014/main" id="{1776BCFB-C6C0-4A2F-916E-45AB05976AD3}"/>
              </a:ext>
            </a:extLst>
          </p:cNvPr>
          <p:cNvPicPr>
            <a:picLocks noChangeAspect="1"/>
          </p:cNvPicPr>
          <p:nvPr/>
        </p:nvPicPr>
        <p:blipFill>
          <a:blip r:embed="rId3"/>
          <a:stretch>
            <a:fillRect/>
          </a:stretch>
        </p:blipFill>
        <p:spPr>
          <a:xfrm>
            <a:off x="5164201" y="399214"/>
            <a:ext cx="3215777" cy="1279004"/>
          </a:xfrm>
          <a:prstGeom prst="rect">
            <a:avLst/>
          </a:prstGeom>
        </p:spPr>
      </p:pic>
      <p:graphicFrame>
        <p:nvGraphicFramePr>
          <p:cNvPr id="16" name="Content Placeholder 15">
            <a:extLst>
              <a:ext uri="{FF2B5EF4-FFF2-40B4-BE49-F238E27FC236}">
                <a16:creationId xmlns:a16="http://schemas.microsoft.com/office/drawing/2014/main" id="{6453326B-360F-442A-881D-9EBC517974BC}"/>
              </a:ext>
            </a:extLst>
          </p:cNvPr>
          <p:cNvGraphicFramePr>
            <a:graphicFrameLocks noGrp="1"/>
          </p:cNvGraphicFramePr>
          <p:nvPr>
            <p:ph sz="half" idx="1"/>
            <p:extLst>
              <p:ext uri="{D42A27DB-BD31-4B8C-83A1-F6EECF244321}">
                <p14:modId xmlns:p14="http://schemas.microsoft.com/office/powerpoint/2010/main" val="3789023714"/>
              </p:ext>
            </p:extLst>
          </p:nvPr>
        </p:nvGraphicFramePr>
        <p:xfrm>
          <a:off x="469364" y="2915780"/>
          <a:ext cx="10034072" cy="3336790"/>
        </p:xfrm>
        <a:graphic>
          <a:graphicData uri="http://schemas.openxmlformats.org/drawingml/2006/table">
            <a:tbl>
              <a:tblPr/>
              <a:tblGrid>
                <a:gridCol w="2553762">
                  <a:extLst>
                    <a:ext uri="{9D8B030D-6E8A-4147-A177-3AD203B41FA5}">
                      <a16:colId xmlns:a16="http://schemas.microsoft.com/office/drawing/2014/main" val="1913539426"/>
                    </a:ext>
                  </a:extLst>
                </a:gridCol>
                <a:gridCol w="2553762">
                  <a:extLst>
                    <a:ext uri="{9D8B030D-6E8A-4147-A177-3AD203B41FA5}">
                      <a16:colId xmlns:a16="http://schemas.microsoft.com/office/drawing/2014/main" val="2846520907"/>
                    </a:ext>
                  </a:extLst>
                </a:gridCol>
                <a:gridCol w="2553762">
                  <a:extLst>
                    <a:ext uri="{9D8B030D-6E8A-4147-A177-3AD203B41FA5}">
                      <a16:colId xmlns:a16="http://schemas.microsoft.com/office/drawing/2014/main" val="3496112840"/>
                    </a:ext>
                  </a:extLst>
                </a:gridCol>
                <a:gridCol w="2372786">
                  <a:extLst>
                    <a:ext uri="{9D8B030D-6E8A-4147-A177-3AD203B41FA5}">
                      <a16:colId xmlns:a16="http://schemas.microsoft.com/office/drawing/2014/main" val="4174687292"/>
                    </a:ext>
                  </a:extLst>
                </a:gridCol>
              </a:tblGrid>
              <a:tr h="399234">
                <a:tc gridSpan="4">
                  <a:txBody>
                    <a:bodyPr/>
                    <a:lstStyle/>
                    <a:p>
                      <a:pPr algn="ctr" fontAlgn="b"/>
                      <a:r>
                        <a:rPr lang="en-US" sz="2300" b="0" i="0" u="none" strike="noStrike">
                          <a:solidFill>
                            <a:srgbClr val="000000"/>
                          </a:solidFill>
                          <a:effectLst/>
                          <a:latin typeface="Calibri" panose="020F0502020204030204" pitchFamily="34" charset="0"/>
                        </a:rPr>
                        <a:t>Project Name</a:t>
                      </a:r>
                    </a:p>
                  </a:txBody>
                  <a:tcPr marL="191632" marR="191632" marT="95816" marB="9581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66800365"/>
                  </a:ext>
                </a:extLst>
              </a:tr>
              <a:tr h="399234">
                <a:tc>
                  <a:txBody>
                    <a:bodyPr/>
                    <a:lstStyle/>
                    <a:p>
                      <a:pPr algn="l" fontAlgn="b"/>
                      <a:r>
                        <a:rPr lang="en-US" sz="2300" b="0" i="0" u="none" strike="noStrike">
                          <a:solidFill>
                            <a:srgbClr val="000000"/>
                          </a:solidFill>
                          <a:effectLst/>
                          <a:latin typeface="Calibri" panose="020F0502020204030204" pitchFamily="34" charset="0"/>
                        </a:rPr>
                        <a:t>Objective 1</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Objective 2</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Objective 3</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Objective 4</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4087336"/>
                  </a:ext>
                </a:extLst>
              </a:tr>
              <a:tr h="399234">
                <a:tc>
                  <a:txBody>
                    <a:bodyPr/>
                    <a:lstStyle/>
                    <a:p>
                      <a:pPr algn="l" fontAlgn="b"/>
                      <a:r>
                        <a:rPr lang="en-US" sz="2300" b="0" i="0" u="none" strike="noStrike">
                          <a:solidFill>
                            <a:srgbClr val="000000"/>
                          </a:solidFill>
                          <a:effectLst/>
                          <a:latin typeface="Calibri" panose="020F0502020204030204" pitchFamily="34" charset="0"/>
                        </a:rPr>
                        <a:t>Deliverable 1</a:t>
                      </a:r>
                    </a:p>
                  </a:txBody>
                  <a:tcPr marL="199617"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Deliverable 4</a:t>
                      </a:r>
                    </a:p>
                  </a:txBody>
                  <a:tcPr marL="199617"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Deliverable 7</a:t>
                      </a:r>
                    </a:p>
                  </a:txBody>
                  <a:tcPr marL="199617"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Deliverable 8</a:t>
                      </a:r>
                    </a:p>
                  </a:txBody>
                  <a:tcPr marL="199617"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8544034"/>
                  </a:ext>
                </a:extLst>
              </a:tr>
              <a:tr h="399234">
                <a:tc>
                  <a:txBody>
                    <a:bodyPr/>
                    <a:lstStyle/>
                    <a:p>
                      <a:pPr algn="l" fontAlgn="b"/>
                      <a:r>
                        <a:rPr lang="en-US" sz="2300" b="0" i="0" u="none" strike="noStrike">
                          <a:solidFill>
                            <a:srgbClr val="000000"/>
                          </a:solidFill>
                          <a:effectLst/>
                          <a:latin typeface="Calibri" panose="020F0502020204030204" pitchFamily="34" charset="0"/>
                        </a:rPr>
                        <a:t>Deliverable 2</a:t>
                      </a:r>
                    </a:p>
                  </a:txBody>
                  <a:tcPr marL="199617"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Task 4</a:t>
                      </a:r>
                    </a:p>
                  </a:txBody>
                  <a:tcPr marL="399234"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 </a:t>
                      </a:r>
                    </a:p>
                  </a:txBody>
                  <a:tcPr marL="199617"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Deliverable 9</a:t>
                      </a:r>
                    </a:p>
                  </a:txBody>
                  <a:tcPr marL="199617"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9466863"/>
                  </a:ext>
                </a:extLst>
              </a:tr>
              <a:tr h="399234">
                <a:tc>
                  <a:txBody>
                    <a:bodyPr/>
                    <a:lstStyle/>
                    <a:p>
                      <a:pPr algn="l" fontAlgn="b"/>
                      <a:r>
                        <a:rPr lang="en-US" sz="2300" b="0" i="0" u="none" strike="noStrike">
                          <a:solidFill>
                            <a:srgbClr val="000000"/>
                          </a:solidFill>
                          <a:effectLst/>
                          <a:latin typeface="Calibri" panose="020F0502020204030204" pitchFamily="34" charset="0"/>
                        </a:rPr>
                        <a:t>Task 1</a:t>
                      </a:r>
                    </a:p>
                  </a:txBody>
                  <a:tcPr marL="399234"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Task 5</a:t>
                      </a:r>
                    </a:p>
                  </a:txBody>
                  <a:tcPr marL="399234"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 </a:t>
                      </a:r>
                    </a:p>
                  </a:txBody>
                  <a:tcPr marL="199617"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19826"/>
                  </a:ext>
                </a:extLst>
              </a:tr>
              <a:tr h="399234">
                <a:tc>
                  <a:txBody>
                    <a:bodyPr/>
                    <a:lstStyle/>
                    <a:p>
                      <a:pPr algn="l" fontAlgn="b"/>
                      <a:r>
                        <a:rPr lang="en-US" sz="2300" b="0" i="0" u="none" strike="noStrike">
                          <a:solidFill>
                            <a:srgbClr val="000000"/>
                          </a:solidFill>
                          <a:effectLst/>
                          <a:latin typeface="Calibri" panose="020F0502020204030204" pitchFamily="34" charset="0"/>
                        </a:rPr>
                        <a:t>Task 2</a:t>
                      </a:r>
                    </a:p>
                  </a:txBody>
                  <a:tcPr marL="399234"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Task 6</a:t>
                      </a:r>
                    </a:p>
                  </a:txBody>
                  <a:tcPr marL="399234"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 </a:t>
                      </a:r>
                    </a:p>
                  </a:txBody>
                  <a:tcPr marL="199617"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1571012"/>
                  </a:ext>
                </a:extLst>
              </a:tr>
              <a:tr h="399234">
                <a:tc>
                  <a:txBody>
                    <a:bodyPr/>
                    <a:lstStyle/>
                    <a:p>
                      <a:pPr algn="l" fontAlgn="b"/>
                      <a:r>
                        <a:rPr lang="en-US" sz="2300" b="0" i="0" u="none" strike="noStrike">
                          <a:solidFill>
                            <a:srgbClr val="000000"/>
                          </a:solidFill>
                          <a:effectLst/>
                          <a:latin typeface="Calibri" panose="020F0502020204030204" pitchFamily="34" charset="0"/>
                        </a:rPr>
                        <a:t>Task 3</a:t>
                      </a:r>
                    </a:p>
                  </a:txBody>
                  <a:tcPr marL="399234"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Deliverable 5</a:t>
                      </a:r>
                    </a:p>
                  </a:txBody>
                  <a:tcPr marL="199617"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 </a:t>
                      </a:r>
                    </a:p>
                  </a:txBody>
                  <a:tcPr marL="199617"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062243"/>
                  </a:ext>
                </a:extLst>
              </a:tr>
              <a:tr h="399234">
                <a:tc>
                  <a:txBody>
                    <a:bodyPr/>
                    <a:lstStyle/>
                    <a:p>
                      <a:pPr algn="l" fontAlgn="b"/>
                      <a:r>
                        <a:rPr lang="en-US" sz="2300" b="0" i="0" u="none" strike="noStrike">
                          <a:solidFill>
                            <a:srgbClr val="000000"/>
                          </a:solidFill>
                          <a:effectLst/>
                          <a:latin typeface="Calibri" panose="020F0502020204030204" pitchFamily="34" charset="0"/>
                        </a:rPr>
                        <a:t>Deliverable 3</a:t>
                      </a:r>
                    </a:p>
                  </a:txBody>
                  <a:tcPr marL="199617"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Deliverable 6</a:t>
                      </a:r>
                    </a:p>
                  </a:txBody>
                  <a:tcPr marL="199617"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a:solidFill>
                            <a:srgbClr val="000000"/>
                          </a:solidFill>
                          <a:effectLst/>
                          <a:latin typeface="Calibri" panose="020F0502020204030204" pitchFamily="34" charset="0"/>
                        </a:rPr>
                        <a:t> </a:t>
                      </a:r>
                    </a:p>
                  </a:txBody>
                  <a:tcPr marL="199617"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300" b="0" i="0" u="none" strike="noStrike" dirty="0">
                          <a:solidFill>
                            <a:srgbClr val="000000"/>
                          </a:solidFill>
                          <a:effectLst/>
                          <a:latin typeface="Calibri" panose="020F050202020403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8436780"/>
                  </a:ext>
                </a:extLst>
              </a:tr>
            </a:tbl>
          </a:graphicData>
        </a:graphic>
      </p:graphicFrame>
      <p:sp>
        <p:nvSpPr>
          <p:cNvPr id="23" name="Rectangle 22">
            <a:extLst>
              <a:ext uri="{FF2B5EF4-FFF2-40B4-BE49-F238E27FC236}">
                <a16:creationId xmlns:a16="http://schemas.microsoft.com/office/drawing/2014/main" id="{0D663219-0E8A-46BE-9AD8-F490DFC32F46}"/>
              </a:ext>
            </a:extLst>
          </p:cNvPr>
          <p:cNvSpPr/>
          <p:nvPr/>
        </p:nvSpPr>
        <p:spPr>
          <a:xfrm>
            <a:off x="5164201" y="399214"/>
            <a:ext cx="3215777" cy="1279004"/>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6863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C1138-3A40-4510-AE67-DD84F1A47F72}"/>
              </a:ext>
            </a:extLst>
          </p:cNvPr>
          <p:cNvSpPr>
            <a:spLocks noGrp="1"/>
          </p:cNvSpPr>
          <p:nvPr>
            <p:ph type="title"/>
          </p:nvPr>
        </p:nvSpPr>
        <p:spPr/>
        <p:txBody>
          <a:bodyPr/>
          <a:lstStyle/>
          <a:p>
            <a:r>
              <a:rPr lang="en-US" dirty="0"/>
              <a:t>Copy sheet</a:t>
            </a:r>
          </a:p>
        </p:txBody>
      </p:sp>
      <p:sp>
        <p:nvSpPr>
          <p:cNvPr id="3" name="Content Placeholder 2">
            <a:extLst>
              <a:ext uri="{FF2B5EF4-FFF2-40B4-BE49-F238E27FC236}">
                <a16:creationId xmlns:a16="http://schemas.microsoft.com/office/drawing/2014/main" id="{7C926928-0DC5-4534-A423-CBE0DA447628}"/>
              </a:ext>
            </a:extLst>
          </p:cNvPr>
          <p:cNvSpPr>
            <a:spLocks noGrp="1"/>
          </p:cNvSpPr>
          <p:nvPr>
            <p:ph sz="half" idx="1"/>
          </p:nvPr>
        </p:nvSpPr>
        <p:spPr/>
        <p:txBody>
          <a:bodyPr/>
          <a:lstStyle/>
          <a:p>
            <a:endParaRPr lang="en-US"/>
          </a:p>
        </p:txBody>
      </p:sp>
      <p:sp>
        <p:nvSpPr>
          <p:cNvPr id="4" name="Text Placeholder 3">
            <a:extLst>
              <a:ext uri="{FF2B5EF4-FFF2-40B4-BE49-F238E27FC236}">
                <a16:creationId xmlns:a16="http://schemas.microsoft.com/office/drawing/2014/main" id="{1034DB39-2056-447A-B392-56FF6C1E8F9D}"/>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5E8A74BB-7EE3-4CAA-AFA9-372DC5BE2FD3}"/>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E46EA46C-2616-446D-B513-0FAF30CF8AFF}"/>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2F3E10C8-2B77-4DAE-9CE1-9B0DF7D7DE3F}"/>
              </a:ext>
            </a:extLst>
          </p:cNvPr>
          <p:cNvSpPr>
            <a:spLocks noGrp="1"/>
          </p:cNvSpPr>
          <p:nvPr>
            <p:ph type="body" sz="quarter" idx="16"/>
          </p:nvPr>
        </p:nvSpPr>
        <p:spPr/>
        <p:txBody>
          <a:bodyPr/>
          <a:lstStyle/>
          <a:p>
            <a:endParaRPr lang="en-US"/>
          </a:p>
        </p:txBody>
      </p:sp>
      <p:grpSp>
        <p:nvGrpSpPr>
          <p:cNvPr id="18" name="Group 17">
            <a:extLst>
              <a:ext uri="{FF2B5EF4-FFF2-40B4-BE49-F238E27FC236}">
                <a16:creationId xmlns:a16="http://schemas.microsoft.com/office/drawing/2014/main" id="{624D635E-5E62-445A-B8AB-D8DEC6448588}"/>
              </a:ext>
            </a:extLst>
          </p:cNvPr>
          <p:cNvGrpSpPr/>
          <p:nvPr/>
        </p:nvGrpSpPr>
        <p:grpSpPr>
          <a:xfrm>
            <a:off x="1729354" y="3036650"/>
            <a:ext cx="2756700" cy="3029373"/>
            <a:chOff x="828675" y="1760897"/>
            <a:chExt cx="2756700" cy="3029373"/>
          </a:xfrm>
        </p:grpSpPr>
        <p:pic>
          <p:nvPicPr>
            <p:cNvPr id="11" name="Picture 10">
              <a:extLst>
                <a:ext uri="{FF2B5EF4-FFF2-40B4-BE49-F238E27FC236}">
                  <a16:creationId xmlns:a16="http://schemas.microsoft.com/office/drawing/2014/main" id="{2A308252-2046-49F6-9587-5F14E31F9AF4}"/>
                </a:ext>
              </a:extLst>
            </p:cNvPr>
            <p:cNvPicPr>
              <a:picLocks noChangeAspect="1"/>
            </p:cNvPicPr>
            <p:nvPr/>
          </p:nvPicPr>
          <p:blipFill>
            <a:blip r:embed="rId3"/>
            <a:stretch>
              <a:fillRect/>
            </a:stretch>
          </p:blipFill>
          <p:spPr>
            <a:xfrm>
              <a:off x="828675" y="1760897"/>
              <a:ext cx="2191056" cy="3029373"/>
            </a:xfrm>
            <a:prstGeom prst="rect">
              <a:avLst/>
            </a:prstGeom>
          </p:spPr>
        </p:pic>
        <p:sp>
          <p:nvSpPr>
            <p:cNvPr id="12" name="Arrow: Left 11">
              <a:extLst>
                <a:ext uri="{FF2B5EF4-FFF2-40B4-BE49-F238E27FC236}">
                  <a16:creationId xmlns:a16="http://schemas.microsoft.com/office/drawing/2014/main" id="{E96671CA-94FF-47C1-A015-1CA0D28CE696}"/>
                </a:ext>
              </a:extLst>
            </p:cNvPr>
            <p:cNvSpPr/>
            <p:nvPr/>
          </p:nvSpPr>
          <p:spPr>
            <a:xfrm>
              <a:off x="2630032" y="2722222"/>
              <a:ext cx="955343" cy="204716"/>
            </a:xfrm>
            <a:prstGeom prst="leftArrow">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37FC9369-E10F-4004-ACFE-C2832376E12F}"/>
              </a:ext>
            </a:extLst>
          </p:cNvPr>
          <p:cNvGrpSpPr/>
          <p:nvPr/>
        </p:nvGrpSpPr>
        <p:grpSpPr>
          <a:xfrm>
            <a:off x="6328832" y="2874703"/>
            <a:ext cx="3248478" cy="3353268"/>
            <a:chOff x="3114795" y="4112404"/>
            <a:chExt cx="3248478" cy="3353268"/>
          </a:xfrm>
        </p:grpSpPr>
        <p:pic>
          <p:nvPicPr>
            <p:cNvPr id="15" name="Picture 14">
              <a:extLst>
                <a:ext uri="{FF2B5EF4-FFF2-40B4-BE49-F238E27FC236}">
                  <a16:creationId xmlns:a16="http://schemas.microsoft.com/office/drawing/2014/main" id="{92955518-F8BD-47E5-ABBD-98166E347819}"/>
                </a:ext>
              </a:extLst>
            </p:cNvPr>
            <p:cNvPicPr>
              <a:picLocks noChangeAspect="1"/>
            </p:cNvPicPr>
            <p:nvPr/>
          </p:nvPicPr>
          <p:blipFill>
            <a:blip r:embed="rId4"/>
            <a:stretch>
              <a:fillRect/>
            </a:stretch>
          </p:blipFill>
          <p:spPr>
            <a:xfrm>
              <a:off x="3114795" y="4112404"/>
              <a:ext cx="3248478" cy="3353268"/>
            </a:xfrm>
            <a:prstGeom prst="rect">
              <a:avLst/>
            </a:prstGeom>
          </p:spPr>
        </p:pic>
        <p:sp>
          <p:nvSpPr>
            <p:cNvPr id="16" name="Arrow: Left 15">
              <a:extLst>
                <a:ext uri="{FF2B5EF4-FFF2-40B4-BE49-F238E27FC236}">
                  <a16:creationId xmlns:a16="http://schemas.microsoft.com/office/drawing/2014/main" id="{14C3EEA1-83C9-4E9F-8401-E4A536E77D4C}"/>
                </a:ext>
              </a:extLst>
            </p:cNvPr>
            <p:cNvSpPr/>
            <p:nvPr/>
          </p:nvSpPr>
          <p:spPr>
            <a:xfrm>
              <a:off x="4317747" y="6450336"/>
              <a:ext cx="955343" cy="204716"/>
            </a:xfrm>
            <a:prstGeom prst="leftArrow">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Arrow: Left 16">
              <a:extLst>
                <a:ext uri="{FF2B5EF4-FFF2-40B4-BE49-F238E27FC236}">
                  <a16:creationId xmlns:a16="http://schemas.microsoft.com/office/drawing/2014/main" id="{8ABC9D45-8170-485B-98A9-F050E704B3D1}"/>
                </a:ext>
              </a:extLst>
            </p:cNvPr>
            <p:cNvSpPr/>
            <p:nvPr/>
          </p:nvSpPr>
          <p:spPr>
            <a:xfrm>
              <a:off x="4795418" y="6170993"/>
              <a:ext cx="955343" cy="204716"/>
            </a:xfrm>
            <a:prstGeom prst="leftArrow">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a:extLst>
              <a:ext uri="{FF2B5EF4-FFF2-40B4-BE49-F238E27FC236}">
                <a16:creationId xmlns:a16="http://schemas.microsoft.com/office/drawing/2014/main" id="{D281658C-3BE2-4FDD-97CF-00E0D0BC0A79}"/>
              </a:ext>
            </a:extLst>
          </p:cNvPr>
          <p:cNvPicPr>
            <a:picLocks noChangeAspect="1"/>
          </p:cNvPicPr>
          <p:nvPr/>
        </p:nvPicPr>
        <p:blipFill>
          <a:blip r:embed="rId5"/>
          <a:stretch>
            <a:fillRect/>
          </a:stretch>
        </p:blipFill>
        <p:spPr>
          <a:xfrm>
            <a:off x="5164201" y="399214"/>
            <a:ext cx="3215777" cy="1279004"/>
          </a:xfrm>
          <a:prstGeom prst="rect">
            <a:avLst/>
          </a:prstGeom>
        </p:spPr>
      </p:pic>
    </p:spTree>
    <p:extLst>
      <p:ext uri="{BB962C8B-B14F-4D97-AF65-F5344CB8AC3E}">
        <p14:creationId xmlns:p14="http://schemas.microsoft.com/office/powerpoint/2010/main" val="390759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57A5DF3-9AEE-476E-9D9C-94CABA9D5CB4}">
  <we:reference id="wa104381063" version="1.0.0.1" store="en-US" storeType="OMEX"/>
  <we:alternateReferences>
    <we:reference id="WA104381063" version="1.0.0.1"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402b49ca-617a-4412-a136-22a821ef8eb4">PULSEDOC-1743074161-357</_dlc_DocId>
    <_dlc_DocIdUrl xmlns="402b49ca-617a-4412-a136-22a821ef8eb4">
      <Url>https://pulse.utah.edu/site/marcomm/_layouts/15/DocIdRedir.aspx?ID=PULSEDOC-1743074161-357</Url>
      <Description>PULSEDOC-1743074161-357</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B7F15D18245C1458954909DB36AE657" ma:contentTypeVersion="0" ma:contentTypeDescription="Create a new document." ma:contentTypeScope="" ma:versionID="671241fb1ebdeb4b2d4f105b2a61c745">
  <xsd:schema xmlns:xsd="http://www.w3.org/2001/XMLSchema" xmlns:xs="http://www.w3.org/2001/XMLSchema" xmlns:p="http://schemas.microsoft.com/office/2006/metadata/properties" xmlns:ns2="402b49ca-617a-4412-a136-22a821ef8eb4" targetNamespace="http://schemas.microsoft.com/office/2006/metadata/properties" ma:root="true" ma:fieldsID="367bc80b74cbe435d94d5e8f171105a8" ns2:_="">
    <xsd:import namespace="402b49ca-617a-4412-a136-22a821ef8eb4"/>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2b49ca-617a-4412-a136-22a821ef8eb4"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405D53D2-4C8C-4500-874F-8AD70E4DEB2D}">
  <ds:schemaRefs>
    <ds:schemaRef ds:uri="http://schemas.microsoft.com/office/2006/metadata/properties"/>
    <ds:schemaRef ds:uri="http://schemas.microsoft.com/office/infopath/2007/PartnerControls"/>
    <ds:schemaRef ds:uri="402b49ca-617a-4412-a136-22a821ef8eb4"/>
  </ds:schemaRefs>
</ds:datastoreItem>
</file>

<file path=customXml/itemProps2.xml><?xml version="1.0" encoding="utf-8"?>
<ds:datastoreItem xmlns:ds="http://schemas.openxmlformats.org/officeDocument/2006/customXml" ds:itemID="{BCDE85B8-B306-4605-8819-4A30DA8C0D5D}">
  <ds:schemaRefs>
    <ds:schemaRef ds:uri="http://schemas.microsoft.com/sharepoint/v3/contenttype/forms"/>
  </ds:schemaRefs>
</ds:datastoreItem>
</file>

<file path=customXml/itemProps3.xml><?xml version="1.0" encoding="utf-8"?>
<ds:datastoreItem xmlns:ds="http://schemas.openxmlformats.org/officeDocument/2006/customXml" ds:itemID="{49A862C5-AA50-4A3B-BC6C-230494CB9A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2b49ca-617a-4412-a136-22a821ef8e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496F08B7-1F71-4F99-B35D-690FBC859C9A}">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7014</TotalTime>
  <Words>1295</Words>
  <Application>Microsoft Office PowerPoint</Application>
  <PresentationFormat>Custom</PresentationFormat>
  <Paragraphs>197</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Century Gothic Bold</vt:lpstr>
      <vt:lpstr>Century Gothic Bold Italic</vt:lpstr>
      <vt:lpstr>Office Theme</vt:lpstr>
      <vt:lpstr>Work breakdown structure</vt:lpstr>
      <vt:lpstr>PowerPoint Presentation</vt:lpstr>
      <vt:lpstr>PowerPoint Presentation</vt:lpstr>
      <vt:lpstr>PowerPoint Presentation</vt:lpstr>
      <vt:lpstr>Address feedback</vt:lpstr>
      <vt:lpstr>Work breakdown structure purpose</vt:lpstr>
      <vt:lpstr>Work breakdown structure design</vt:lpstr>
      <vt:lpstr>Wbs list</vt:lpstr>
      <vt:lpstr>Copy sheet</vt:lpstr>
      <vt:lpstr>Wbs list</vt:lpstr>
      <vt:lpstr>assignment</vt:lpstr>
      <vt:lpstr>More to come . .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Lucas Svaren</dc:creator>
  <cp:lastModifiedBy>Christopher Ian Macintosh</cp:lastModifiedBy>
  <cp:revision>359</cp:revision>
  <cp:lastPrinted>2016-08-31T21:58:28Z</cp:lastPrinted>
  <dcterms:created xsi:type="dcterms:W3CDTF">2016-08-02T16:41:37Z</dcterms:created>
  <dcterms:modified xsi:type="dcterms:W3CDTF">2023-04-15T17:50:59Z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0x0101000B7F15D18245C1458954909DB36AE657</vt:lpwstr>
  </property>
  <property fmtid="{D5CDD505-2E9C-101B-9397-08002B2CF9AE}" pid="3" name="_dlc_DocIdItemGuid">
    <vt:lpwstr>2829bd39-e2ed-40b1-bb37-59f0037004bf</vt:lpwstr>
  </property>
</Properties>
</file>