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6"/>
  </p:notesMasterIdLst>
  <p:handoutMasterIdLst>
    <p:handoutMasterId r:id="rId17"/>
  </p:handoutMasterIdLst>
  <p:sldIdLst>
    <p:sldId id="368" r:id="rId6"/>
    <p:sldId id="370" r:id="rId7"/>
    <p:sldId id="371" r:id="rId8"/>
    <p:sldId id="372" r:id="rId9"/>
    <p:sldId id="377" r:id="rId10"/>
    <p:sldId id="374" r:id="rId11"/>
    <p:sldId id="378" r:id="rId12"/>
    <p:sldId id="380" r:id="rId13"/>
    <p:sldId id="381" r:id="rId14"/>
    <p:sldId id="369" r:id="rId15"/>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3456">
          <p15:clr>
            <a:srgbClr val="A4A3A4"/>
          </p15:clr>
        </p15:guide>
        <p15:guide id="3" pos="3556" userDrawn="1">
          <p15:clr>
            <a:srgbClr val="A4A3A4"/>
          </p15:clr>
        </p15:guide>
        <p15:guide id="4" pos="5232" userDrawn="1">
          <p15:clr>
            <a:srgbClr val="A4A3A4"/>
          </p15:clr>
        </p15:guide>
        <p15:guide id="5" orient="horz" pos="2692" userDrawn="1">
          <p15:clr>
            <a:srgbClr val="A4A3A4"/>
          </p15:clr>
        </p15:guide>
        <p15:guide id="6" orient="horz" pos="2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2" autoAdjust="0"/>
    <p:restoredTop sz="83867" autoAdjust="0"/>
  </p:normalViewPr>
  <p:slideViewPr>
    <p:cSldViewPr snapToGrid="0" snapToObjects="1" showGuides="1">
      <p:cViewPr varScale="1">
        <p:scale>
          <a:sx n="70" d="100"/>
          <a:sy n="70" d="100"/>
        </p:scale>
        <p:origin x="1302" y="72"/>
      </p:cViewPr>
      <p:guideLst>
        <p:guide orient="horz" pos="2592"/>
        <p:guide pos="3456"/>
        <p:guide pos="3556"/>
        <p:guide pos="5232"/>
        <p:guide orient="horz" pos="2692"/>
        <p:guide orient="horz" pos="2792"/>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I wanted to give you an overview of this course and what we’ll be working on this semester.</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was the only reference.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173296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information about capstone comes from the Master’s Policy and Progression Manual.</a:t>
            </a:r>
          </a:p>
          <a:p>
            <a:pPr marL="342900" indent="-342900">
              <a:buFont typeface="Arial" panose="020B0604020202020204" pitchFamily="34" charset="0"/>
              <a:buChar char="•"/>
            </a:pPr>
            <a:r>
              <a:rPr lang="en-US" dirty="0"/>
              <a:t>[Read the text.]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You’ll notice I’ve highlighted some parts in red.</a:t>
            </a:r>
          </a:p>
          <a:p>
            <a:pPr marL="342900" indent="-342900">
              <a:buFont typeface="Arial" panose="020B0604020202020204" pitchFamily="34" charset="0"/>
              <a:buChar char="•"/>
            </a:pPr>
            <a:r>
              <a:rPr lang="en-US" dirty="0"/>
              <a:t>Capstone consists of a final project, an oral presentation, and a manuscript.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372852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I’m going to reorder those a bit.</a:t>
            </a:r>
          </a:p>
          <a:p>
            <a:pPr marL="342900" indent="-342900">
              <a:buFont typeface="Arial" panose="020B0604020202020204" pitchFamily="34" charset="0"/>
              <a:buChar char="•"/>
            </a:pPr>
            <a:r>
              <a:rPr lang="en-US" dirty="0"/>
              <a:t>You need to understand your project before you can start writing your manuscript.</a:t>
            </a:r>
          </a:p>
          <a:p>
            <a:pPr marL="342900" indent="-342900">
              <a:buFont typeface="Arial" panose="020B0604020202020204" pitchFamily="34" charset="0"/>
              <a:buChar char="•"/>
            </a:pPr>
            <a:r>
              <a:rPr lang="en-US" dirty="0"/>
              <a:t>What you present will also be based on your project and the information you assemble as you write your manuscript.</a:t>
            </a:r>
          </a:p>
          <a:p>
            <a:pPr marL="342900" indent="-342900">
              <a:buFont typeface="Arial" panose="020B0604020202020204" pitchFamily="34" charset="0"/>
              <a:buChar char="•"/>
            </a:pPr>
            <a:r>
              <a:rPr lang="en-US" dirty="0"/>
              <a:t>We’re going to add one important step before you can start working on your project.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A project proposal.</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77747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All these steps will be completed over two semesters.</a:t>
            </a:r>
          </a:p>
          <a:p>
            <a:pPr marL="342900" indent="-342900">
              <a:buFont typeface="Arial" panose="020B0604020202020204" pitchFamily="34" charset="0"/>
              <a:buChar char="•"/>
            </a:pPr>
            <a:r>
              <a:rPr lang="en-US" dirty="0"/>
              <a:t>In the fall you will work on creating your project proposal and outlining the main activities of your project.</a:t>
            </a:r>
          </a:p>
          <a:p>
            <a:pPr marL="342900" indent="-342900">
              <a:buFont typeface="Arial" panose="020B0604020202020204" pitchFamily="34" charset="0"/>
              <a:buChar char="•"/>
            </a:pPr>
            <a:r>
              <a:rPr lang="en-US" dirty="0"/>
              <a:t>In the spring you will complete the bulk of the work on your project, write your project manuscript, and deliver your oral presentation.</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257849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work breakdown structure diagram (aka WBS diagram) outlines many of the steps you will complete over the course of the next two semesters.</a:t>
            </a:r>
          </a:p>
          <a:p>
            <a:pPr marL="342900" indent="-342900">
              <a:buFont typeface="Arial" panose="020B0604020202020204" pitchFamily="34" charset="0"/>
              <a:buChar char="•"/>
            </a:pPr>
            <a:r>
              <a:rPr lang="en-US" dirty="0"/>
              <a:t>(You will learn what a work breakdown structure diagram is and how to create one this semester.)</a:t>
            </a:r>
          </a:p>
          <a:p>
            <a:pPr marL="342900" indent="-342900">
              <a:buFont typeface="Arial" panose="020B0604020202020204" pitchFamily="34" charset="0"/>
              <a:buChar char="•"/>
            </a:pPr>
            <a:r>
              <a:rPr lang="en-US" dirty="0"/>
              <a:t>A lot of the steps for you to complete your capstone have been planned for you.</a:t>
            </a:r>
          </a:p>
          <a:p>
            <a:pPr marL="342900" indent="-342900">
              <a:buFont typeface="Arial" panose="020B0604020202020204" pitchFamily="34" charset="0"/>
              <a:buChar char="•"/>
            </a:pPr>
            <a:r>
              <a:rPr lang="en-US" dirty="0"/>
              <a:t>[click] Including the steps and timing for working on your project proposal, </a:t>
            </a:r>
          </a:p>
          <a:p>
            <a:pPr marL="342900" indent="-342900">
              <a:buFont typeface="Arial" panose="020B0604020202020204" pitchFamily="34" charset="0"/>
              <a:buChar char="•"/>
            </a:pPr>
            <a:r>
              <a:rPr lang="en-US" dirty="0"/>
              <a:t>[click] writing your manuscript, </a:t>
            </a:r>
          </a:p>
          <a:p>
            <a:pPr marL="342900" indent="-342900">
              <a:buFont typeface="Arial" panose="020B0604020202020204" pitchFamily="34" charset="0"/>
              <a:buChar char="•"/>
            </a:pPr>
            <a:r>
              <a:rPr lang="en-US" dirty="0"/>
              <a:t>[click] and preparing your presentation. </a:t>
            </a:r>
          </a:p>
          <a:p>
            <a:pPr marL="342900" indent="-342900">
              <a:buFont typeface="Arial" panose="020B0604020202020204" pitchFamily="34" charset="0"/>
              <a:buChar char="•"/>
            </a:pPr>
            <a:r>
              <a:rPr lang="en-US" dirty="0"/>
              <a:t>[Click for last box.]</a:t>
            </a:r>
          </a:p>
          <a:p>
            <a:pPr marL="342900" indent="-342900">
              <a:buFont typeface="Arial" panose="020B0604020202020204" pitchFamily="34" charset="0"/>
              <a:buChar char="•"/>
            </a:pPr>
            <a:r>
              <a:rPr lang="en-US" dirty="0"/>
              <a:t>The main part you will need to work on is planning the steps and timing of your actual project.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123123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will not need to discuss specifics about your manuscript and presentation until next semester.</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We will focus on your project proposal and outlining the steps and timing of your project this semester.</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55661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look a little more closely at some of your first steps to get started this semester.</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240545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Before anything else can happen, we need to make sure everyone gets matched up with a practicum site and a site preceptor.</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If your site has any mandatory trainings for students, those need to be completed before much else can be done.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415720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3297534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ursing.utah.edu/documents/masters-policy-and-progression20222023fin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Overview</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7350-0680-41D0-9765-80422BC89D8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9B4F8A2-E316-401C-905A-E11267CA8A16}"/>
              </a:ext>
            </a:extLst>
          </p:cNvPr>
          <p:cNvSpPr>
            <a:spLocks noGrp="1"/>
          </p:cNvSpPr>
          <p:nvPr>
            <p:ph sz="half" idx="1"/>
          </p:nvPr>
        </p:nvSpPr>
        <p:spPr/>
        <p:txBody>
          <a:bodyPr/>
          <a:lstStyle/>
          <a:p>
            <a:pPr marL="0" indent="-457200">
              <a:buNone/>
            </a:pPr>
            <a:r>
              <a:rPr lang="en-US" sz="1800" dirty="0">
                <a:latin typeface="Calibri" panose="020F0502020204030204" pitchFamily="34" charset="0"/>
              </a:rPr>
              <a:t>University of Utah College of Nursing. (2022). </a:t>
            </a:r>
            <a:r>
              <a:rPr lang="en-US" sz="1800" i="1" dirty="0">
                <a:latin typeface="Calibri" panose="020F0502020204030204" pitchFamily="34" charset="0"/>
              </a:rPr>
              <a:t>Master's of science nursing program policy and 	progression manual 2022-2023. University of Utah College of Nursing. 	</a:t>
            </a:r>
            <a:r>
              <a:rPr lang="en-US" sz="1800" i="1" dirty="0">
                <a:latin typeface="Calibri" panose="020F0502020204030204" pitchFamily="34" charset="0"/>
                <a:hlinkClick r:id="rId3"/>
              </a:rPr>
              <a:t>https://nursing.utah.edu/documents/masters-policy-and-progression20222023final</a:t>
            </a:r>
            <a:r>
              <a:rPr lang="en-US" sz="1800" i="1" dirty="0">
                <a:latin typeface="Calibri" panose="020F0502020204030204" pitchFamily="34" charset="0"/>
              </a:rPr>
              <a:t>  </a:t>
            </a:r>
          </a:p>
          <a:p>
            <a:pPr marL="0" indent="0">
              <a:buNone/>
            </a:pPr>
            <a:endParaRPr lang="en-US" dirty="0"/>
          </a:p>
        </p:txBody>
      </p:sp>
      <p:sp>
        <p:nvSpPr>
          <p:cNvPr id="4" name="Text Placeholder 3">
            <a:extLst>
              <a:ext uri="{FF2B5EF4-FFF2-40B4-BE49-F238E27FC236}">
                <a16:creationId xmlns:a16="http://schemas.microsoft.com/office/drawing/2014/main" id="{4BE6D54D-1A01-49E6-8E69-976C1A13914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0558688-2A02-4525-9CAE-560CBB5A35CB}"/>
              </a:ext>
            </a:extLst>
          </p:cNvPr>
          <p:cNvSpPr>
            <a:spLocks noGrp="1"/>
          </p:cNvSpPr>
          <p:nvPr>
            <p:ph type="body" sz="quarter" idx="12"/>
          </p:nvPr>
        </p:nvSpPr>
        <p:spPr/>
        <p:txBody>
          <a:bodyPr/>
          <a:lstStyle/>
          <a:p>
            <a:endParaRPr lang="en-US" dirty="0"/>
          </a:p>
        </p:txBody>
      </p:sp>
      <p:sp>
        <p:nvSpPr>
          <p:cNvPr id="6" name="Text Placeholder 5">
            <a:extLst>
              <a:ext uri="{FF2B5EF4-FFF2-40B4-BE49-F238E27FC236}">
                <a16:creationId xmlns:a16="http://schemas.microsoft.com/office/drawing/2014/main" id="{86FC6BAA-E0C2-4230-AE4B-55BF441E4130}"/>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9AF4CEDA-A95B-4579-9C89-8AD19F69F0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794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CDB1-E09B-471C-AD46-4CBD6EE02535}"/>
              </a:ext>
            </a:extLst>
          </p:cNvPr>
          <p:cNvSpPr>
            <a:spLocks noGrp="1"/>
          </p:cNvSpPr>
          <p:nvPr>
            <p:ph type="title"/>
          </p:nvPr>
        </p:nvSpPr>
        <p:spPr/>
        <p:txBody>
          <a:bodyPr/>
          <a:lstStyle/>
          <a:p>
            <a:r>
              <a:rPr lang="en-US" dirty="0"/>
              <a:t>Capstone</a:t>
            </a:r>
          </a:p>
        </p:txBody>
      </p:sp>
      <p:sp>
        <p:nvSpPr>
          <p:cNvPr id="3" name="Content Placeholder 2">
            <a:extLst>
              <a:ext uri="{FF2B5EF4-FFF2-40B4-BE49-F238E27FC236}">
                <a16:creationId xmlns:a16="http://schemas.microsoft.com/office/drawing/2014/main" id="{A9061225-D68D-4AC0-9BD1-D1E287CBE339}"/>
              </a:ext>
            </a:extLst>
          </p:cNvPr>
          <p:cNvSpPr>
            <a:spLocks noGrp="1"/>
          </p:cNvSpPr>
          <p:nvPr>
            <p:ph sz="half" idx="1"/>
          </p:nvPr>
        </p:nvSpPr>
        <p:spPr/>
        <p:txBody>
          <a:bodyPr/>
          <a:lstStyle/>
          <a:p>
            <a:pPr marL="0" indent="0">
              <a:buNone/>
            </a:pPr>
            <a:r>
              <a:rPr lang="en-US" sz="2800" b="0" i="0" dirty="0">
                <a:effectLst/>
                <a:latin typeface="Arial" panose="020B0604020202020204" pitchFamily="34" charset="0"/>
              </a:rPr>
              <a:t>Graduate students are expected to complete a final project that demonstrates a synthesis of clinical and didactic learning and demonstrates achievement of the objectives of graduate education. The student should work with their Specialty Track Director to select an appropriate project topic for their area of study and career goals. Master of Nursing capstone project includes an oral presentation and manuscript. The final manuscript for the course is considered the final examination that covers breadth and integration of material in the field.</a:t>
            </a:r>
            <a:endParaRPr lang="en-US" sz="2800" dirty="0"/>
          </a:p>
        </p:txBody>
      </p:sp>
      <p:sp>
        <p:nvSpPr>
          <p:cNvPr id="4" name="Text Placeholder 3">
            <a:extLst>
              <a:ext uri="{FF2B5EF4-FFF2-40B4-BE49-F238E27FC236}">
                <a16:creationId xmlns:a16="http://schemas.microsoft.com/office/drawing/2014/main" id="{95411714-46C9-4D23-881A-46F73200D98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7781EE5-4288-430C-84A0-F23D596BB14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74DFF2B-4219-4F4A-9DC7-851C9AA80D87}"/>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8B187082-18AE-4F1F-B076-6BEF030877F2}"/>
              </a:ext>
            </a:extLst>
          </p:cNvPr>
          <p:cNvSpPr>
            <a:spLocks noGrp="1"/>
          </p:cNvSpPr>
          <p:nvPr>
            <p:ph type="body" sz="quarter" idx="16"/>
          </p:nvPr>
        </p:nvSpPr>
        <p:spPr/>
        <p:txBody>
          <a:bodyPr/>
          <a:lstStyle/>
          <a:p>
            <a:r>
              <a:rPr lang="en-US" dirty="0"/>
              <a:t>(University of Utah College of Nursing, 2022, p. 13)</a:t>
            </a:r>
          </a:p>
        </p:txBody>
      </p:sp>
      <p:sp>
        <p:nvSpPr>
          <p:cNvPr id="12" name="Content Placeholder 2">
            <a:extLst>
              <a:ext uri="{FF2B5EF4-FFF2-40B4-BE49-F238E27FC236}">
                <a16:creationId xmlns:a16="http://schemas.microsoft.com/office/drawing/2014/main" id="{3B388913-B36D-40AD-B60A-78D352C1DF49}"/>
              </a:ext>
            </a:extLst>
          </p:cNvPr>
          <p:cNvSpPr txBox="1">
            <a:spLocks/>
          </p:cNvSpPr>
          <p:nvPr/>
        </p:nvSpPr>
        <p:spPr>
          <a:xfrm>
            <a:off x="828673" y="2114868"/>
            <a:ext cx="9595485" cy="5350804"/>
          </a:xfrm>
          <a:prstGeom prst="rect">
            <a:avLst/>
          </a:prstGeom>
        </p:spPr>
        <p:txBody>
          <a:bodyPr/>
          <a:lst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16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16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16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160" kern="1200">
                <a:solidFill>
                  <a:schemeClr val="tx1"/>
                </a:solidFill>
                <a:latin typeface="+mn-lt"/>
                <a:ea typeface="+mn-ea"/>
                <a:cs typeface="+mn-cs"/>
              </a:defRPr>
            </a:lvl9pPr>
          </a:lstStyle>
          <a:p>
            <a:pPr marL="0" indent="0">
              <a:buFont typeface="Arial"/>
              <a:buNone/>
            </a:pPr>
            <a:r>
              <a:rPr lang="en-US" sz="2800" dirty="0">
                <a:latin typeface="Arial" panose="020B0604020202020204" pitchFamily="34" charset="0"/>
              </a:rPr>
              <a:t>Graduate students are expected to complete a </a:t>
            </a:r>
            <a:r>
              <a:rPr lang="en-US" sz="2800" dirty="0">
                <a:solidFill>
                  <a:srgbClr val="FF0000"/>
                </a:solidFill>
                <a:latin typeface="Arial" panose="020B0604020202020204" pitchFamily="34" charset="0"/>
              </a:rPr>
              <a:t>final project</a:t>
            </a:r>
            <a:r>
              <a:rPr lang="en-US" sz="2800" dirty="0">
                <a:latin typeface="Arial" panose="020B0604020202020204" pitchFamily="34" charset="0"/>
              </a:rPr>
              <a:t> that demonstrates a synthesis of clinical and didactic learning and demonstrates achievement of the objectives of graduate education. The student should work with their Specialty Track Director to select an appropriate project topic for their area of study and career goals. Master of Nursing capstone project includes an </a:t>
            </a:r>
            <a:r>
              <a:rPr lang="en-US" sz="2800" dirty="0">
                <a:solidFill>
                  <a:srgbClr val="FF0000"/>
                </a:solidFill>
                <a:latin typeface="Arial" panose="020B0604020202020204" pitchFamily="34" charset="0"/>
              </a:rPr>
              <a:t>oral presentation</a:t>
            </a:r>
            <a:r>
              <a:rPr lang="en-US" sz="2800" dirty="0">
                <a:latin typeface="Arial" panose="020B0604020202020204" pitchFamily="34" charset="0"/>
              </a:rPr>
              <a:t> and </a:t>
            </a:r>
            <a:r>
              <a:rPr lang="en-US" sz="2800" dirty="0">
                <a:solidFill>
                  <a:srgbClr val="FF0000"/>
                </a:solidFill>
                <a:latin typeface="Arial" panose="020B0604020202020204" pitchFamily="34" charset="0"/>
              </a:rPr>
              <a:t>manuscript</a:t>
            </a:r>
            <a:r>
              <a:rPr lang="en-US" sz="2800" dirty="0">
                <a:latin typeface="Arial" panose="020B0604020202020204" pitchFamily="34" charset="0"/>
              </a:rPr>
              <a:t>. The final manuscript for the course is considered the final examination that covers breadth and integration of material in the field.</a:t>
            </a:r>
            <a:endParaRPr lang="en-US" sz="2800" dirty="0"/>
          </a:p>
        </p:txBody>
      </p:sp>
    </p:spTree>
    <p:extLst>
      <p:ext uri="{BB962C8B-B14F-4D97-AF65-F5344CB8AC3E}">
        <p14:creationId xmlns:p14="http://schemas.microsoft.com/office/powerpoint/2010/main" val="238353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696D-3877-4A87-9E1E-773F826BF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1D07B-E611-46A0-8528-C05C33AD8B94}"/>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04593481-4F20-49F3-AC36-6FCE1F01C37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EA378E2-756B-4B11-AF8D-7E4AD4A0BBC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4B4A219-EF23-45F0-B2D0-0B50DA2330F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67286EE-DD0F-46F9-8AE4-9C3901A3AE8A}"/>
              </a:ext>
            </a:extLst>
          </p:cNvPr>
          <p:cNvSpPr>
            <a:spLocks noGrp="1"/>
          </p:cNvSpPr>
          <p:nvPr>
            <p:ph type="body" sz="quarter" idx="16"/>
          </p:nvPr>
        </p:nvSpPr>
        <p:spPr/>
        <p:txBody>
          <a:bodyPr/>
          <a:lstStyle/>
          <a:p>
            <a:endParaRPr lang="en-US"/>
          </a:p>
        </p:txBody>
      </p:sp>
      <p:grpSp>
        <p:nvGrpSpPr>
          <p:cNvPr id="27" name="Group 26">
            <a:extLst>
              <a:ext uri="{FF2B5EF4-FFF2-40B4-BE49-F238E27FC236}">
                <a16:creationId xmlns:a16="http://schemas.microsoft.com/office/drawing/2014/main" id="{6E94DD1C-439C-4A8B-96D1-11974EBFD1EB}"/>
              </a:ext>
            </a:extLst>
          </p:cNvPr>
          <p:cNvGrpSpPr/>
          <p:nvPr/>
        </p:nvGrpSpPr>
        <p:grpSpPr>
          <a:xfrm>
            <a:off x="2979859" y="2986638"/>
            <a:ext cx="2517569" cy="2517569"/>
            <a:chOff x="2979859" y="2986638"/>
            <a:chExt cx="2517569" cy="2517569"/>
          </a:xfrm>
        </p:grpSpPr>
        <p:grpSp>
          <p:nvGrpSpPr>
            <p:cNvPr id="13" name="Group 12">
              <a:extLst>
                <a:ext uri="{FF2B5EF4-FFF2-40B4-BE49-F238E27FC236}">
                  <a16:creationId xmlns:a16="http://schemas.microsoft.com/office/drawing/2014/main" id="{F38340A8-248A-4D36-AB59-4A513E7F4FF8}"/>
                </a:ext>
              </a:extLst>
            </p:cNvPr>
            <p:cNvGrpSpPr/>
            <p:nvPr/>
          </p:nvGrpSpPr>
          <p:grpSpPr>
            <a:xfrm>
              <a:off x="2979859" y="2986638"/>
              <a:ext cx="2517569" cy="2517569"/>
              <a:chOff x="456210" y="2992582"/>
              <a:chExt cx="2517569" cy="2517569"/>
            </a:xfrm>
          </p:grpSpPr>
          <p:sp>
            <p:nvSpPr>
              <p:cNvPr id="14" name="Rectangle: Rounded Corners 13">
                <a:extLst>
                  <a:ext uri="{FF2B5EF4-FFF2-40B4-BE49-F238E27FC236}">
                    <a16:creationId xmlns:a16="http://schemas.microsoft.com/office/drawing/2014/main" id="{7F31E2DA-3BB3-4C6F-B9E3-556D1BD5CADD}"/>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F0CB22-77AE-4044-89D4-E246E78D593C}"/>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Project</a:t>
                </a:r>
              </a:p>
            </p:txBody>
          </p:sp>
        </p:grpSp>
        <p:pic>
          <p:nvPicPr>
            <p:cNvPr id="22" name="Graphic 21">
              <a:extLst>
                <a:ext uri="{FF2B5EF4-FFF2-40B4-BE49-F238E27FC236}">
                  <a16:creationId xmlns:a16="http://schemas.microsoft.com/office/drawing/2014/main" id="{0B7BBFB5-5501-4B6D-8E9F-77A7434FBD33}"/>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286143" y="3481387"/>
              <a:ext cx="1905000" cy="1905000"/>
            </a:xfrm>
            <a:prstGeom prst="rect">
              <a:avLst/>
            </a:prstGeom>
          </p:spPr>
        </p:pic>
      </p:grpSp>
      <p:grpSp>
        <p:nvGrpSpPr>
          <p:cNvPr id="28" name="Group 27">
            <a:extLst>
              <a:ext uri="{FF2B5EF4-FFF2-40B4-BE49-F238E27FC236}">
                <a16:creationId xmlns:a16="http://schemas.microsoft.com/office/drawing/2014/main" id="{1EFA3B53-836E-4B77-8651-BA3C5540EF53}"/>
              </a:ext>
            </a:extLst>
          </p:cNvPr>
          <p:cNvGrpSpPr/>
          <p:nvPr/>
        </p:nvGrpSpPr>
        <p:grpSpPr>
          <a:xfrm>
            <a:off x="5638122" y="2986638"/>
            <a:ext cx="2517569" cy="2517569"/>
            <a:chOff x="5638122" y="2986638"/>
            <a:chExt cx="2517569" cy="2517569"/>
          </a:xfrm>
        </p:grpSpPr>
        <p:grpSp>
          <p:nvGrpSpPr>
            <p:cNvPr id="16" name="Group 15">
              <a:extLst>
                <a:ext uri="{FF2B5EF4-FFF2-40B4-BE49-F238E27FC236}">
                  <a16:creationId xmlns:a16="http://schemas.microsoft.com/office/drawing/2014/main" id="{85C15C4D-2BA8-4680-B7B0-901D77E6F49E}"/>
                </a:ext>
              </a:extLst>
            </p:cNvPr>
            <p:cNvGrpSpPr/>
            <p:nvPr/>
          </p:nvGrpSpPr>
          <p:grpSpPr>
            <a:xfrm>
              <a:off x="5638122" y="2986638"/>
              <a:ext cx="2517569" cy="2517569"/>
              <a:chOff x="456210" y="2992582"/>
              <a:chExt cx="2517569" cy="2517569"/>
            </a:xfrm>
          </p:grpSpPr>
          <p:sp>
            <p:nvSpPr>
              <p:cNvPr id="17" name="Rectangle: Rounded Corners 16">
                <a:extLst>
                  <a:ext uri="{FF2B5EF4-FFF2-40B4-BE49-F238E27FC236}">
                    <a16:creationId xmlns:a16="http://schemas.microsoft.com/office/drawing/2014/main" id="{0DF9837A-AD49-434A-9FA5-04396DEF0E0A}"/>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192FCDD-16F4-421E-A4B6-00C359BF239E}"/>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Manuscript</a:t>
                </a:r>
              </a:p>
            </p:txBody>
          </p:sp>
        </p:grpSp>
        <p:pic>
          <p:nvPicPr>
            <p:cNvPr id="23" name="Graphic 22">
              <a:extLst>
                <a:ext uri="{FF2B5EF4-FFF2-40B4-BE49-F238E27FC236}">
                  <a16:creationId xmlns:a16="http://schemas.microsoft.com/office/drawing/2014/main" id="{91891459-2EB5-48E5-AEB8-CD5E524062F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944406" y="3477917"/>
              <a:ext cx="1905000" cy="1905000"/>
            </a:xfrm>
            <a:prstGeom prst="rect">
              <a:avLst/>
            </a:prstGeom>
          </p:spPr>
        </p:pic>
      </p:grpSp>
      <p:grpSp>
        <p:nvGrpSpPr>
          <p:cNvPr id="29" name="Group 28">
            <a:extLst>
              <a:ext uri="{FF2B5EF4-FFF2-40B4-BE49-F238E27FC236}">
                <a16:creationId xmlns:a16="http://schemas.microsoft.com/office/drawing/2014/main" id="{8705A767-BEEC-48D4-B11E-638BF92701C8}"/>
              </a:ext>
            </a:extLst>
          </p:cNvPr>
          <p:cNvGrpSpPr/>
          <p:nvPr/>
        </p:nvGrpSpPr>
        <p:grpSpPr>
          <a:xfrm>
            <a:off x="8296385" y="2986638"/>
            <a:ext cx="2517569" cy="2517569"/>
            <a:chOff x="8296385" y="2986638"/>
            <a:chExt cx="2517569" cy="2517569"/>
          </a:xfrm>
        </p:grpSpPr>
        <p:grpSp>
          <p:nvGrpSpPr>
            <p:cNvPr id="19" name="Group 18">
              <a:extLst>
                <a:ext uri="{FF2B5EF4-FFF2-40B4-BE49-F238E27FC236}">
                  <a16:creationId xmlns:a16="http://schemas.microsoft.com/office/drawing/2014/main" id="{FADE7406-96FA-4E67-9E5F-C05D2263F9F7}"/>
                </a:ext>
              </a:extLst>
            </p:cNvPr>
            <p:cNvGrpSpPr/>
            <p:nvPr/>
          </p:nvGrpSpPr>
          <p:grpSpPr>
            <a:xfrm>
              <a:off x="8296385" y="2986638"/>
              <a:ext cx="2517569" cy="2517569"/>
              <a:chOff x="456210" y="2992582"/>
              <a:chExt cx="2517569" cy="2517569"/>
            </a:xfrm>
          </p:grpSpPr>
          <p:sp>
            <p:nvSpPr>
              <p:cNvPr id="20" name="Rectangle: Rounded Corners 19">
                <a:extLst>
                  <a:ext uri="{FF2B5EF4-FFF2-40B4-BE49-F238E27FC236}">
                    <a16:creationId xmlns:a16="http://schemas.microsoft.com/office/drawing/2014/main" id="{8FD53E3B-3502-4546-91AE-D85D4CCD6A82}"/>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D9F467-44B9-467B-870F-A5AC4B3D4194}"/>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Presentation</a:t>
                </a:r>
              </a:p>
            </p:txBody>
          </p:sp>
        </p:grpSp>
        <p:pic>
          <p:nvPicPr>
            <p:cNvPr id="24" name="Graphic 23">
              <a:extLst>
                <a:ext uri="{FF2B5EF4-FFF2-40B4-BE49-F238E27FC236}">
                  <a16:creationId xmlns:a16="http://schemas.microsoft.com/office/drawing/2014/main" id="{87EB907E-281B-40B8-AC2C-3F6B23C05DE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602669" y="3512616"/>
              <a:ext cx="1905000" cy="1905000"/>
            </a:xfrm>
            <a:prstGeom prst="rect">
              <a:avLst/>
            </a:prstGeom>
          </p:spPr>
        </p:pic>
      </p:grpSp>
      <p:grpSp>
        <p:nvGrpSpPr>
          <p:cNvPr id="26" name="Group 25">
            <a:extLst>
              <a:ext uri="{FF2B5EF4-FFF2-40B4-BE49-F238E27FC236}">
                <a16:creationId xmlns:a16="http://schemas.microsoft.com/office/drawing/2014/main" id="{82E201BB-F4D1-47B1-A39B-D86165ACF3AD}"/>
              </a:ext>
            </a:extLst>
          </p:cNvPr>
          <p:cNvGrpSpPr/>
          <p:nvPr/>
        </p:nvGrpSpPr>
        <p:grpSpPr>
          <a:xfrm>
            <a:off x="321596" y="2986638"/>
            <a:ext cx="2517569" cy="2517569"/>
            <a:chOff x="321596" y="2986638"/>
            <a:chExt cx="2517569" cy="2517569"/>
          </a:xfrm>
        </p:grpSpPr>
        <p:grpSp>
          <p:nvGrpSpPr>
            <p:cNvPr id="12" name="Group 11">
              <a:extLst>
                <a:ext uri="{FF2B5EF4-FFF2-40B4-BE49-F238E27FC236}">
                  <a16:creationId xmlns:a16="http://schemas.microsoft.com/office/drawing/2014/main" id="{9D4C7558-6267-4C88-AEF8-903AB3B682F7}"/>
                </a:ext>
              </a:extLst>
            </p:cNvPr>
            <p:cNvGrpSpPr/>
            <p:nvPr/>
          </p:nvGrpSpPr>
          <p:grpSpPr>
            <a:xfrm>
              <a:off x="321596" y="2986638"/>
              <a:ext cx="2517569" cy="2517569"/>
              <a:chOff x="456210" y="2992582"/>
              <a:chExt cx="2517569" cy="2517569"/>
            </a:xfrm>
          </p:grpSpPr>
          <p:sp>
            <p:nvSpPr>
              <p:cNvPr id="8" name="Rectangle: Rounded Corners 7">
                <a:extLst>
                  <a:ext uri="{FF2B5EF4-FFF2-40B4-BE49-F238E27FC236}">
                    <a16:creationId xmlns:a16="http://schemas.microsoft.com/office/drawing/2014/main" id="{39027341-5F96-4332-91D8-5FF208A9F3FC}"/>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AA594"/>
                  </a:solidFill>
                </a:endParaRPr>
              </a:p>
            </p:txBody>
          </p:sp>
          <p:sp>
            <p:nvSpPr>
              <p:cNvPr id="11" name="Freeform: Shape 10">
                <a:extLst>
                  <a:ext uri="{FF2B5EF4-FFF2-40B4-BE49-F238E27FC236}">
                    <a16:creationId xmlns:a16="http://schemas.microsoft.com/office/drawing/2014/main" id="{EAD7CBD9-AB5B-4FC8-BB29-203D7AD652E3}"/>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Proposal</a:t>
                </a:r>
              </a:p>
            </p:txBody>
          </p:sp>
        </p:grpSp>
        <p:pic>
          <p:nvPicPr>
            <p:cNvPr id="25" name="Graphic 24">
              <a:extLst>
                <a:ext uri="{FF2B5EF4-FFF2-40B4-BE49-F238E27FC236}">
                  <a16:creationId xmlns:a16="http://schemas.microsoft.com/office/drawing/2014/main" id="{A16BAAEB-E329-4732-97D9-D0597F18D833}"/>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627880" y="3512616"/>
              <a:ext cx="1905000" cy="1905000"/>
            </a:xfrm>
            <a:prstGeom prst="rect">
              <a:avLst/>
            </a:prstGeom>
          </p:spPr>
        </p:pic>
      </p:grpSp>
    </p:spTree>
    <p:extLst>
      <p:ext uri="{BB962C8B-B14F-4D97-AF65-F5344CB8AC3E}">
        <p14:creationId xmlns:p14="http://schemas.microsoft.com/office/powerpoint/2010/main" val="1467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696D-3877-4A87-9E1E-773F826BF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1D07B-E611-46A0-8528-C05C33AD8B94}"/>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04593481-4F20-49F3-AC36-6FCE1F01C37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EA378E2-756B-4B11-AF8D-7E4AD4A0BBC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4B4A219-EF23-45F0-B2D0-0B50DA2330F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67286EE-DD0F-46F9-8AE4-9C3901A3AE8A}"/>
              </a:ext>
            </a:extLst>
          </p:cNvPr>
          <p:cNvSpPr>
            <a:spLocks noGrp="1"/>
          </p:cNvSpPr>
          <p:nvPr>
            <p:ph type="body" sz="quarter" idx="16"/>
          </p:nvPr>
        </p:nvSpPr>
        <p:spPr/>
        <p:txBody>
          <a:bodyPr/>
          <a:lstStyle/>
          <a:p>
            <a:endParaRPr lang="en-US"/>
          </a:p>
        </p:txBody>
      </p:sp>
      <p:grpSp>
        <p:nvGrpSpPr>
          <p:cNvPr id="27" name="Group 26">
            <a:extLst>
              <a:ext uri="{FF2B5EF4-FFF2-40B4-BE49-F238E27FC236}">
                <a16:creationId xmlns:a16="http://schemas.microsoft.com/office/drawing/2014/main" id="{6E94DD1C-439C-4A8B-96D1-11974EBFD1EB}"/>
              </a:ext>
            </a:extLst>
          </p:cNvPr>
          <p:cNvGrpSpPr/>
          <p:nvPr/>
        </p:nvGrpSpPr>
        <p:grpSpPr>
          <a:xfrm>
            <a:off x="2979859" y="2986638"/>
            <a:ext cx="2517569" cy="2517569"/>
            <a:chOff x="2979859" y="2986638"/>
            <a:chExt cx="2517569" cy="2517569"/>
          </a:xfrm>
        </p:grpSpPr>
        <p:grpSp>
          <p:nvGrpSpPr>
            <p:cNvPr id="13" name="Group 12">
              <a:extLst>
                <a:ext uri="{FF2B5EF4-FFF2-40B4-BE49-F238E27FC236}">
                  <a16:creationId xmlns:a16="http://schemas.microsoft.com/office/drawing/2014/main" id="{F38340A8-248A-4D36-AB59-4A513E7F4FF8}"/>
                </a:ext>
              </a:extLst>
            </p:cNvPr>
            <p:cNvGrpSpPr/>
            <p:nvPr/>
          </p:nvGrpSpPr>
          <p:grpSpPr>
            <a:xfrm>
              <a:off x="2979859" y="2986638"/>
              <a:ext cx="2517569" cy="2517569"/>
              <a:chOff x="456210" y="2992582"/>
              <a:chExt cx="2517569" cy="2517569"/>
            </a:xfrm>
          </p:grpSpPr>
          <p:sp>
            <p:nvSpPr>
              <p:cNvPr id="14" name="Rectangle: Rounded Corners 13">
                <a:extLst>
                  <a:ext uri="{FF2B5EF4-FFF2-40B4-BE49-F238E27FC236}">
                    <a16:creationId xmlns:a16="http://schemas.microsoft.com/office/drawing/2014/main" id="{7F31E2DA-3BB3-4C6F-B9E3-556D1BD5CADD}"/>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F0CB22-77AE-4044-89D4-E246E78D593C}"/>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Project</a:t>
                </a:r>
              </a:p>
            </p:txBody>
          </p:sp>
        </p:grpSp>
        <p:pic>
          <p:nvPicPr>
            <p:cNvPr id="22" name="Graphic 21">
              <a:extLst>
                <a:ext uri="{FF2B5EF4-FFF2-40B4-BE49-F238E27FC236}">
                  <a16:creationId xmlns:a16="http://schemas.microsoft.com/office/drawing/2014/main" id="{0B7BBFB5-5501-4B6D-8E9F-77A7434FBD33}"/>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286143" y="3481387"/>
              <a:ext cx="1905000" cy="1905000"/>
            </a:xfrm>
            <a:prstGeom prst="rect">
              <a:avLst/>
            </a:prstGeom>
          </p:spPr>
        </p:pic>
      </p:grpSp>
      <p:grpSp>
        <p:nvGrpSpPr>
          <p:cNvPr id="28" name="Group 27">
            <a:extLst>
              <a:ext uri="{FF2B5EF4-FFF2-40B4-BE49-F238E27FC236}">
                <a16:creationId xmlns:a16="http://schemas.microsoft.com/office/drawing/2014/main" id="{1EFA3B53-836E-4B77-8651-BA3C5540EF53}"/>
              </a:ext>
            </a:extLst>
          </p:cNvPr>
          <p:cNvGrpSpPr/>
          <p:nvPr/>
        </p:nvGrpSpPr>
        <p:grpSpPr>
          <a:xfrm>
            <a:off x="5638122" y="2986638"/>
            <a:ext cx="2517569" cy="2517569"/>
            <a:chOff x="5638122" y="2986638"/>
            <a:chExt cx="2517569" cy="2517569"/>
          </a:xfrm>
        </p:grpSpPr>
        <p:grpSp>
          <p:nvGrpSpPr>
            <p:cNvPr id="16" name="Group 15">
              <a:extLst>
                <a:ext uri="{FF2B5EF4-FFF2-40B4-BE49-F238E27FC236}">
                  <a16:creationId xmlns:a16="http://schemas.microsoft.com/office/drawing/2014/main" id="{85C15C4D-2BA8-4680-B7B0-901D77E6F49E}"/>
                </a:ext>
              </a:extLst>
            </p:cNvPr>
            <p:cNvGrpSpPr/>
            <p:nvPr/>
          </p:nvGrpSpPr>
          <p:grpSpPr>
            <a:xfrm>
              <a:off x="5638122" y="2986638"/>
              <a:ext cx="2517569" cy="2517569"/>
              <a:chOff x="456210" y="2992582"/>
              <a:chExt cx="2517569" cy="2517569"/>
            </a:xfrm>
          </p:grpSpPr>
          <p:sp>
            <p:nvSpPr>
              <p:cNvPr id="17" name="Rectangle: Rounded Corners 16">
                <a:extLst>
                  <a:ext uri="{FF2B5EF4-FFF2-40B4-BE49-F238E27FC236}">
                    <a16:creationId xmlns:a16="http://schemas.microsoft.com/office/drawing/2014/main" id="{0DF9837A-AD49-434A-9FA5-04396DEF0E0A}"/>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192FCDD-16F4-421E-A4B6-00C359BF239E}"/>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Manuscript</a:t>
                </a:r>
              </a:p>
            </p:txBody>
          </p:sp>
        </p:grpSp>
        <p:pic>
          <p:nvPicPr>
            <p:cNvPr id="23" name="Graphic 22">
              <a:extLst>
                <a:ext uri="{FF2B5EF4-FFF2-40B4-BE49-F238E27FC236}">
                  <a16:creationId xmlns:a16="http://schemas.microsoft.com/office/drawing/2014/main" id="{91891459-2EB5-48E5-AEB8-CD5E524062F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944406" y="3477917"/>
              <a:ext cx="1905000" cy="1905000"/>
            </a:xfrm>
            <a:prstGeom prst="rect">
              <a:avLst/>
            </a:prstGeom>
          </p:spPr>
        </p:pic>
      </p:grpSp>
      <p:grpSp>
        <p:nvGrpSpPr>
          <p:cNvPr id="29" name="Group 28">
            <a:extLst>
              <a:ext uri="{FF2B5EF4-FFF2-40B4-BE49-F238E27FC236}">
                <a16:creationId xmlns:a16="http://schemas.microsoft.com/office/drawing/2014/main" id="{8705A767-BEEC-48D4-B11E-638BF92701C8}"/>
              </a:ext>
            </a:extLst>
          </p:cNvPr>
          <p:cNvGrpSpPr/>
          <p:nvPr/>
        </p:nvGrpSpPr>
        <p:grpSpPr>
          <a:xfrm>
            <a:off x="8296385" y="2986638"/>
            <a:ext cx="2517569" cy="2517569"/>
            <a:chOff x="8296385" y="2986638"/>
            <a:chExt cx="2517569" cy="2517569"/>
          </a:xfrm>
        </p:grpSpPr>
        <p:grpSp>
          <p:nvGrpSpPr>
            <p:cNvPr id="19" name="Group 18">
              <a:extLst>
                <a:ext uri="{FF2B5EF4-FFF2-40B4-BE49-F238E27FC236}">
                  <a16:creationId xmlns:a16="http://schemas.microsoft.com/office/drawing/2014/main" id="{FADE7406-96FA-4E67-9E5F-C05D2263F9F7}"/>
                </a:ext>
              </a:extLst>
            </p:cNvPr>
            <p:cNvGrpSpPr/>
            <p:nvPr/>
          </p:nvGrpSpPr>
          <p:grpSpPr>
            <a:xfrm>
              <a:off x="8296385" y="2986638"/>
              <a:ext cx="2517569" cy="2517569"/>
              <a:chOff x="456210" y="2992582"/>
              <a:chExt cx="2517569" cy="2517569"/>
            </a:xfrm>
          </p:grpSpPr>
          <p:sp>
            <p:nvSpPr>
              <p:cNvPr id="20" name="Rectangle: Rounded Corners 19">
                <a:extLst>
                  <a:ext uri="{FF2B5EF4-FFF2-40B4-BE49-F238E27FC236}">
                    <a16:creationId xmlns:a16="http://schemas.microsoft.com/office/drawing/2014/main" id="{8FD53E3B-3502-4546-91AE-D85D4CCD6A82}"/>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D9F467-44B9-467B-870F-A5AC4B3D4194}"/>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Presentation</a:t>
                </a:r>
              </a:p>
            </p:txBody>
          </p:sp>
        </p:grpSp>
        <p:pic>
          <p:nvPicPr>
            <p:cNvPr id="24" name="Graphic 23">
              <a:extLst>
                <a:ext uri="{FF2B5EF4-FFF2-40B4-BE49-F238E27FC236}">
                  <a16:creationId xmlns:a16="http://schemas.microsoft.com/office/drawing/2014/main" id="{87EB907E-281B-40B8-AC2C-3F6B23C05DE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602669" y="3512616"/>
              <a:ext cx="1905000" cy="1905000"/>
            </a:xfrm>
            <a:prstGeom prst="rect">
              <a:avLst/>
            </a:prstGeom>
          </p:spPr>
        </p:pic>
      </p:grpSp>
      <p:grpSp>
        <p:nvGrpSpPr>
          <p:cNvPr id="26" name="Group 25">
            <a:extLst>
              <a:ext uri="{FF2B5EF4-FFF2-40B4-BE49-F238E27FC236}">
                <a16:creationId xmlns:a16="http://schemas.microsoft.com/office/drawing/2014/main" id="{82E201BB-F4D1-47B1-A39B-D86165ACF3AD}"/>
              </a:ext>
            </a:extLst>
          </p:cNvPr>
          <p:cNvGrpSpPr/>
          <p:nvPr/>
        </p:nvGrpSpPr>
        <p:grpSpPr>
          <a:xfrm>
            <a:off x="321596" y="2986638"/>
            <a:ext cx="2517569" cy="2517569"/>
            <a:chOff x="321596" y="2986638"/>
            <a:chExt cx="2517569" cy="2517569"/>
          </a:xfrm>
        </p:grpSpPr>
        <p:grpSp>
          <p:nvGrpSpPr>
            <p:cNvPr id="12" name="Group 11">
              <a:extLst>
                <a:ext uri="{FF2B5EF4-FFF2-40B4-BE49-F238E27FC236}">
                  <a16:creationId xmlns:a16="http://schemas.microsoft.com/office/drawing/2014/main" id="{9D4C7558-6267-4C88-AEF8-903AB3B682F7}"/>
                </a:ext>
              </a:extLst>
            </p:cNvPr>
            <p:cNvGrpSpPr/>
            <p:nvPr/>
          </p:nvGrpSpPr>
          <p:grpSpPr>
            <a:xfrm>
              <a:off x="321596" y="2986638"/>
              <a:ext cx="2517569" cy="2517569"/>
              <a:chOff x="456210" y="2992582"/>
              <a:chExt cx="2517569" cy="2517569"/>
            </a:xfrm>
          </p:grpSpPr>
          <p:sp>
            <p:nvSpPr>
              <p:cNvPr id="8" name="Rectangle: Rounded Corners 7">
                <a:extLst>
                  <a:ext uri="{FF2B5EF4-FFF2-40B4-BE49-F238E27FC236}">
                    <a16:creationId xmlns:a16="http://schemas.microsoft.com/office/drawing/2014/main" id="{39027341-5F96-4332-91D8-5FF208A9F3FC}"/>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AA594"/>
                  </a:solidFill>
                </a:endParaRPr>
              </a:p>
            </p:txBody>
          </p:sp>
          <p:sp>
            <p:nvSpPr>
              <p:cNvPr id="11" name="Freeform: Shape 10">
                <a:extLst>
                  <a:ext uri="{FF2B5EF4-FFF2-40B4-BE49-F238E27FC236}">
                    <a16:creationId xmlns:a16="http://schemas.microsoft.com/office/drawing/2014/main" id="{EAD7CBD9-AB5B-4FC8-BB29-203D7AD652E3}"/>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Proposal</a:t>
                </a:r>
              </a:p>
            </p:txBody>
          </p:sp>
        </p:grpSp>
        <p:pic>
          <p:nvPicPr>
            <p:cNvPr id="25" name="Graphic 24">
              <a:extLst>
                <a:ext uri="{FF2B5EF4-FFF2-40B4-BE49-F238E27FC236}">
                  <a16:creationId xmlns:a16="http://schemas.microsoft.com/office/drawing/2014/main" id="{A16BAAEB-E329-4732-97D9-D0597F18D833}"/>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627880" y="3512616"/>
              <a:ext cx="1905000" cy="1905000"/>
            </a:xfrm>
            <a:prstGeom prst="rect">
              <a:avLst/>
            </a:prstGeom>
          </p:spPr>
        </p:pic>
      </p:grpSp>
      <p:sp>
        <p:nvSpPr>
          <p:cNvPr id="9" name="TextBox 8">
            <a:extLst>
              <a:ext uri="{FF2B5EF4-FFF2-40B4-BE49-F238E27FC236}">
                <a16:creationId xmlns:a16="http://schemas.microsoft.com/office/drawing/2014/main" id="{3B361075-6F56-4462-B2C4-9D463BDC778B}"/>
              </a:ext>
            </a:extLst>
          </p:cNvPr>
          <p:cNvSpPr txBox="1"/>
          <p:nvPr/>
        </p:nvSpPr>
        <p:spPr>
          <a:xfrm>
            <a:off x="321596" y="2376827"/>
            <a:ext cx="47420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 (fall)</a:t>
            </a:r>
          </a:p>
        </p:txBody>
      </p:sp>
      <p:sp>
        <p:nvSpPr>
          <p:cNvPr id="30" name="TextBox 29">
            <a:extLst>
              <a:ext uri="{FF2B5EF4-FFF2-40B4-BE49-F238E27FC236}">
                <a16:creationId xmlns:a16="http://schemas.microsoft.com/office/drawing/2014/main" id="{599EF945-12E2-43C9-AB6D-525567EF5D79}"/>
              </a:ext>
            </a:extLst>
          </p:cNvPr>
          <p:cNvSpPr txBox="1"/>
          <p:nvPr/>
        </p:nvSpPr>
        <p:spPr>
          <a:xfrm>
            <a:off x="264051" y="5625705"/>
            <a:ext cx="53623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II (spring)</a:t>
            </a:r>
          </a:p>
        </p:txBody>
      </p:sp>
    </p:spTree>
    <p:extLst>
      <p:ext uri="{BB962C8B-B14F-4D97-AF65-F5344CB8AC3E}">
        <p14:creationId xmlns:p14="http://schemas.microsoft.com/office/powerpoint/2010/main" val="129187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2.09877E-6 L 0.00347 0.17862 " pathEditMode="relative" rAng="0" ptsTypes="AA">
                                      <p:cBhvr>
                                        <p:cTn id="6" dur="2000" fill="hold"/>
                                        <p:tgtEl>
                                          <p:spTgt spid="28"/>
                                        </p:tgtEl>
                                        <p:attrNameLst>
                                          <p:attrName>ppt_x</p:attrName>
                                          <p:attrName>ppt_y</p:attrName>
                                        </p:attrNameLst>
                                      </p:cBhvr>
                                      <p:rCtr x="174" y="8931"/>
                                    </p:animMotion>
                                  </p:childTnLst>
                                </p:cTn>
                              </p:par>
                              <p:par>
                                <p:cTn id="7" presetID="42" presetClass="path" presetSubtype="0" accel="50000" decel="50000" fill="hold" nodeType="withEffect">
                                  <p:stCondLst>
                                    <p:cond delay="0"/>
                                  </p:stCondLst>
                                  <p:childTnLst>
                                    <p:animMotion origin="layout" path="M -4.39815E-6 2.09877E-6 L -0.00274 0.17862 " pathEditMode="relative" rAng="0" ptsTypes="AA">
                                      <p:cBhvr>
                                        <p:cTn id="8" dur="2000" fill="hold"/>
                                        <p:tgtEl>
                                          <p:spTgt spid="29"/>
                                        </p:tgtEl>
                                        <p:attrNameLst>
                                          <p:attrName>ppt_x</p:attrName>
                                          <p:attrName>ppt_y</p:attrName>
                                        </p:attrNameLst>
                                      </p:cBhvr>
                                      <p:rCtr x="-145" y="8931"/>
                                    </p:animMotion>
                                  </p:childTnLst>
                                </p:cTn>
                              </p:par>
                              <p:par>
                                <p:cTn id="9" presetID="42" presetClass="path" presetSubtype="0" accel="50000" decel="50000" fill="hold" nodeType="withEffect">
                                  <p:stCondLst>
                                    <p:cond delay="0"/>
                                  </p:stCondLst>
                                  <p:childTnLst>
                                    <p:animMotion origin="layout" path="M -4.72222E-6 2.09877E-6 L 0.48178 -0.17323 " pathEditMode="relative" rAng="0" ptsTypes="AA">
                                      <p:cBhvr>
                                        <p:cTn id="10" dur="2000" fill="hold"/>
                                        <p:tgtEl>
                                          <p:spTgt spid="27"/>
                                        </p:tgtEl>
                                        <p:attrNameLst>
                                          <p:attrName>ppt_x</p:attrName>
                                          <p:attrName>ppt_y</p:attrName>
                                        </p:attrNameLst>
                                      </p:cBhvr>
                                      <p:rCtr x="24089" y="-8661"/>
                                    </p:animMotion>
                                  </p:childTnLst>
                                </p:cTn>
                              </p:par>
                              <p:par>
                                <p:cTn id="11" presetID="42" presetClass="path" presetSubtype="0" accel="50000" decel="50000" fill="hold" nodeType="withEffect">
                                  <p:stCondLst>
                                    <p:cond delay="0"/>
                                  </p:stCondLst>
                                  <p:childTnLst>
                                    <p:animMotion origin="layout" path="M -2.5463E-6 2.09877E-6 L 0.48799 -0.17323 " pathEditMode="relative" rAng="0" ptsTypes="AA">
                                      <p:cBhvr>
                                        <p:cTn id="12" dur="2000" fill="hold"/>
                                        <p:tgtEl>
                                          <p:spTgt spid="26"/>
                                        </p:tgtEl>
                                        <p:attrNameLst>
                                          <p:attrName>ppt_x</p:attrName>
                                          <p:attrName>ppt_y</p:attrName>
                                        </p:attrNameLst>
                                      </p:cBhvr>
                                      <p:rCtr x="24392" y="-8661"/>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descr="Graphical user interface, table&#10;&#10;Description automatically generated with medium confidence">
            <a:extLst>
              <a:ext uri="{FF2B5EF4-FFF2-40B4-BE49-F238E27FC236}">
                <a16:creationId xmlns:a16="http://schemas.microsoft.com/office/drawing/2014/main" id="{F3757EC6-0D34-41B7-8611-0D77CF63CDF2}"/>
              </a:ext>
            </a:extLst>
          </p:cNvPr>
          <p:cNvPicPr>
            <a:picLocks noGrp="1" noChangeAspect="1"/>
          </p:cNvPicPr>
          <p:nvPr>
            <p:ph sz="half" idx="1"/>
          </p:nvPr>
        </p:nvPicPr>
        <p:blipFill>
          <a:blip r:embed="rId3"/>
          <a:stretch>
            <a:fillRect/>
          </a:stretch>
        </p:blipFill>
        <p:spPr>
          <a:xfrm>
            <a:off x="1168717" y="292737"/>
            <a:ext cx="8915400" cy="7201220"/>
          </a:xfrm>
        </p:spPr>
      </p:pic>
      <p:sp>
        <p:nvSpPr>
          <p:cNvPr id="17" name="Rectangle 16">
            <a:extLst>
              <a:ext uri="{FF2B5EF4-FFF2-40B4-BE49-F238E27FC236}">
                <a16:creationId xmlns:a16="http://schemas.microsoft.com/office/drawing/2014/main" id="{F91FE0A8-7539-411E-AAD8-C493210C3B89}"/>
              </a:ext>
            </a:extLst>
          </p:cNvPr>
          <p:cNvSpPr/>
          <p:nvPr/>
        </p:nvSpPr>
        <p:spPr>
          <a:xfrm>
            <a:off x="1168717" y="694482"/>
            <a:ext cx="2946083" cy="679216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89B426-F88F-4782-AF1B-B9543585AC5B}"/>
              </a:ext>
            </a:extLst>
          </p:cNvPr>
          <p:cNvSpPr/>
          <p:nvPr/>
        </p:nvSpPr>
        <p:spPr>
          <a:xfrm>
            <a:off x="6109335" y="701789"/>
            <a:ext cx="2196465" cy="679216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0D16EE-DD45-4692-A995-9A0CF06CFC36}"/>
              </a:ext>
            </a:extLst>
          </p:cNvPr>
          <p:cNvSpPr/>
          <p:nvPr/>
        </p:nvSpPr>
        <p:spPr>
          <a:xfrm>
            <a:off x="8069390" y="709096"/>
            <a:ext cx="2196465" cy="679216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CB711A-7F82-4749-A2FA-879184006D67}"/>
              </a:ext>
            </a:extLst>
          </p:cNvPr>
          <p:cNvSpPr/>
          <p:nvPr/>
        </p:nvSpPr>
        <p:spPr>
          <a:xfrm>
            <a:off x="3804761" y="680576"/>
            <a:ext cx="2196465" cy="6792168"/>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25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696D-3877-4A87-9E1E-773F826BF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21D07B-E611-46A0-8528-C05C33AD8B94}"/>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04593481-4F20-49F3-AC36-6FCE1F01C37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EA378E2-756B-4B11-AF8D-7E4AD4A0BBC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4B4A219-EF23-45F0-B2D0-0B50DA2330F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67286EE-DD0F-46F9-8AE4-9C3901A3AE8A}"/>
              </a:ext>
            </a:extLst>
          </p:cNvPr>
          <p:cNvSpPr>
            <a:spLocks noGrp="1"/>
          </p:cNvSpPr>
          <p:nvPr>
            <p:ph type="body" sz="quarter" idx="16"/>
          </p:nvPr>
        </p:nvSpPr>
        <p:spPr/>
        <p:txBody>
          <a:bodyPr/>
          <a:lstStyle/>
          <a:p>
            <a:endParaRPr lang="en-US"/>
          </a:p>
        </p:txBody>
      </p:sp>
      <p:grpSp>
        <p:nvGrpSpPr>
          <p:cNvPr id="27" name="Group 26">
            <a:extLst>
              <a:ext uri="{FF2B5EF4-FFF2-40B4-BE49-F238E27FC236}">
                <a16:creationId xmlns:a16="http://schemas.microsoft.com/office/drawing/2014/main" id="{6E94DD1C-439C-4A8B-96D1-11974EBFD1EB}"/>
              </a:ext>
            </a:extLst>
          </p:cNvPr>
          <p:cNvGrpSpPr/>
          <p:nvPr/>
        </p:nvGrpSpPr>
        <p:grpSpPr>
          <a:xfrm>
            <a:off x="8296384" y="1597231"/>
            <a:ext cx="2517569" cy="2517569"/>
            <a:chOff x="2979859" y="2986638"/>
            <a:chExt cx="2517569" cy="2517569"/>
          </a:xfrm>
        </p:grpSpPr>
        <p:grpSp>
          <p:nvGrpSpPr>
            <p:cNvPr id="13" name="Group 12">
              <a:extLst>
                <a:ext uri="{FF2B5EF4-FFF2-40B4-BE49-F238E27FC236}">
                  <a16:creationId xmlns:a16="http://schemas.microsoft.com/office/drawing/2014/main" id="{F38340A8-248A-4D36-AB59-4A513E7F4FF8}"/>
                </a:ext>
              </a:extLst>
            </p:cNvPr>
            <p:cNvGrpSpPr/>
            <p:nvPr/>
          </p:nvGrpSpPr>
          <p:grpSpPr>
            <a:xfrm>
              <a:off x="2979859" y="2986638"/>
              <a:ext cx="2517569" cy="2517569"/>
              <a:chOff x="456210" y="2992582"/>
              <a:chExt cx="2517569" cy="2517569"/>
            </a:xfrm>
          </p:grpSpPr>
          <p:sp>
            <p:nvSpPr>
              <p:cNvPr id="14" name="Rectangle: Rounded Corners 13">
                <a:extLst>
                  <a:ext uri="{FF2B5EF4-FFF2-40B4-BE49-F238E27FC236}">
                    <a16:creationId xmlns:a16="http://schemas.microsoft.com/office/drawing/2014/main" id="{7F31E2DA-3BB3-4C6F-B9E3-556D1BD5CADD}"/>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F0CB22-77AE-4044-89D4-E246E78D593C}"/>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Project</a:t>
                </a:r>
              </a:p>
            </p:txBody>
          </p:sp>
        </p:grpSp>
        <p:pic>
          <p:nvPicPr>
            <p:cNvPr id="22" name="Graphic 21">
              <a:extLst>
                <a:ext uri="{FF2B5EF4-FFF2-40B4-BE49-F238E27FC236}">
                  <a16:creationId xmlns:a16="http://schemas.microsoft.com/office/drawing/2014/main" id="{0B7BBFB5-5501-4B6D-8E9F-77A7434FBD33}"/>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286143" y="3481387"/>
              <a:ext cx="1905000" cy="1905000"/>
            </a:xfrm>
            <a:prstGeom prst="rect">
              <a:avLst/>
            </a:prstGeom>
          </p:spPr>
        </p:pic>
      </p:grpSp>
      <p:grpSp>
        <p:nvGrpSpPr>
          <p:cNvPr id="28" name="Group 27">
            <a:extLst>
              <a:ext uri="{FF2B5EF4-FFF2-40B4-BE49-F238E27FC236}">
                <a16:creationId xmlns:a16="http://schemas.microsoft.com/office/drawing/2014/main" id="{1EFA3B53-836E-4B77-8651-BA3C5540EF53}"/>
              </a:ext>
            </a:extLst>
          </p:cNvPr>
          <p:cNvGrpSpPr/>
          <p:nvPr/>
        </p:nvGrpSpPr>
        <p:grpSpPr>
          <a:xfrm>
            <a:off x="5665617" y="4465116"/>
            <a:ext cx="2517569" cy="2517569"/>
            <a:chOff x="5638122" y="2986638"/>
            <a:chExt cx="2517569" cy="2517569"/>
          </a:xfrm>
        </p:grpSpPr>
        <p:grpSp>
          <p:nvGrpSpPr>
            <p:cNvPr id="16" name="Group 15">
              <a:extLst>
                <a:ext uri="{FF2B5EF4-FFF2-40B4-BE49-F238E27FC236}">
                  <a16:creationId xmlns:a16="http://schemas.microsoft.com/office/drawing/2014/main" id="{85C15C4D-2BA8-4680-B7B0-901D77E6F49E}"/>
                </a:ext>
              </a:extLst>
            </p:cNvPr>
            <p:cNvGrpSpPr/>
            <p:nvPr/>
          </p:nvGrpSpPr>
          <p:grpSpPr>
            <a:xfrm>
              <a:off x="5638122" y="2986638"/>
              <a:ext cx="2517569" cy="2517569"/>
              <a:chOff x="456210" y="2992582"/>
              <a:chExt cx="2517569" cy="2517569"/>
            </a:xfrm>
          </p:grpSpPr>
          <p:sp>
            <p:nvSpPr>
              <p:cNvPr id="17" name="Rectangle: Rounded Corners 16">
                <a:extLst>
                  <a:ext uri="{FF2B5EF4-FFF2-40B4-BE49-F238E27FC236}">
                    <a16:creationId xmlns:a16="http://schemas.microsoft.com/office/drawing/2014/main" id="{0DF9837A-AD49-434A-9FA5-04396DEF0E0A}"/>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192FCDD-16F4-421E-A4B6-00C359BF239E}"/>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Manuscript</a:t>
                </a:r>
              </a:p>
            </p:txBody>
          </p:sp>
        </p:grpSp>
        <p:pic>
          <p:nvPicPr>
            <p:cNvPr id="23" name="Graphic 22">
              <a:extLst>
                <a:ext uri="{FF2B5EF4-FFF2-40B4-BE49-F238E27FC236}">
                  <a16:creationId xmlns:a16="http://schemas.microsoft.com/office/drawing/2014/main" id="{91891459-2EB5-48E5-AEB8-CD5E524062F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944406" y="3477917"/>
              <a:ext cx="1905000" cy="1905000"/>
            </a:xfrm>
            <a:prstGeom prst="rect">
              <a:avLst/>
            </a:prstGeom>
          </p:spPr>
        </p:pic>
      </p:grpSp>
      <p:grpSp>
        <p:nvGrpSpPr>
          <p:cNvPr id="29" name="Group 28">
            <a:extLst>
              <a:ext uri="{FF2B5EF4-FFF2-40B4-BE49-F238E27FC236}">
                <a16:creationId xmlns:a16="http://schemas.microsoft.com/office/drawing/2014/main" id="{8705A767-BEEC-48D4-B11E-638BF92701C8}"/>
              </a:ext>
            </a:extLst>
          </p:cNvPr>
          <p:cNvGrpSpPr/>
          <p:nvPr/>
        </p:nvGrpSpPr>
        <p:grpSpPr>
          <a:xfrm>
            <a:off x="8296385" y="4465116"/>
            <a:ext cx="2517569" cy="2517569"/>
            <a:chOff x="8296385" y="2986638"/>
            <a:chExt cx="2517569" cy="2517569"/>
          </a:xfrm>
        </p:grpSpPr>
        <p:grpSp>
          <p:nvGrpSpPr>
            <p:cNvPr id="19" name="Group 18">
              <a:extLst>
                <a:ext uri="{FF2B5EF4-FFF2-40B4-BE49-F238E27FC236}">
                  <a16:creationId xmlns:a16="http://schemas.microsoft.com/office/drawing/2014/main" id="{FADE7406-96FA-4E67-9E5F-C05D2263F9F7}"/>
                </a:ext>
              </a:extLst>
            </p:cNvPr>
            <p:cNvGrpSpPr/>
            <p:nvPr/>
          </p:nvGrpSpPr>
          <p:grpSpPr>
            <a:xfrm>
              <a:off x="8296385" y="2986638"/>
              <a:ext cx="2517569" cy="2517569"/>
              <a:chOff x="456210" y="2992582"/>
              <a:chExt cx="2517569" cy="2517569"/>
            </a:xfrm>
          </p:grpSpPr>
          <p:sp>
            <p:nvSpPr>
              <p:cNvPr id="20" name="Rectangle: Rounded Corners 19">
                <a:extLst>
                  <a:ext uri="{FF2B5EF4-FFF2-40B4-BE49-F238E27FC236}">
                    <a16:creationId xmlns:a16="http://schemas.microsoft.com/office/drawing/2014/main" id="{8FD53E3B-3502-4546-91AE-D85D4CCD6A82}"/>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BD9F467-44B9-467B-870F-A5AC4B3D4194}"/>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Presentation</a:t>
                </a:r>
              </a:p>
            </p:txBody>
          </p:sp>
        </p:grpSp>
        <p:pic>
          <p:nvPicPr>
            <p:cNvPr id="24" name="Graphic 23">
              <a:extLst>
                <a:ext uri="{FF2B5EF4-FFF2-40B4-BE49-F238E27FC236}">
                  <a16:creationId xmlns:a16="http://schemas.microsoft.com/office/drawing/2014/main" id="{87EB907E-281B-40B8-AC2C-3F6B23C05DE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602669" y="3512616"/>
              <a:ext cx="1905000" cy="1905000"/>
            </a:xfrm>
            <a:prstGeom prst="rect">
              <a:avLst/>
            </a:prstGeom>
          </p:spPr>
        </p:pic>
      </p:grpSp>
      <p:grpSp>
        <p:nvGrpSpPr>
          <p:cNvPr id="26" name="Group 25">
            <a:extLst>
              <a:ext uri="{FF2B5EF4-FFF2-40B4-BE49-F238E27FC236}">
                <a16:creationId xmlns:a16="http://schemas.microsoft.com/office/drawing/2014/main" id="{82E201BB-F4D1-47B1-A39B-D86165ACF3AD}"/>
              </a:ext>
            </a:extLst>
          </p:cNvPr>
          <p:cNvGrpSpPr/>
          <p:nvPr/>
        </p:nvGrpSpPr>
        <p:grpSpPr>
          <a:xfrm>
            <a:off x="5667993" y="1597230"/>
            <a:ext cx="2517569" cy="2517569"/>
            <a:chOff x="321596" y="2986638"/>
            <a:chExt cx="2517569" cy="2517569"/>
          </a:xfrm>
        </p:grpSpPr>
        <p:grpSp>
          <p:nvGrpSpPr>
            <p:cNvPr id="12" name="Group 11">
              <a:extLst>
                <a:ext uri="{FF2B5EF4-FFF2-40B4-BE49-F238E27FC236}">
                  <a16:creationId xmlns:a16="http://schemas.microsoft.com/office/drawing/2014/main" id="{9D4C7558-6267-4C88-AEF8-903AB3B682F7}"/>
                </a:ext>
              </a:extLst>
            </p:cNvPr>
            <p:cNvGrpSpPr/>
            <p:nvPr/>
          </p:nvGrpSpPr>
          <p:grpSpPr>
            <a:xfrm>
              <a:off x="321596" y="2986638"/>
              <a:ext cx="2517569" cy="2517569"/>
              <a:chOff x="456210" y="2992582"/>
              <a:chExt cx="2517569" cy="2517569"/>
            </a:xfrm>
          </p:grpSpPr>
          <p:sp>
            <p:nvSpPr>
              <p:cNvPr id="8" name="Rectangle: Rounded Corners 7">
                <a:extLst>
                  <a:ext uri="{FF2B5EF4-FFF2-40B4-BE49-F238E27FC236}">
                    <a16:creationId xmlns:a16="http://schemas.microsoft.com/office/drawing/2014/main" id="{39027341-5F96-4332-91D8-5FF208A9F3FC}"/>
                  </a:ext>
                </a:extLst>
              </p:cNvPr>
              <p:cNvSpPr/>
              <p:nvPr/>
            </p:nvSpPr>
            <p:spPr>
              <a:xfrm>
                <a:off x="456210" y="2992582"/>
                <a:ext cx="2517569" cy="2517569"/>
              </a:xfrm>
              <a:prstGeom prst="roundRect">
                <a:avLst>
                  <a:gd name="adj" fmla="val 5346"/>
                </a:avLst>
              </a:prstGeom>
              <a:noFill/>
              <a:ln w="25400">
                <a:solidFill>
                  <a:srgbClr val="1AA59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AA594"/>
                  </a:solidFill>
                </a:endParaRPr>
              </a:p>
            </p:txBody>
          </p:sp>
          <p:sp>
            <p:nvSpPr>
              <p:cNvPr id="11" name="Freeform: Shape 10">
                <a:extLst>
                  <a:ext uri="{FF2B5EF4-FFF2-40B4-BE49-F238E27FC236}">
                    <a16:creationId xmlns:a16="http://schemas.microsoft.com/office/drawing/2014/main" id="{EAD7CBD9-AB5B-4FC8-BB29-203D7AD652E3}"/>
                  </a:ext>
                </a:extLst>
              </p:cNvPr>
              <p:cNvSpPr/>
              <p:nvPr/>
            </p:nvSpPr>
            <p:spPr>
              <a:xfrm>
                <a:off x="456210" y="2992582"/>
                <a:ext cx="2517569" cy="439387"/>
              </a:xfrm>
              <a:custGeom>
                <a:avLst/>
                <a:gdLst>
                  <a:gd name="connsiteX0" fmla="*/ 134589 w 2517569"/>
                  <a:gd name="connsiteY0" fmla="*/ 0 h 439387"/>
                  <a:gd name="connsiteX1" fmla="*/ 2382980 w 2517569"/>
                  <a:gd name="connsiteY1" fmla="*/ 0 h 439387"/>
                  <a:gd name="connsiteX2" fmla="*/ 2517569 w 2517569"/>
                  <a:gd name="connsiteY2" fmla="*/ 134589 h 439387"/>
                  <a:gd name="connsiteX3" fmla="*/ 2517569 w 2517569"/>
                  <a:gd name="connsiteY3" fmla="*/ 439387 h 439387"/>
                  <a:gd name="connsiteX4" fmla="*/ 0 w 2517569"/>
                  <a:gd name="connsiteY4" fmla="*/ 439387 h 439387"/>
                  <a:gd name="connsiteX5" fmla="*/ 0 w 2517569"/>
                  <a:gd name="connsiteY5" fmla="*/ 134589 h 439387"/>
                  <a:gd name="connsiteX6" fmla="*/ 134589 w 2517569"/>
                  <a:gd name="connsiteY6" fmla="*/ 0 h 43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7569" h="439387">
                    <a:moveTo>
                      <a:pt x="134589" y="0"/>
                    </a:moveTo>
                    <a:lnTo>
                      <a:pt x="2382980" y="0"/>
                    </a:lnTo>
                    <a:cubicBezTo>
                      <a:pt x="2457311" y="0"/>
                      <a:pt x="2517569" y="60258"/>
                      <a:pt x="2517569" y="134589"/>
                    </a:cubicBezTo>
                    <a:lnTo>
                      <a:pt x="2517569" y="439387"/>
                    </a:lnTo>
                    <a:lnTo>
                      <a:pt x="0" y="439387"/>
                    </a:lnTo>
                    <a:lnTo>
                      <a:pt x="0" y="134589"/>
                    </a:lnTo>
                    <a:cubicBezTo>
                      <a:pt x="0" y="60258"/>
                      <a:pt x="60258" y="0"/>
                      <a:pt x="134589" y="0"/>
                    </a:cubicBezTo>
                    <a:close/>
                  </a:path>
                </a:pathLst>
              </a:custGeom>
              <a:solidFill>
                <a:srgbClr val="1AA594"/>
              </a:solidFill>
              <a:ln w="25400">
                <a:solidFill>
                  <a:srgbClr val="1AA594"/>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dirty="0"/>
                  <a:t>Proposal</a:t>
                </a:r>
              </a:p>
            </p:txBody>
          </p:sp>
        </p:grpSp>
        <p:pic>
          <p:nvPicPr>
            <p:cNvPr id="25" name="Graphic 24">
              <a:extLst>
                <a:ext uri="{FF2B5EF4-FFF2-40B4-BE49-F238E27FC236}">
                  <a16:creationId xmlns:a16="http://schemas.microsoft.com/office/drawing/2014/main" id="{A16BAAEB-E329-4732-97D9-D0597F18D833}"/>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627880" y="3512616"/>
              <a:ext cx="1905000" cy="1905000"/>
            </a:xfrm>
            <a:prstGeom prst="rect">
              <a:avLst/>
            </a:prstGeom>
          </p:spPr>
        </p:pic>
      </p:grpSp>
      <p:sp>
        <p:nvSpPr>
          <p:cNvPr id="9" name="TextBox 8">
            <a:extLst>
              <a:ext uri="{FF2B5EF4-FFF2-40B4-BE49-F238E27FC236}">
                <a16:creationId xmlns:a16="http://schemas.microsoft.com/office/drawing/2014/main" id="{3B361075-6F56-4462-B2C4-9D463BDC778B}"/>
              </a:ext>
            </a:extLst>
          </p:cNvPr>
          <p:cNvSpPr txBox="1"/>
          <p:nvPr/>
        </p:nvSpPr>
        <p:spPr>
          <a:xfrm>
            <a:off x="321596" y="2376827"/>
            <a:ext cx="47420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 (fall)</a:t>
            </a:r>
          </a:p>
        </p:txBody>
      </p:sp>
      <p:sp>
        <p:nvSpPr>
          <p:cNvPr id="30" name="TextBox 29">
            <a:extLst>
              <a:ext uri="{FF2B5EF4-FFF2-40B4-BE49-F238E27FC236}">
                <a16:creationId xmlns:a16="http://schemas.microsoft.com/office/drawing/2014/main" id="{599EF945-12E2-43C9-AB6D-525567EF5D79}"/>
              </a:ext>
            </a:extLst>
          </p:cNvPr>
          <p:cNvSpPr txBox="1"/>
          <p:nvPr/>
        </p:nvSpPr>
        <p:spPr>
          <a:xfrm>
            <a:off x="264051" y="5625705"/>
            <a:ext cx="53623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NURS 6880 Capstone II (spring)</a:t>
            </a:r>
          </a:p>
        </p:txBody>
      </p:sp>
    </p:spTree>
    <p:extLst>
      <p:ext uri="{BB962C8B-B14F-4D97-AF65-F5344CB8AC3E}">
        <p14:creationId xmlns:p14="http://schemas.microsoft.com/office/powerpoint/2010/main" val="1714735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42" presetClass="path" presetSubtype="0" accel="50000" decel="50000" fill="hold" nodeType="withEffect">
                                  <p:stCondLst>
                                    <p:cond delay="0"/>
                                  </p:stCondLst>
                                  <p:childTnLst>
                                    <p:animMotion origin="layout" path="M -4.39815E-6 6.79012E-7 L 0.0042 0.18113 " pathEditMode="relative" rAng="0" ptsTypes="AA">
                                      <p:cBhvr>
                                        <p:cTn id="15" dur="2000" fill="hold"/>
                                        <p:tgtEl>
                                          <p:spTgt spid="27"/>
                                        </p:tgtEl>
                                        <p:attrNameLst>
                                          <p:attrName>ppt_x</p:attrName>
                                          <p:attrName>ppt_y</p:attrName>
                                        </p:attrNameLst>
                                      </p:cBhvr>
                                      <p:rCtr x="203" y="9047"/>
                                    </p:animMotion>
                                  </p:childTnLst>
                                </p:cTn>
                              </p:par>
                              <p:par>
                                <p:cTn id="16" presetID="42" presetClass="path" presetSubtype="0" accel="50000" decel="50000" fill="hold" nodeType="withEffect">
                                  <p:stCondLst>
                                    <p:cond delay="0"/>
                                  </p:stCondLst>
                                  <p:childTnLst>
                                    <p:animMotion origin="layout" path="M -1.06481E-6 6.79012E-7 L 0.00072 0.18075 " pathEditMode="relative" rAng="0" ptsTypes="AA">
                                      <p:cBhvr>
                                        <p:cTn id="17" dur="2000" fill="hold"/>
                                        <p:tgtEl>
                                          <p:spTgt spid="26"/>
                                        </p:tgtEl>
                                        <p:attrNameLst>
                                          <p:attrName>ppt_x</p:attrName>
                                          <p:attrName>ppt_y</p:attrName>
                                        </p:attrNameLst>
                                      </p:cBhvr>
                                      <p:rCtr x="29" y="9028"/>
                                    </p:animMotion>
                                  </p:childTnLst>
                                </p:cTn>
                              </p:par>
                              <p:par>
                                <p:cTn id="18" presetID="42" presetClass="path" presetSubtype="0" accel="50000" decel="50000" fill="hold" grpId="0" nodeType="withEffect">
                                  <p:stCondLst>
                                    <p:cond delay="0"/>
                                  </p:stCondLst>
                                  <p:childTnLst>
                                    <p:animMotion origin="layout" path="M -3.7037E-7 -1.85185E-6 L -0.00231 0.19869 " pathEditMode="relative" rAng="0" ptsTypes="AA">
                                      <p:cBhvr>
                                        <p:cTn id="19" dur="2000" fill="hold"/>
                                        <p:tgtEl>
                                          <p:spTgt spid="9"/>
                                        </p:tgtEl>
                                        <p:attrNameLst>
                                          <p:attrName>ppt_x</p:attrName>
                                          <p:attrName>ppt_y</p:attrName>
                                        </p:attrNameLst>
                                      </p:cBhvr>
                                      <p:rCtr x="-116" y="99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descr="Graphical user interface, table&#10;&#10;Description automatically generated with medium confidence">
            <a:extLst>
              <a:ext uri="{FF2B5EF4-FFF2-40B4-BE49-F238E27FC236}">
                <a16:creationId xmlns:a16="http://schemas.microsoft.com/office/drawing/2014/main" id="{F3757EC6-0D34-41B7-8611-0D77CF63CDF2}"/>
              </a:ext>
            </a:extLst>
          </p:cNvPr>
          <p:cNvPicPr>
            <a:picLocks noGrp="1" noChangeAspect="1"/>
          </p:cNvPicPr>
          <p:nvPr>
            <p:ph sz="half" idx="1"/>
          </p:nvPr>
        </p:nvPicPr>
        <p:blipFill>
          <a:blip r:embed="rId3"/>
          <a:stretch>
            <a:fillRect/>
          </a:stretch>
        </p:blipFill>
        <p:spPr>
          <a:xfrm>
            <a:off x="1168717" y="292737"/>
            <a:ext cx="8915400" cy="7201220"/>
          </a:xfrm>
        </p:spPr>
      </p:pic>
    </p:spTree>
    <p:extLst>
      <p:ext uri="{BB962C8B-B14F-4D97-AF65-F5344CB8AC3E}">
        <p14:creationId xmlns:p14="http://schemas.microsoft.com/office/powerpoint/2010/main" val="3994018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5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descr="Graphical user interface, table&#10;&#10;Description automatically generated with medium confidence">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563" t="6297" r="77139" b="72352"/>
          <a:stretch/>
        </p:blipFill>
        <p:spPr>
          <a:xfrm>
            <a:off x="2968283" y="2532184"/>
            <a:ext cx="5165783" cy="3995225"/>
          </a:xfrm>
          <a:prstGeom prst="rect">
            <a:avLst/>
          </a:prstGeom>
        </p:spPr>
      </p:pic>
      <p:sp>
        <p:nvSpPr>
          <p:cNvPr id="3" name="Rectangle 2">
            <a:extLst>
              <a:ext uri="{FF2B5EF4-FFF2-40B4-BE49-F238E27FC236}">
                <a16:creationId xmlns:a16="http://schemas.microsoft.com/office/drawing/2014/main" id="{CB04851D-04BD-4C73-9FF6-B8DA47CC03E2}"/>
              </a:ext>
            </a:extLst>
          </p:cNvPr>
          <p:cNvSpPr/>
          <p:nvPr/>
        </p:nvSpPr>
        <p:spPr>
          <a:xfrm>
            <a:off x="5164201" y="3725839"/>
            <a:ext cx="2819739" cy="90075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75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00926E-6 -2.46914E-7 L -3.00926E-6 0.13947 " pathEditMode="relative" rAng="0" ptsTypes="AA">
                                      <p:cBhvr>
                                        <p:cTn id="11" dur="2000" fill="hold"/>
                                        <p:tgtEl>
                                          <p:spTgt spid="3"/>
                                        </p:tgtEl>
                                        <p:attrNameLst>
                                          <p:attrName>ppt_x</p:attrName>
                                          <p:attrName>ppt_y</p:attrName>
                                        </p:attrNameLst>
                                      </p:cBhvr>
                                      <p:rCtr x="0" y="69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3.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customXml/itemProps4.xml><?xml version="1.0" encoding="utf-8"?>
<ds:datastoreItem xmlns:ds="http://schemas.openxmlformats.org/officeDocument/2006/customXml" ds:itemID="{496F08B7-1F71-4F99-B35D-690FBC859C9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3289</TotalTime>
  <Words>782</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Century Gothic Bold</vt:lpstr>
      <vt:lpstr>Century Gothic Bold Italic</vt:lpstr>
      <vt:lpstr>Office Theme</vt:lpstr>
      <vt:lpstr>Capstone Overview</vt:lpstr>
      <vt:lpstr>Capstone</vt:lpstr>
      <vt:lpstr>PowerPoint Presentation</vt:lpstr>
      <vt:lpstr>PowerPoint Presentation</vt:lpstr>
      <vt:lpstr>PowerPoint Presentation</vt:lpstr>
      <vt:lpstr>PowerPoint Presentation</vt:lpstr>
      <vt:lpstr>PowerPoint Presentation</vt:lpstr>
      <vt:lpstr>PowerPoint Presentation</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308</cp:revision>
  <cp:lastPrinted>2016-08-31T21:58:28Z</cp:lastPrinted>
  <dcterms:created xsi:type="dcterms:W3CDTF">2016-08-02T16:41:37Z</dcterms:created>
  <dcterms:modified xsi:type="dcterms:W3CDTF">2023-04-06T01:47:36Z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