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4"/>
  </p:notesMasterIdLst>
  <p:handoutMasterIdLst>
    <p:handoutMasterId r:id="rId25"/>
  </p:handoutMasterIdLst>
  <p:sldIdLst>
    <p:sldId id="368" r:id="rId6"/>
    <p:sldId id="380" r:id="rId7"/>
    <p:sldId id="378" r:id="rId8"/>
    <p:sldId id="382" r:id="rId9"/>
    <p:sldId id="383" r:id="rId10"/>
    <p:sldId id="384" r:id="rId11"/>
    <p:sldId id="385" r:id="rId12"/>
    <p:sldId id="391" r:id="rId13"/>
    <p:sldId id="386" r:id="rId14"/>
    <p:sldId id="396" r:id="rId15"/>
    <p:sldId id="392" r:id="rId16"/>
    <p:sldId id="394" r:id="rId17"/>
    <p:sldId id="393" r:id="rId18"/>
    <p:sldId id="395" r:id="rId19"/>
    <p:sldId id="397" r:id="rId20"/>
    <p:sldId id="398" r:id="rId21"/>
    <p:sldId id="381" r:id="rId22"/>
    <p:sldId id="369" r:id="rId23"/>
  </p:sldIdLst>
  <p:sldSz cx="10972800" cy="8229600" type="B4JIS"/>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2" pos="3456">
          <p15:clr>
            <a:srgbClr val="A4A3A4"/>
          </p15:clr>
        </p15:guide>
        <p15:guide id="5" orient="horz" pos="2692" userDrawn="1">
          <p15:clr>
            <a:srgbClr val="A4A3A4"/>
          </p15:clr>
        </p15:guide>
        <p15:guide id="6"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94"/>
    <a:srgbClr val="A31527"/>
    <a:srgbClr val="A21727"/>
    <a:srgbClr val="CC0000"/>
    <a:srgbClr val="B01C32"/>
    <a:srgbClr val="CCCDCC"/>
    <a:srgbClr val="EDEEED"/>
    <a:srgbClr val="872C90"/>
    <a:srgbClr val="C51C30"/>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2" autoAdjust="0"/>
    <p:restoredTop sz="83867" autoAdjust="0"/>
  </p:normalViewPr>
  <p:slideViewPr>
    <p:cSldViewPr snapToGrid="0" snapToObjects="1" showGuides="1">
      <p:cViewPr varScale="1">
        <p:scale>
          <a:sx n="70" d="100"/>
          <a:sy n="70" d="100"/>
        </p:scale>
        <p:origin x="1128" y="48"/>
      </p:cViewPr>
      <p:guideLst>
        <p:guide pos="3456"/>
        <p:guide orient="horz" pos="2692"/>
        <p:guide pos="4032"/>
      </p:guideLst>
    </p:cSldViewPr>
  </p:slideViewPr>
  <p:notesTextViewPr>
    <p:cViewPr>
      <p:scale>
        <a:sx n="100" d="100"/>
        <a:sy n="100" d="100"/>
      </p:scale>
      <p:origin x="0" y="-25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24FD-2273-441F-B415-86CCA01EFBE1}" type="doc">
      <dgm:prSet loTypeId="urn:microsoft.com/office/officeart/2005/8/layout/hProcess11" loCatId="process" qsTypeId="urn:microsoft.com/office/officeart/2005/8/quickstyle/simple1" qsCatId="simple" csTypeId="urn:microsoft.com/office/officeart/2005/8/colors/accent1_2" csCatId="accent1" phldr="1"/>
      <dgm:spPr/>
    </dgm:pt>
    <dgm:pt modelId="{C1404560-23CA-4FC7-BA8D-43BE0AF902A1}">
      <dgm:prSet phldrT="[Text]"/>
      <dgm:spPr/>
      <dgm:t>
        <a:bodyPr/>
        <a:lstStyle/>
        <a:p>
          <a:r>
            <a:rPr lang="en-US" dirty="0"/>
            <a:t>Initiation</a:t>
          </a:r>
        </a:p>
      </dgm:t>
    </dgm:pt>
    <dgm:pt modelId="{3C392892-840A-48F2-BE98-F2AA86D08D11}" type="parTrans" cxnId="{B61A5C02-7BB6-4911-9B9A-DF35E47B64C5}">
      <dgm:prSet/>
      <dgm:spPr/>
      <dgm:t>
        <a:bodyPr/>
        <a:lstStyle/>
        <a:p>
          <a:endParaRPr lang="en-US"/>
        </a:p>
      </dgm:t>
    </dgm:pt>
    <dgm:pt modelId="{86521ADF-3508-4161-83EE-4482E3986232}" type="sibTrans" cxnId="{B61A5C02-7BB6-4911-9B9A-DF35E47B64C5}">
      <dgm:prSet/>
      <dgm:spPr/>
      <dgm:t>
        <a:bodyPr/>
        <a:lstStyle/>
        <a:p>
          <a:endParaRPr lang="en-US"/>
        </a:p>
      </dgm:t>
    </dgm:pt>
    <dgm:pt modelId="{DB077033-6740-4DA0-A51E-1565D7A77708}">
      <dgm:prSet phldrT="[Text]"/>
      <dgm:spPr/>
      <dgm:t>
        <a:bodyPr/>
        <a:lstStyle/>
        <a:p>
          <a:r>
            <a:rPr lang="en-US" dirty="0"/>
            <a:t>Planning</a:t>
          </a:r>
        </a:p>
      </dgm:t>
    </dgm:pt>
    <dgm:pt modelId="{63728601-62A5-4674-A399-EFD1797E0E22}" type="parTrans" cxnId="{D98E94F0-642D-4690-B7FF-D1A56435A8C2}">
      <dgm:prSet/>
      <dgm:spPr/>
      <dgm:t>
        <a:bodyPr/>
        <a:lstStyle/>
        <a:p>
          <a:endParaRPr lang="en-US"/>
        </a:p>
      </dgm:t>
    </dgm:pt>
    <dgm:pt modelId="{18C4D5D7-B820-40C8-ADE1-7B97F486E6AB}" type="sibTrans" cxnId="{D98E94F0-642D-4690-B7FF-D1A56435A8C2}">
      <dgm:prSet/>
      <dgm:spPr/>
      <dgm:t>
        <a:bodyPr/>
        <a:lstStyle/>
        <a:p>
          <a:endParaRPr lang="en-US"/>
        </a:p>
      </dgm:t>
    </dgm:pt>
    <dgm:pt modelId="{B7CB3FF6-7E9C-4565-80A6-EBE9F2A6F06A}">
      <dgm:prSet phldrT="[Text]"/>
      <dgm:spPr/>
      <dgm:t>
        <a:bodyPr/>
        <a:lstStyle/>
        <a:p>
          <a:r>
            <a:rPr lang="en-US" dirty="0"/>
            <a:t>Execution</a:t>
          </a:r>
        </a:p>
      </dgm:t>
    </dgm:pt>
    <dgm:pt modelId="{02144E66-48EE-462E-A94B-3917FC8AC0AA}" type="parTrans" cxnId="{6E99BAE0-6B77-4873-B117-B58C3BCE4D6D}">
      <dgm:prSet/>
      <dgm:spPr/>
      <dgm:t>
        <a:bodyPr/>
        <a:lstStyle/>
        <a:p>
          <a:endParaRPr lang="en-US"/>
        </a:p>
      </dgm:t>
    </dgm:pt>
    <dgm:pt modelId="{4886FD98-0EDE-4C44-8905-EFE0DFAF9AE6}" type="sibTrans" cxnId="{6E99BAE0-6B77-4873-B117-B58C3BCE4D6D}">
      <dgm:prSet/>
      <dgm:spPr/>
      <dgm:t>
        <a:bodyPr/>
        <a:lstStyle/>
        <a:p>
          <a:endParaRPr lang="en-US"/>
        </a:p>
      </dgm:t>
    </dgm:pt>
    <dgm:pt modelId="{34E6E4EA-1526-4C11-9E8B-090B61D1D5E9}">
      <dgm:prSet phldrT="[Text]"/>
      <dgm:spPr/>
      <dgm:t>
        <a:bodyPr/>
        <a:lstStyle/>
        <a:p>
          <a:r>
            <a:rPr lang="en-US" dirty="0"/>
            <a:t>Monitoring</a:t>
          </a:r>
        </a:p>
      </dgm:t>
    </dgm:pt>
    <dgm:pt modelId="{BB5FCFB1-EBEA-44BF-AAEC-17E1C1035D5E}" type="parTrans" cxnId="{1749EEE6-36DE-41D7-89AB-D9BF252BF8AB}">
      <dgm:prSet/>
      <dgm:spPr/>
      <dgm:t>
        <a:bodyPr/>
        <a:lstStyle/>
        <a:p>
          <a:endParaRPr lang="en-US"/>
        </a:p>
      </dgm:t>
    </dgm:pt>
    <dgm:pt modelId="{03961537-BDAE-464C-A6AA-6920EAD7D86D}" type="sibTrans" cxnId="{1749EEE6-36DE-41D7-89AB-D9BF252BF8AB}">
      <dgm:prSet/>
      <dgm:spPr/>
      <dgm:t>
        <a:bodyPr/>
        <a:lstStyle/>
        <a:p>
          <a:endParaRPr lang="en-US"/>
        </a:p>
      </dgm:t>
    </dgm:pt>
    <dgm:pt modelId="{A5338305-8820-47F7-B9F5-5E4BC27F6810}">
      <dgm:prSet phldrT="[Text]"/>
      <dgm:spPr/>
      <dgm:t>
        <a:bodyPr/>
        <a:lstStyle/>
        <a:p>
          <a:r>
            <a:rPr lang="en-US" dirty="0"/>
            <a:t>Closing</a:t>
          </a:r>
        </a:p>
      </dgm:t>
    </dgm:pt>
    <dgm:pt modelId="{E590DDFA-3D4B-4624-A249-DE32017274FF}" type="parTrans" cxnId="{C0A298B5-18E5-49CE-9A4F-661C876AC820}">
      <dgm:prSet/>
      <dgm:spPr/>
      <dgm:t>
        <a:bodyPr/>
        <a:lstStyle/>
        <a:p>
          <a:endParaRPr lang="en-US"/>
        </a:p>
      </dgm:t>
    </dgm:pt>
    <dgm:pt modelId="{DA0AC8C7-D504-4702-9805-124115C9A738}" type="sibTrans" cxnId="{C0A298B5-18E5-49CE-9A4F-661C876AC820}">
      <dgm:prSet/>
      <dgm:spPr/>
      <dgm:t>
        <a:bodyPr/>
        <a:lstStyle/>
        <a:p>
          <a:endParaRPr lang="en-US"/>
        </a:p>
      </dgm:t>
    </dgm:pt>
    <dgm:pt modelId="{DDF2C353-DA14-4715-85F3-32999562F528}" type="pres">
      <dgm:prSet presAssocID="{26B624FD-2273-441F-B415-86CCA01EFBE1}" presName="Name0" presStyleCnt="0">
        <dgm:presLayoutVars>
          <dgm:dir/>
          <dgm:resizeHandles val="exact"/>
        </dgm:presLayoutVars>
      </dgm:prSet>
      <dgm:spPr/>
    </dgm:pt>
    <dgm:pt modelId="{2ECDA7F1-99BA-4DD8-A215-1EBFA5A62826}" type="pres">
      <dgm:prSet presAssocID="{26B624FD-2273-441F-B415-86CCA01EFBE1}" presName="arrow" presStyleLbl="bgShp" presStyleIdx="0" presStyleCnt="1"/>
      <dgm:spPr/>
    </dgm:pt>
    <dgm:pt modelId="{CB4441AE-9B6D-4511-BC65-0FB8F9C9E356}" type="pres">
      <dgm:prSet presAssocID="{26B624FD-2273-441F-B415-86CCA01EFBE1}" presName="points" presStyleCnt="0"/>
      <dgm:spPr/>
    </dgm:pt>
    <dgm:pt modelId="{A46A36A4-60B5-45A1-A087-995535E741D6}" type="pres">
      <dgm:prSet presAssocID="{C1404560-23CA-4FC7-BA8D-43BE0AF902A1}" presName="compositeA" presStyleCnt="0"/>
      <dgm:spPr/>
    </dgm:pt>
    <dgm:pt modelId="{59175213-67C3-4098-A5B2-B83EE51BF669}" type="pres">
      <dgm:prSet presAssocID="{C1404560-23CA-4FC7-BA8D-43BE0AF902A1}" presName="textA" presStyleLbl="revTx" presStyleIdx="0" presStyleCnt="5">
        <dgm:presLayoutVars>
          <dgm:bulletEnabled val="1"/>
        </dgm:presLayoutVars>
      </dgm:prSet>
      <dgm:spPr/>
    </dgm:pt>
    <dgm:pt modelId="{7A25C18F-1638-446A-BE5C-D86DA94AC431}" type="pres">
      <dgm:prSet presAssocID="{C1404560-23CA-4FC7-BA8D-43BE0AF902A1}" presName="circleA" presStyleLbl="node1" presStyleIdx="0" presStyleCnt="5"/>
      <dgm:spPr/>
    </dgm:pt>
    <dgm:pt modelId="{795E972E-3102-42DD-98BF-E47C6C383BD0}" type="pres">
      <dgm:prSet presAssocID="{C1404560-23CA-4FC7-BA8D-43BE0AF902A1}" presName="spaceA" presStyleCnt="0"/>
      <dgm:spPr/>
    </dgm:pt>
    <dgm:pt modelId="{EDFBA69B-346F-41B6-9741-7859DAAF8D03}" type="pres">
      <dgm:prSet presAssocID="{86521ADF-3508-4161-83EE-4482E3986232}" presName="space" presStyleCnt="0"/>
      <dgm:spPr/>
    </dgm:pt>
    <dgm:pt modelId="{0EFEBB20-AD34-4985-BF7C-7601419A5ED4}" type="pres">
      <dgm:prSet presAssocID="{DB077033-6740-4DA0-A51E-1565D7A77708}" presName="compositeB" presStyleCnt="0"/>
      <dgm:spPr/>
    </dgm:pt>
    <dgm:pt modelId="{3FD287BB-465F-4906-B7F3-D218FFA19B4A}" type="pres">
      <dgm:prSet presAssocID="{DB077033-6740-4DA0-A51E-1565D7A77708}" presName="textB" presStyleLbl="revTx" presStyleIdx="1" presStyleCnt="5">
        <dgm:presLayoutVars>
          <dgm:bulletEnabled val="1"/>
        </dgm:presLayoutVars>
      </dgm:prSet>
      <dgm:spPr/>
    </dgm:pt>
    <dgm:pt modelId="{9EDB1ACC-CF15-4593-B4AE-A6784F165C83}" type="pres">
      <dgm:prSet presAssocID="{DB077033-6740-4DA0-A51E-1565D7A77708}" presName="circleB" presStyleLbl="node1" presStyleIdx="1" presStyleCnt="5"/>
      <dgm:spPr/>
    </dgm:pt>
    <dgm:pt modelId="{24932DB3-A99D-42C3-93FE-2501AF017CC4}" type="pres">
      <dgm:prSet presAssocID="{DB077033-6740-4DA0-A51E-1565D7A77708}" presName="spaceB" presStyleCnt="0"/>
      <dgm:spPr/>
    </dgm:pt>
    <dgm:pt modelId="{85680AE0-D6FC-4792-8D89-BADA33A7C0E6}" type="pres">
      <dgm:prSet presAssocID="{18C4D5D7-B820-40C8-ADE1-7B97F486E6AB}" presName="space" presStyleCnt="0"/>
      <dgm:spPr/>
    </dgm:pt>
    <dgm:pt modelId="{FF9D140F-7236-403D-ADDB-B483C32F3EB4}" type="pres">
      <dgm:prSet presAssocID="{B7CB3FF6-7E9C-4565-80A6-EBE9F2A6F06A}" presName="compositeA" presStyleCnt="0"/>
      <dgm:spPr/>
    </dgm:pt>
    <dgm:pt modelId="{024922DE-CEB3-40E9-A878-8263CBCE8F72}" type="pres">
      <dgm:prSet presAssocID="{B7CB3FF6-7E9C-4565-80A6-EBE9F2A6F06A}" presName="textA" presStyleLbl="revTx" presStyleIdx="2" presStyleCnt="5">
        <dgm:presLayoutVars>
          <dgm:bulletEnabled val="1"/>
        </dgm:presLayoutVars>
      </dgm:prSet>
      <dgm:spPr/>
    </dgm:pt>
    <dgm:pt modelId="{9EC35C57-9387-403B-878A-BB077317C0FB}" type="pres">
      <dgm:prSet presAssocID="{B7CB3FF6-7E9C-4565-80A6-EBE9F2A6F06A}" presName="circleA" presStyleLbl="node1" presStyleIdx="2" presStyleCnt="5"/>
      <dgm:spPr/>
    </dgm:pt>
    <dgm:pt modelId="{D7020218-A7A4-43EE-8BF8-B5BD57387357}" type="pres">
      <dgm:prSet presAssocID="{B7CB3FF6-7E9C-4565-80A6-EBE9F2A6F06A}" presName="spaceA" presStyleCnt="0"/>
      <dgm:spPr/>
    </dgm:pt>
    <dgm:pt modelId="{BBD635AA-019F-4E91-87B4-81DCF9388CA3}" type="pres">
      <dgm:prSet presAssocID="{4886FD98-0EDE-4C44-8905-EFE0DFAF9AE6}" presName="space" presStyleCnt="0"/>
      <dgm:spPr/>
    </dgm:pt>
    <dgm:pt modelId="{CE4349F0-4083-4FF5-984C-6A8476C8F957}" type="pres">
      <dgm:prSet presAssocID="{34E6E4EA-1526-4C11-9E8B-090B61D1D5E9}" presName="compositeB" presStyleCnt="0"/>
      <dgm:spPr/>
    </dgm:pt>
    <dgm:pt modelId="{4ED527CB-45E9-45DB-A7B4-8DF7FA04CA1F}" type="pres">
      <dgm:prSet presAssocID="{34E6E4EA-1526-4C11-9E8B-090B61D1D5E9}" presName="textB" presStyleLbl="revTx" presStyleIdx="3" presStyleCnt="5">
        <dgm:presLayoutVars>
          <dgm:bulletEnabled val="1"/>
        </dgm:presLayoutVars>
      </dgm:prSet>
      <dgm:spPr/>
    </dgm:pt>
    <dgm:pt modelId="{6711A88B-544C-4339-B96D-1C6CD6E24DD0}" type="pres">
      <dgm:prSet presAssocID="{34E6E4EA-1526-4C11-9E8B-090B61D1D5E9}" presName="circleB" presStyleLbl="node1" presStyleIdx="3" presStyleCnt="5"/>
      <dgm:spPr/>
    </dgm:pt>
    <dgm:pt modelId="{C319E6C9-CA7A-42B0-9E8F-6B374EED079D}" type="pres">
      <dgm:prSet presAssocID="{34E6E4EA-1526-4C11-9E8B-090B61D1D5E9}" presName="spaceB" presStyleCnt="0"/>
      <dgm:spPr/>
    </dgm:pt>
    <dgm:pt modelId="{7905A3B8-BBB3-4949-8C57-DD54C710258C}" type="pres">
      <dgm:prSet presAssocID="{03961537-BDAE-464C-A6AA-6920EAD7D86D}" presName="space" presStyleCnt="0"/>
      <dgm:spPr/>
    </dgm:pt>
    <dgm:pt modelId="{53391632-30AB-4D28-A3C6-DC6C570297A2}" type="pres">
      <dgm:prSet presAssocID="{A5338305-8820-47F7-B9F5-5E4BC27F6810}" presName="compositeA" presStyleCnt="0"/>
      <dgm:spPr/>
    </dgm:pt>
    <dgm:pt modelId="{C78644E4-CD89-49EE-B609-82D42A2288A2}" type="pres">
      <dgm:prSet presAssocID="{A5338305-8820-47F7-B9F5-5E4BC27F6810}" presName="textA" presStyleLbl="revTx" presStyleIdx="4" presStyleCnt="5">
        <dgm:presLayoutVars>
          <dgm:bulletEnabled val="1"/>
        </dgm:presLayoutVars>
      </dgm:prSet>
      <dgm:spPr/>
    </dgm:pt>
    <dgm:pt modelId="{65E4B4C5-7119-4028-8FA0-1B782AF088EB}" type="pres">
      <dgm:prSet presAssocID="{A5338305-8820-47F7-B9F5-5E4BC27F6810}" presName="circleA" presStyleLbl="node1" presStyleIdx="4" presStyleCnt="5"/>
      <dgm:spPr/>
    </dgm:pt>
    <dgm:pt modelId="{C3E025D2-095B-4DF1-87FE-7955DC07D940}" type="pres">
      <dgm:prSet presAssocID="{A5338305-8820-47F7-B9F5-5E4BC27F6810}" presName="spaceA" presStyleCnt="0"/>
      <dgm:spPr/>
    </dgm:pt>
  </dgm:ptLst>
  <dgm:cxnLst>
    <dgm:cxn modelId="{B61A5C02-7BB6-4911-9B9A-DF35E47B64C5}" srcId="{26B624FD-2273-441F-B415-86CCA01EFBE1}" destId="{C1404560-23CA-4FC7-BA8D-43BE0AF902A1}" srcOrd="0" destOrd="0" parTransId="{3C392892-840A-48F2-BE98-F2AA86D08D11}" sibTransId="{86521ADF-3508-4161-83EE-4482E3986232}"/>
    <dgm:cxn modelId="{D4F3AE0A-2FE7-49A5-A4A4-514C3614AD2E}" type="presOf" srcId="{34E6E4EA-1526-4C11-9E8B-090B61D1D5E9}" destId="{4ED527CB-45E9-45DB-A7B4-8DF7FA04CA1F}" srcOrd="0" destOrd="0" presId="urn:microsoft.com/office/officeart/2005/8/layout/hProcess11"/>
    <dgm:cxn modelId="{7488B81F-4363-4493-A8AA-17713C50D130}" type="presOf" srcId="{B7CB3FF6-7E9C-4565-80A6-EBE9F2A6F06A}" destId="{024922DE-CEB3-40E9-A878-8263CBCE8F72}" srcOrd="0" destOrd="0" presId="urn:microsoft.com/office/officeart/2005/8/layout/hProcess11"/>
    <dgm:cxn modelId="{A29DC684-A87A-4ABE-B9D7-D1E85BC132C6}" type="presOf" srcId="{DB077033-6740-4DA0-A51E-1565D7A77708}" destId="{3FD287BB-465F-4906-B7F3-D218FFA19B4A}" srcOrd="0" destOrd="0" presId="urn:microsoft.com/office/officeart/2005/8/layout/hProcess11"/>
    <dgm:cxn modelId="{C0A298B5-18E5-49CE-9A4F-661C876AC820}" srcId="{26B624FD-2273-441F-B415-86CCA01EFBE1}" destId="{A5338305-8820-47F7-B9F5-5E4BC27F6810}" srcOrd="4" destOrd="0" parTransId="{E590DDFA-3D4B-4624-A249-DE32017274FF}" sibTransId="{DA0AC8C7-D504-4702-9805-124115C9A738}"/>
    <dgm:cxn modelId="{2220ABD0-302A-48E4-91DA-1F4BD01D172E}" type="presOf" srcId="{C1404560-23CA-4FC7-BA8D-43BE0AF902A1}" destId="{59175213-67C3-4098-A5B2-B83EE51BF669}" srcOrd="0" destOrd="0" presId="urn:microsoft.com/office/officeart/2005/8/layout/hProcess11"/>
    <dgm:cxn modelId="{6E99BAE0-6B77-4873-B117-B58C3BCE4D6D}" srcId="{26B624FD-2273-441F-B415-86CCA01EFBE1}" destId="{B7CB3FF6-7E9C-4565-80A6-EBE9F2A6F06A}" srcOrd="2" destOrd="0" parTransId="{02144E66-48EE-462E-A94B-3917FC8AC0AA}" sibTransId="{4886FD98-0EDE-4C44-8905-EFE0DFAF9AE6}"/>
    <dgm:cxn modelId="{211BF8E5-9E43-4A1E-96BF-422AB0486E3F}" type="presOf" srcId="{26B624FD-2273-441F-B415-86CCA01EFBE1}" destId="{DDF2C353-DA14-4715-85F3-32999562F528}" srcOrd="0" destOrd="0" presId="urn:microsoft.com/office/officeart/2005/8/layout/hProcess11"/>
    <dgm:cxn modelId="{1749EEE6-36DE-41D7-89AB-D9BF252BF8AB}" srcId="{26B624FD-2273-441F-B415-86CCA01EFBE1}" destId="{34E6E4EA-1526-4C11-9E8B-090B61D1D5E9}" srcOrd="3" destOrd="0" parTransId="{BB5FCFB1-EBEA-44BF-AAEC-17E1C1035D5E}" sibTransId="{03961537-BDAE-464C-A6AA-6920EAD7D86D}"/>
    <dgm:cxn modelId="{AC9721EB-9445-4A30-9841-B031BA29BD6B}" type="presOf" srcId="{A5338305-8820-47F7-B9F5-5E4BC27F6810}" destId="{C78644E4-CD89-49EE-B609-82D42A2288A2}" srcOrd="0" destOrd="0" presId="urn:microsoft.com/office/officeart/2005/8/layout/hProcess11"/>
    <dgm:cxn modelId="{D98E94F0-642D-4690-B7FF-D1A56435A8C2}" srcId="{26B624FD-2273-441F-B415-86CCA01EFBE1}" destId="{DB077033-6740-4DA0-A51E-1565D7A77708}" srcOrd="1" destOrd="0" parTransId="{63728601-62A5-4674-A399-EFD1797E0E22}" sibTransId="{18C4D5D7-B820-40C8-ADE1-7B97F486E6AB}"/>
    <dgm:cxn modelId="{B9020A51-BBE0-4895-A2F0-684FF1CFEA6D}" type="presParOf" srcId="{DDF2C353-DA14-4715-85F3-32999562F528}" destId="{2ECDA7F1-99BA-4DD8-A215-1EBFA5A62826}" srcOrd="0" destOrd="0" presId="urn:microsoft.com/office/officeart/2005/8/layout/hProcess11"/>
    <dgm:cxn modelId="{F6F2279C-6DA5-4480-A6E3-5EC62BD057BD}" type="presParOf" srcId="{DDF2C353-DA14-4715-85F3-32999562F528}" destId="{CB4441AE-9B6D-4511-BC65-0FB8F9C9E356}" srcOrd="1" destOrd="0" presId="urn:microsoft.com/office/officeart/2005/8/layout/hProcess11"/>
    <dgm:cxn modelId="{229B6896-52F3-41B4-9174-FDD76ACF81DB}" type="presParOf" srcId="{CB4441AE-9B6D-4511-BC65-0FB8F9C9E356}" destId="{A46A36A4-60B5-45A1-A087-995535E741D6}" srcOrd="0" destOrd="0" presId="urn:microsoft.com/office/officeart/2005/8/layout/hProcess11"/>
    <dgm:cxn modelId="{5A64124F-E786-4E65-95C2-3BAB74CAAD19}" type="presParOf" srcId="{A46A36A4-60B5-45A1-A087-995535E741D6}" destId="{59175213-67C3-4098-A5B2-B83EE51BF669}" srcOrd="0" destOrd="0" presId="urn:microsoft.com/office/officeart/2005/8/layout/hProcess11"/>
    <dgm:cxn modelId="{A9EA3403-ABE3-45FA-9754-71E783922D23}" type="presParOf" srcId="{A46A36A4-60B5-45A1-A087-995535E741D6}" destId="{7A25C18F-1638-446A-BE5C-D86DA94AC431}" srcOrd="1" destOrd="0" presId="urn:microsoft.com/office/officeart/2005/8/layout/hProcess11"/>
    <dgm:cxn modelId="{178D610A-7E49-4CE3-9FC0-B1FD73011CFB}" type="presParOf" srcId="{A46A36A4-60B5-45A1-A087-995535E741D6}" destId="{795E972E-3102-42DD-98BF-E47C6C383BD0}" srcOrd="2" destOrd="0" presId="urn:microsoft.com/office/officeart/2005/8/layout/hProcess11"/>
    <dgm:cxn modelId="{E8FC2C8B-3FCF-4B9F-B879-83FF395B9173}" type="presParOf" srcId="{CB4441AE-9B6D-4511-BC65-0FB8F9C9E356}" destId="{EDFBA69B-346F-41B6-9741-7859DAAF8D03}" srcOrd="1" destOrd="0" presId="urn:microsoft.com/office/officeart/2005/8/layout/hProcess11"/>
    <dgm:cxn modelId="{C0C1DADC-B121-4115-B8B8-D2BC32F5BB17}" type="presParOf" srcId="{CB4441AE-9B6D-4511-BC65-0FB8F9C9E356}" destId="{0EFEBB20-AD34-4985-BF7C-7601419A5ED4}" srcOrd="2" destOrd="0" presId="urn:microsoft.com/office/officeart/2005/8/layout/hProcess11"/>
    <dgm:cxn modelId="{D92F5AA9-5D2B-4E9B-A18B-C8175E971727}" type="presParOf" srcId="{0EFEBB20-AD34-4985-BF7C-7601419A5ED4}" destId="{3FD287BB-465F-4906-B7F3-D218FFA19B4A}" srcOrd="0" destOrd="0" presId="urn:microsoft.com/office/officeart/2005/8/layout/hProcess11"/>
    <dgm:cxn modelId="{EAB4FF07-42E8-4045-86F3-AAE772B8980C}" type="presParOf" srcId="{0EFEBB20-AD34-4985-BF7C-7601419A5ED4}" destId="{9EDB1ACC-CF15-4593-B4AE-A6784F165C83}" srcOrd="1" destOrd="0" presId="urn:microsoft.com/office/officeart/2005/8/layout/hProcess11"/>
    <dgm:cxn modelId="{0A6A422E-27D6-4B5B-98CE-47E726293CE4}" type="presParOf" srcId="{0EFEBB20-AD34-4985-BF7C-7601419A5ED4}" destId="{24932DB3-A99D-42C3-93FE-2501AF017CC4}" srcOrd="2" destOrd="0" presId="urn:microsoft.com/office/officeart/2005/8/layout/hProcess11"/>
    <dgm:cxn modelId="{95A5A638-AD80-45EB-8D4D-9DA361D8A38C}" type="presParOf" srcId="{CB4441AE-9B6D-4511-BC65-0FB8F9C9E356}" destId="{85680AE0-D6FC-4792-8D89-BADA33A7C0E6}" srcOrd="3" destOrd="0" presId="urn:microsoft.com/office/officeart/2005/8/layout/hProcess11"/>
    <dgm:cxn modelId="{B4EF31A7-97D7-475A-A016-93C1B6109DD3}" type="presParOf" srcId="{CB4441AE-9B6D-4511-BC65-0FB8F9C9E356}" destId="{FF9D140F-7236-403D-ADDB-B483C32F3EB4}" srcOrd="4" destOrd="0" presId="urn:microsoft.com/office/officeart/2005/8/layout/hProcess11"/>
    <dgm:cxn modelId="{6BED365C-6D44-46FE-8EF6-6C1977C46E9C}" type="presParOf" srcId="{FF9D140F-7236-403D-ADDB-B483C32F3EB4}" destId="{024922DE-CEB3-40E9-A878-8263CBCE8F72}" srcOrd="0" destOrd="0" presId="urn:microsoft.com/office/officeart/2005/8/layout/hProcess11"/>
    <dgm:cxn modelId="{2B836810-8B40-4076-A9E7-FF5D1CC542FD}" type="presParOf" srcId="{FF9D140F-7236-403D-ADDB-B483C32F3EB4}" destId="{9EC35C57-9387-403B-878A-BB077317C0FB}" srcOrd="1" destOrd="0" presId="urn:microsoft.com/office/officeart/2005/8/layout/hProcess11"/>
    <dgm:cxn modelId="{CFF348E9-544E-4BFA-9839-04B3283CF9D2}" type="presParOf" srcId="{FF9D140F-7236-403D-ADDB-B483C32F3EB4}" destId="{D7020218-A7A4-43EE-8BF8-B5BD57387357}" srcOrd="2" destOrd="0" presId="urn:microsoft.com/office/officeart/2005/8/layout/hProcess11"/>
    <dgm:cxn modelId="{15F7FECB-85E2-4EAB-BF44-39A9BA4CA53D}" type="presParOf" srcId="{CB4441AE-9B6D-4511-BC65-0FB8F9C9E356}" destId="{BBD635AA-019F-4E91-87B4-81DCF9388CA3}" srcOrd="5" destOrd="0" presId="urn:microsoft.com/office/officeart/2005/8/layout/hProcess11"/>
    <dgm:cxn modelId="{5BF49945-D692-480F-8EDF-EB56B34CEC01}" type="presParOf" srcId="{CB4441AE-9B6D-4511-BC65-0FB8F9C9E356}" destId="{CE4349F0-4083-4FF5-984C-6A8476C8F957}" srcOrd="6" destOrd="0" presId="urn:microsoft.com/office/officeart/2005/8/layout/hProcess11"/>
    <dgm:cxn modelId="{E3E53906-0169-4AB3-854A-234DA59EFE60}" type="presParOf" srcId="{CE4349F0-4083-4FF5-984C-6A8476C8F957}" destId="{4ED527CB-45E9-45DB-A7B4-8DF7FA04CA1F}" srcOrd="0" destOrd="0" presId="urn:microsoft.com/office/officeart/2005/8/layout/hProcess11"/>
    <dgm:cxn modelId="{3260298B-F335-4363-B70E-94785C97A187}" type="presParOf" srcId="{CE4349F0-4083-4FF5-984C-6A8476C8F957}" destId="{6711A88B-544C-4339-B96D-1C6CD6E24DD0}" srcOrd="1" destOrd="0" presId="urn:microsoft.com/office/officeart/2005/8/layout/hProcess11"/>
    <dgm:cxn modelId="{FA07CE5A-F061-424C-8D2C-59F5EF297FAD}" type="presParOf" srcId="{CE4349F0-4083-4FF5-984C-6A8476C8F957}" destId="{C319E6C9-CA7A-42B0-9E8F-6B374EED079D}" srcOrd="2" destOrd="0" presId="urn:microsoft.com/office/officeart/2005/8/layout/hProcess11"/>
    <dgm:cxn modelId="{2C7D95F4-4316-4CDA-9E39-7155BF80CCED}" type="presParOf" srcId="{CB4441AE-9B6D-4511-BC65-0FB8F9C9E356}" destId="{7905A3B8-BBB3-4949-8C57-DD54C710258C}" srcOrd="7" destOrd="0" presId="urn:microsoft.com/office/officeart/2005/8/layout/hProcess11"/>
    <dgm:cxn modelId="{43696F83-CA92-4EA5-9DC3-4F73BBE9E4C5}" type="presParOf" srcId="{CB4441AE-9B6D-4511-BC65-0FB8F9C9E356}" destId="{53391632-30AB-4D28-A3C6-DC6C570297A2}" srcOrd="8" destOrd="0" presId="urn:microsoft.com/office/officeart/2005/8/layout/hProcess11"/>
    <dgm:cxn modelId="{42BB8284-0B5B-4C1B-9816-8DBFFB414666}" type="presParOf" srcId="{53391632-30AB-4D28-A3C6-DC6C570297A2}" destId="{C78644E4-CD89-49EE-B609-82D42A2288A2}" srcOrd="0" destOrd="0" presId="urn:microsoft.com/office/officeart/2005/8/layout/hProcess11"/>
    <dgm:cxn modelId="{EE8F2D87-B903-4485-9D24-06EE9E49B9BA}" type="presParOf" srcId="{53391632-30AB-4D28-A3C6-DC6C570297A2}" destId="{65E4B4C5-7119-4028-8FA0-1B782AF088EB}" srcOrd="1" destOrd="0" presId="urn:microsoft.com/office/officeart/2005/8/layout/hProcess11"/>
    <dgm:cxn modelId="{1C8AF926-77BC-4106-B45F-1DE5229562F5}" type="presParOf" srcId="{53391632-30AB-4D28-A3C6-DC6C570297A2}" destId="{C3E025D2-095B-4DF1-87FE-7955DC07D94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DA7F1-99BA-4DD8-A215-1EBFA5A62826}">
      <dsp:nvSpPr>
        <dsp:cNvPr id="0" name=""/>
        <dsp:cNvSpPr/>
      </dsp:nvSpPr>
      <dsp:spPr>
        <a:xfrm>
          <a:off x="0" y="1605438"/>
          <a:ext cx="9594850" cy="21405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75213-67C3-4098-A5B2-B83EE51BF669}">
      <dsp:nvSpPr>
        <dsp:cNvPr id="0" name=""/>
        <dsp:cNvSpPr/>
      </dsp:nvSpPr>
      <dsp:spPr>
        <a:xfrm>
          <a:off x="3794" y="0"/>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kern="1200" dirty="0"/>
            <a:t>Initiation</a:t>
          </a:r>
        </a:p>
      </dsp:txBody>
      <dsp:txXfrm>
        <a:off x="3794" y="0"/>
        <a:ext cx="1659187" cy="2140585"/>
      </dsp:txXfrm>
    </dsp:sp>
    <dsp:sp modelId="{7A25C18F-1638-446A-BE5C-D86DA94AC431}">
      <dsp:nvSpPr>
        <dsp:cNvPr id="0" name=""/>
        <dsp:cNvSpPr/>
      </dsp:nvSpPr>
      <dsp:spPr>
        <a:xfrm>
          <a:off x="565815"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287BB-465F-4906-B7F3-D218FFA19B4A}">
      <dsp:nvSpPr>
        <dsp:cNvPr id="0" name=""/>
        <dsp:cNvSpPr/>
      </dsp:nvSpPr>
      <dsp:spPr>
        <a:xfrm>
          <a:off x="1745941" y="3210877"/>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US" sz="2200" kern="1200" dirty="0"/>
            <a:t>Planning</a:t>
          </a:r>
        </a:p>
      </dsp:txBody>
      <dsp:txXfrm>
        <a:off x="1745941" y="3210877"/>
        <a:ext cx="1659187" cy="2140585"/>
      </dsp:txXfrm>
    </dsp:sp>
    <dsp:sp modelId="{9EDB1ACC-CF15-4593-B4AE-A6784F165C83}">
      <dsp:nvSpPr>
        <dsp:cNvPr id="0" name=""/>
        <dsp:cNvSpPr/>
      </dsp:nvSpPr>
      <dsp:spPr>
        <a:xfrm>
          <a:off x="2307962"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922DE-CEB3-40E9-A878-8263CBCE8F72}">
      <dsp:nvSpPr>
        <dsp:cNvPr id="0" name=""/>
        <dsp:cNvSpPr/>
      </dsp:nvSpPr>
      <dsp:spPr>
        <a:xfrm>
          <a:off x="3488088" y="0"/>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kern="1200" dirty="0"/>
            <a:t>Execution</a:t>
          </a:r>
        </a:p>
      </dsp:txBody>
      <dsp:txXfrm>
        <a:off x="3488088" y="0"/>
        <a:ext cx="1659187" cy="2140585"/>
      </dsp:txXfrm>
    </dsp:sp>
    <dsp:sp modelId="{9EC35C57-9387-403B-878A-BB077317C0FB}">
      <dsp:nvSpPr>
        <dsp:cNvPr id="0" name=""/>
        <dsp:cNvSpPr/>
      </dsp:nvSpPr>
      <dsp:spPr>
        <a:xfrm>
          <a:off x="4050109"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527CB-45E9-45DB-A7B4-8DF7FA04CA1F}">
      <dsp:nvSpPr>
        <dsp:cNvPr id="0" name=""/>
        <dsp:cNvSpPr/>
      </dsp:nvSpPr>
      <dsp:spPr>
        <a:xfrm>
          <a:off x="5230235" y="3210877"/>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US" sz="2200" kern="1200" dirty="0"/>
            <a:t>Monitoring</a:t>
          </a:r>
        </a:p>
      </dsp:txBody>
      <dsp:txXfrm>
        <a:off x="5230235" y="3210877"/>
        <a:ext cx="1659187" cy="2140585"/>
      </dsp:txXfrm>
    </dsp:sp>
    <dsp:sp modelId="{6711A88B-544C-4339-B96D-1C6CD6E24DD0}">
      <dsp:nvSpPr>
        <dsp:cNvPr id="0" name=""/>
        <dsp:cNvSpPr/>
      </dsp:nvSpPr>
      <dsp:spPr>
        <a:xfrm>
          <a:off x="5792256"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644E4-CD89-49EE-B609-82D42A2288A2}">
      <dsp:nvSpPr>
        <dsp:cNvPr id="0" name=""/>
        <dsp:cNvSpPr/>
      </dsp:nvSpPr>
      <dsp:spPr>
        <a:xfrm>
          <a:off x="6972382" y="0"/>
          <a:ext cx="1659187" cy="214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kern="1200" dirty="0"/>
            <a:t>Closing</a:t>
          </a:r>
        </a:p>
      </dsp:txBody>
      <dsp:txXfrm>
        <a:off x="6972382" y="0"/>
        <a:ext cx="1659187" cy="2140585"/>
      </dsp:txXfrm>
    </dsp:sp>
    <dsp:sp modelId="{65E4B4C5-7119-4028-8FA0-1B782AF088EB}">
      <dsp:nvSpPr>
        <dsp:cNvPr id="0" name=""/>
        <dsp:cNvSpPr/>
      </dsp:nvSpPr>
      <dsp:spPr>
        <a:xfrm>
          <a:off x="7534403" y="2408158"/>
          <a:ext cx="535146" cy="5351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4/7/2023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4/7/2023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Hello everyone</a:t>
            </a:r>
          </a:p>
          <a:p>
            <a:pPr marL="342900" indent="-342900">
              <a:buFont typeface="Arial" panose="020B0604020202020204" pitchFamily="34" charset="0"/>
              <a:buChar char="•"/>
            </a:pPr>
            <a:r>
              <a:rPr lang="en-US" dirty="0"/>
              <a:t>My name is Chris Macintosh. I help teach the capstone courses.</a:t>
            </a:r>
          </a:p>
          <a:p>
            <a:pPr marL="342900" indent="-342900">
              <a:buFont typeface="Arial" panose="020B0604020202020204" pitchFamily="34" charset="0"/>
              <a:buChar char="•"/>
            </a:pPr>
            <a:r>
              <a:rPr lang="en-US" dirty="0"/>
              <a:t>In this video we’re going to continue looking at the steps to develop our project proposal.</a:t>
            </a:r>
          </a:p>
          <a:p>
            <a:pPr marL="342900" indent="-342900">
              <a:buFont typeface="Arial" panose="020B0604020202020204" pitchFamily="34" charset="0"/>
              <a:buChar char="•"/>
            </a:pPr>
            <a:r>
              <a:rPr lang="en-US" dirty="0"/>
              <a:t>We’re going to look at some things we can do to gain an initial understanding of our project.</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3531551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Monitoring and reporting are an important part of keeping any project on track.</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10</a:t>
            </a:fld>
            <a:endParaRPr lang="en-US"/>
          </a:p>
        </p:txBody>
      </p:sp>
    </p:spTree>
    <p:extLst>
      <p:ext uri="{BB962C8B-B14F-4D97-AF65-F5344CB8AC3E}">
        <p14:creationId xmlns:p14="http://schemas.microsoft.com/office/powerpoint/2010/main" val="399481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 will submit regular progress reports in Canvas this semester and next semester.</a:t>
            </a:r>
          </a:p>
          <a:p>
            <a:pPr marL="342900" indent="-342900">
              <a:buFont typeface="Arial" panose="020B0604020202020204" pitchFamily="34" charset="0"/>
              <a:buChar char="•"/>
            </a:pPr>
            <a:r>
              <a:rPr lang="en-US" dirty="0"/>
              <a:t>A worksheet with a progress report form for each week is included in the Capstone Toolkit.</a:t>
            </a:r>
          </a:p>
          <a:p>
            <a:pPr marL="342900" indent="-342900">
              <a:buFont typeface="Arial" panose="020B0604020202020204" pitchFamily="34" charset="0"/>
              <a:buChar char="•"/>
            </a:pPr>
            <a:r>
              <a:rPr lang="en-US" dirty="0"/>
              <a:t>These reports are as much for you as for your instructor.</a:t>
            </a:r>
          </a:p>
          <a:p>
            <a:pPr marL="342900" indent="-342900">
              <a:buFont typeface="Arial" panose="020B0604020202020204" pitchFamily="34" charset="0"/>
              <a:buChar char="•"/>
            </a:pPr>
            <a:r>
              <a:rPr lang="en-US" dirty="0"/>
              <a:t>Filling out these reports each week will allow you to note the activities you performed on your project.</a:t>
            </a:r>
          </a:p>
          <a:p>
            <a:pPr marL="342900" indent="-342900">
              <a:buFont typeface="Arial" panose="020B0604020202020204" pitchFamily="34" charset="0"/>
              <a:buChar char="•"/>
            </a:pPr>
            <a:r>
              <a:rPr lang="en-US" dirty="0"/>
              <a:t>They’ll also allow you to note when project changes were made.</a:t>
            </a:r>
          </a:p>
          <a:p>
            <a:pPr marL="342900" indent="-342900">
              <a:buFont typeface="Arial" panose="020B0604020202020204" pitchFamily="34" charset="0"/>
              <a:buChar char="•"/>
            </a:pPr>
            <a:r>
              <a:rPr lang="en-US" dirty="0"/>
              <a:t>This will be helpful when you’re writing your project manuscript.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11</a:t>
            </a:fld>
            <a:endParaRPr lang="en-US"/>
          </a:p>
        </p:txBody>
      </p:sp>
    </p:spTree>
    <p:extLst>
      <p:ext uri="{BB962C8B-B14F-4D97-AF65-F5344CB8AC3E}">
        <p14:creationId xmlns:p14="http://schemas.microsoft.com/office/powerpoint/2010/main" val="1201879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Note the Policy and Progression Manual specifies you should have at least 120 hours tracked for your capstone project.</a:t>
            </a:r>
          </a:p>
          <a:p>
            <a:pPr marL="342900" indent="-342900">
              <a:buFont typeface="Arial" panose="020B0604020202020204" pitchFamily="34" charset="0"/>
              <a:buChar char="•"/>
            </a:pPr>
            <a:r>
              <a:rPr lang="en-US" dirty="0"/>
              <a:t>It is anticipated about 30 of those hours will be tracked in the fall, and about 90 hours will be tracked in the spring.</a:t>
            </a:r>
          </a:p>
          <a:p>
            <a:pPr marL="342900" indent="-342900">
              <a:buFont typeface="Arial" panose="020B0604020202020204" pitchFamily="34" charset="0"/>
              <a:buChar char="•"/>
            </a:pPr>
            <a:r>
              <a:rPr lang="en-US" dirty="0"/>
              <a:t>But these totals for each semester are just a loose guideline.</a:t>
            </a:r>
          </a:p>
          <a:p>
            <a:pPr marL="342900" indent="-342900">
              <a:buFont typeface="Arial" panose="020B0604020202020204" pitchFamily="34" charset="0"/>
              <a:buChar char="•"/>
            </a:pPr>
            <a:r>
              <a:rPr lang="en-US" dirty="0"/>
              <a:t>You need to have enough hours logged to complete your capstone project.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411559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An hours log is included in your Capstone Toolkit.</a:t>
            </a:r>
          </a:p>
          <a:p>
            <a:pPr marL="342900" indent="-342900">
              <a:buFont typeface="Arial" panose="020B0604020202020204" pitchFamily="34" charset="0"/>
              <a:buChar char="•"/>
            </a:pPr>
            <a:r>
              <a:rPr lang="en-US" dirty="0"/>
              <a:t>Track time spent on your project each week.</a:t>
            </a:r>
          </a:p>
          <a:p>
            <a:pPr marL="342900" indent="-342900">
              <a:buFont typeface="Arial" panose="020B0604020202020204" pitchFamily="34" charset="0"/>
              <a:buChar char="•"/>
            </a:pPr>
            <a:r>
              <a:rPr lang="en-US" dirty="0"/>
              <a:t>We’ve provided example entries for preceptor meetings.</a:t>
            </a:r>
          </a:p>
          <a:p>
            <a:pPr marL="342900" indent="-342900">
              <a:buFont typeface="Arial" panose="020B0604020202020204" pitchFamily="34" charset="0"/>
              <a:buChar char="•"/>
            </a:pPr>
            <a:r>
              <a:rPr lang="en-US" dirty="0"/>
              <a:t>Change the entries to reflect the time you actually spend planning for meetings and the meetings themselves.</a:t>
            </a:r>
          </a:p>
          <a:p>
            <a:pPr marL="342900" indent="-342900">
              <a:buFont typeface="Arial" panose="020B0604020202020204" pitchFamily="34" charset="0"/>
              <a:buChar char="•"/>
            </a:pPr>
            <a:r>
              <a:rPr lang="en-US" dirty="0"/>
              <a:t>Be sure to remove any entries for meetings that get cancelled.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13</a:t>
            </a:fld>
            <a:endParaRPr lang="en-US"/>
          </a:p>
        </p:txBody>
      </p:sp>
    </p:spTree>
    <p:extLst>
      <p:ext uri="{BB962C8B-B14F-4D97-AF65-F5344CB8AC3E}">
        <p14:creationId xmlns:p14="http://schemas.microsoft.com/office/powerpoint/2010/main" val="2254740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Your total hours can be seen in the </a:t>
            </a:r>
            <a:r>
              <a:rPr lang="en-US" dirty="0" err="1"/>
              <a:t>HoursTotal</a:t>
            </a:r>
            <a:r>
              <a:rPr lang="en-US" dirty="0"/>
              <a:t> sheet next to your hours log.</a:t>
            </a:r>
          </a:p>
          <a:p>
            <a:pPr marL="342900" indent="-342900">
              <a:buFont typeface="Arial" panose="020B0604020202020204" pitchFamily="34" charset="0"/>
              <a:buChar char="•"/>
            </a:pPr>
            <a:r>
              <a:rPr lang="en-US" dirty="0"/>
              <a:t>This will allow you and your faculty to quickly see the time you’ve logged on your project when you turn in your Capstone Toolkit.</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14</a:t>
            </a:fld>
            <a:endParaRPr lang="en-US"/>
          </a:p>
        </p:txBody>
      </p:sp>
    </p:spTree>
    <p:extLst>
      <p:ext uri="{BB962C8B-B14F-4D97-AF65-F5344CB8AC3E}">
        <p14:creationId xmlns:p14="http://schemas.microsoft.com/office/powerpoint/2010/main" val="1005150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project kick-off meeting and the A3 template are a good place to start, but they doesn’t provide enough detail to fully plan your project.</a:t>
            </a:r>
          </a:p>
          <a:p>
            <a:pPr marL="342900" indent="-342900">
              <a:buFont typeface="Arial" panose="020B0604020202020204" pitchFamily="34" charset="0"/>
              <a:buChar char="•"/>
            </a:pPr>
            <a:r>
              <a:rPr lang="en-US" dirty="0"/>
              <a:t>It also doesn’t have all the information needed for you to write your capstone manuscript.</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15</a:t>
            </a:fld>
            <a:endParaRPr lang="en-US"/>
          </a:p>
        </p:txBody>
      </p:sp>
    </p:spTree>
    <p:extLst>
      <p:ext uri="{BB962C8B-B14F-4D97-AF65-F5344CB8AC3E}">
        <p14:creationId xmlns:p14="http://schemas.microsoft.com/office/powerpoint/2010/main" val="354547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While you continue to meet with your practicum preceptor to plan your project, you will also start to review the sections of the project proposal.</a:t>
            </a:r>
          </a:p>
          <a:p>
            <a:pPr marL="342900" indent="-342900">
              <a:buFont typeface="Arial" panose="020B0604020202020204" pitchFamily="34" charset="0"/>
              <a:buChar char="•"/>
            </a:pPr>
            <a:r>
              <a:rPr lang="en-US" dirty="0"/>
              <a:t>Upcoming assignments will go more in-depth on each section of your project proposal.</a:t>
            </a:r>
          </a:p>
          <a:p>
            <a:pPr marL="342900" indent="-342900">
              <a:buFont typeface="Arial" panose="020B0604020202020204" pitchFamily="34" charset="0"/>
              <a:buChar char="•"/>
            </a:pPr>
            <a:r>
              <a:rPr lang="en-US" dirty="0"/>
              <a:t>If you compare the sections of the A3 template with the sections of the project proposal, you will see they match closely. </a:t>
            </a:r>
          </a:p>
          <a:p>
            <a:pPr marL="342900" indent="-342900">
              <a:buFont typeface="Arial" panose="020B0604020202020204" pitchFamily="34" charset="0"/>
              <a:buChar char="•"/>
            </a:pPr>
            <a:r>
              <a:rPr lang="en-US" dirty="0"/>
              <a:t>Information you recorded on the A3 template will be used and expanded upon in the project proposal.</a:t>
            </a:r>
          </a:p>
          <a:p>
            <a:pPr marL="342900" indent="-342900">
              <a:buFont typeface="Arial" panose="020B0604020202020204" pitchFamily="34" charset="0"/>
              <a:buChar char="•"/>
            </a:pPr>
            <a:r>
              <a:rPr lang="en-US" dirty="0"/>
              <a:t>As you look at each section of the project proposal, you may find gaps in the plan you outlined on the A3 template. </a:t>
            </a:r>
          </a:p>
          <a:p>
            <a:pPr marL="342900" indent="-342900">
              <a:buFont typeface="Arial" panose="020B0604020202020204" pitchFamily="34" charset="0"/>
              <a:buChar char="•"/>
            </a:pPr>
            <a:r>
              <a:rPr lang="en-US" dirty="0"/>
              <a:t>Update your A3 template as you go along. </a:t>
            </a:r>
          </a:p>
          <a:p>
            <a:pPr marL="342900" indent="-342900">
              <a:buFont typeface="Arial" panose="020B0604020202020204" pitchFamily="34" charset="0"/>
              <a:buChar char="•"/>
            </a:pPr>
            <a:r>
              <a:rPr lang="en-US" dirty="0"/>
              <a:t>Discuss any needed updates and modifications to the project plan with your practicum preceptor.</a:t>
            </a:r>
          </a:p>
          <a:p>
            <a:pPr marL="342900" indent="-342900">
              <a:buFont typeface="Arial" panose="020B0604020202020204" pitchFamily="34" charset="0"/>
              <a:buChar char="•"/>
            </a:pPr>
            <a:r>
              <a:rPr lang="en-US"/>
              <a:t>[</a:t>
            </a: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16</a:t>
            </a:fld>
            <a:endParaRPr lang="en-US"/>
          </a:p>
        </p:txBody>
      </p:sp>
    </p:spTree>
    <p:extLst>
      <p:ext uri="{BB962C8B-B14F-4D97-AF65-F5344CB8AC3E}">
        <p14:creationId xmlns:p14="http://schemas.microsoft.com/office/powerpoint/2010/main" val="2364621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That’s all we’ll do in this video.</a:t>
            </a:r>
          </a:p>
          <a:p>
            <a:pPr marL="342900" indent="-342900">
              <a:buFont typeface="Arial" panose="020B0604020202020204" pitchFamily="34" charset="0"/>
              <a:buChar char="•"/>
            </a:pPr>
            <a:r>
              <a:rPr lang="en-US" dirty="0"/>
              <a:t>There is more to come.</a:t>
            </a:r>
          </a:p>
          <a:p>
            <a:pPr marL="342900" indent="-342900">
              <a:buFont typeface="Arial" panose="020B0604020202020204" pitchFamily="34" charset="0"/>
              <a:buChar char="•"/>
            </a:pPr>
            <a:r>
              <a:rPr lang="en-US" dirty="0"/>
              <a:t>[next slide]</a:t>
            </a:r>
          </a:p>
        </p:txBody>
      </p:sp>
      <p:sp>
        <p:nvSpPr>
          <p:cNvPr id="4" name="Slide Number Placeholder 3"/>
          <p:cNvSpPr>
            <a:spLocks noGrp="1"/>
          </p:cNvSpPr>
          <p:nvPr>
            <p:ph type="sldNum" sz="quarter" idx="5"/>
          </p:nvPr>
        </p:nvSpPr>
        <p:spPr/>
        <p:txBody>
          <a:bodyPr/>
          <a:lstStyle/>
          <a:p>
            <a:fld id="{60BDDD1B-7981-514B-B211-D97C9422D57B}" type="slidenum">
              <a:rPr lang="en-US" smtClean="0"/>
              <a:pPr/>
              <a:t>17</a:t>
            </a:fld>
            <a:endParaRPr lang="en-US"/>
          </a:p>
        </p:txBody>
      </p:sp>
    </p:spTree>
    <p:extLst>
      <p:ext uri="{BB962C8B-B14F-4D97-AF65-F5344CB8AC3E}">
        <p14:creationId xmlns:p14="http://schemas.microsoft.com/office/powerpoint/2010/main" val="3297534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These are the references.</a:t>
            </a:r>
          </a:p>
        </p:txBody>
      </p:sp>
      <p:sp>
        <p:nvSpPr>
          <p:cNvPr id="4" name="Slide Number Placeholder 3"/>
          <p:cNvSpPr>
            <a:spLocks noGrp="1"/>
          </p:cNvSpPr>
          <p:nvPr>
            <p:ph type="sldNum" sz="quarter" idx="5"/>
          </p:nvPr>
        </p:nvSpPr>
        <p:spPr/>
        <p:txBody>
          <a:bodyPr/>
          <a:lstStyle/>
          <a:p>
            <a:fld id="{60BDDD1B-7981-514B-B211-D97C9422D57B}" type="slidenum">
              <a:rPr lang="en-US" smtClean="0"/>
              <a:pPr/>
              <a:t>18</a:t>
            </a:fld>
            <a:endParaRPr lang="en-US"/>
          </a:p>
        </p:txBody>
      </p:sp>
    </p:spTree>
    <p:extLst>
      <p:ext uri="{BB962C8B-B14F-4D97-AF65-F5344CB8AC3E}">
        <p14:creationId xmlns:p14="http://schemas.microsoft.com/office/powerpoint/2010/main" val="173296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ended the last video by looking at some first steps.</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Before anything else can happen, we need to make sure everyone gets matched up with a practicum site and a site preceptor.</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If your site has any mandatory trainings for students, those need to be completed before much else can be done.</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2</a:t>
            </a:fld>
            <a:endParaRPr lang="en-US"/>
          </a:p>
        </p:txBody>
      </p:sp>
    </p:spTree>
    <p:extLst>
      <p:ext uri="{BB962C8B-B14F-4D97-AF65-F5344CB8AC3E}">
        <p14:creationId xmlns:p14="http://schemas.microsoft.com/office/powerpoint/2010/main" val="415720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In this video we’ll look at an important next step.</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240545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We need to get an initial understanding of our project.</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You need to set up an initial meeting with your practicum preceptor.</a:t>
            </a:r>
          </a:p>
          <a:p>
            <a:pPr marL="342900" indent="-342900">
              <a:buFont typeface="Arial" panose="020B0604020202020204" pitchFamily="34" charset="0"/>
              <a:buChar char="•"/>
            </a:pPr>
            <a:r>
              <a:rPr lang="en-US" dirty="0"/>
              <a:t>This first meeting may be somewhat informal. It may just be a chance to everyone to get to know each other.</a:t>
            </a:r>
          </a:p>
          <a:p>
            <a:pPr marL="342900" indent="-342900">
              <a:buFont typeface="Arial" panose="020B0604020202020204" pitchFamily="34" charset="0"/>
              <a:buChar char="•"/>
            </a:pPr>
            <a:r>
              <a:rPr lang="en-US" dirty="0"/>
              <a:t>But eventually, you’ll need to get down to the business of planning your project.</a:t>
            </a:r>
          </a:p>
          <a:p>
            <a:pPr marL="342900" indent="-342900">
              <a:buFont typeface="Arial" panose="020B0604020202020204" pitchFamily="34" charset="0"/>
              <a:buChar char="•"/>
            </a:pPr>
            <a:r>
              <a:rPr lang="en-US" dirty="0"/>
              <a:t>In project management, the formal start of a project is often called a project kickoff meeting.</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It would be helpful in this initial planning phase, if you can have some kind of structure to help guide you through getting to know important parts of your project, how much has already been planned, and what parts still need to be ironed out.</a:t>
            </a:r>
          </a:p>
          <a:p>
            <a:pPr marL="342900" indent="-342900">
              <a:buFont typeface="Arial" panose="020B0604020202020204" pitchFamily="34" charset="0"/>
              <a:buChar char="•"/>
            </a:pPr>
            <a:r>
              <a:rPr lang="en-US" dirty="0"/>
              <a:t>You should have been introduced to the A3 template in your quality improvement course.</a:t>
            </a:r>
          </a:p>
          <a:p>
            <a:pPr marL="342900" indent="-342900">
              <a:buFont typeface="Arial" panose="020B0604020202020204" pitchFamily="34" charset="0"/>
              <a:buChar char="•"/>
            </a:pPr>
            <a:r>
              <a:rPr lang="en-US" dirty="0"/>
              <a:t>The A3 template is a one-page summary of a quality improvement project.</a:t>
            </a:r>
          </a:p>
          <a:p>
            <a:pPr marL="342900" indent="-342900">
              <a:buFont typeface="Arial" panose="020B0604020202020204" pitchFamily="34" charset="0"/>
              <a:buChar char="•"/>
            </a:pPr>
            <a:r>
              <a:rPr lang="en-US" dirty="0"/>
              <a:t>It is a good tool to use here to get a quick overview of your project and get an idea of what kind of planning still needs to happen.</a:t>
            </a:r>
          </a:p>
          <a:p>
            <a:pPr marL="342900" indent="-342900">
              <a:buFont typeface="Arial" panose="020B0604020202020204" pitchFamily="34" charset="0"/>
              <a:buChar char="•"/>
            </a:pPr>
            <a:r>
              <a:rPr lang="en-US" dirty="0"/>
              <a:t>[Next slide]</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4096904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Before we talk about the A3 template, I want to introduce the Capstone Toolkit.</a:t>
            </a:r>
          </a:p>
          <a:p>
            <a:pPr marL="342900" indent="-342900">
              <a:buFont typeface="Arial" panose="020B0604020202020204" pitchFamily="34" charset="0"/>
              <a:buChar char="•"/>
            </a:pPr>
            <a:r>
              <a:rPr lang="en-US" dirty="0"/>
              <a:t>The Capstone Toolkit is a collection of forms and tools that will help you as you plan and execute your project.</a:t>
            </a:r>
          </a:p>
          <a:p>
            <a:pPr marL="342900" indent="-342900">
              <a:buFont typeface="Arial" panose="020B0604020202020204" pitchFamily="34" charset="0"/>
              <a:buChar char="•"/>
            </a:pPr>
            <a:r>
              <a:rPr lang="en-US" dirty="0"/>
              <a:t>The tools have been collected in an Excel workbook.</a:t>
            </a:r>
          </a:p>
          <a:p>
            <a:pPr marL="342900" indent="-342900">
              <a:buFont typeface="Arial" panose="020B0604020202020204" pitchFamily="34" charset="0"/>
              <a:buChar char="•"/>
            </a:pPr>
            <a:r>
              <a:rPr lang="en-US" dirty="0"/>
              <a:t>There are a lot of sheets in the workbook.</a:t>
            </a:r>
          </a:p>
          <a:p>
            <a:pPr marL="342900" indent="-342900">
              <a:buFont typeface="Arial" panose="020B0604020202020204" pitchFamily="34" charset="0"/>
              <a:buChar char="•"/>
            </a:pPr>
            <a:r>
              <a:rPr lang="en-US" dirty="0"/>
              <a:t>We’ll introduce them one at a time as we need them.</a:t>
            </a:r>
          </a:p>
          <a:p>
            <a:pPr marL="342900" indent="-342900">
              <a:buFont typeface="Arial" panose="020B0604020202020204" pitchFamily="34" charset="0"/>
              <a:buChar char="•"/>
            </a:pPr>
            <a:r>
              <a:rPr lang="en-US" dirty="0"/>
              <a:t>You don’t need to understand what all of the sheets are for right now. Just focus on the particular sheets I talk about during the presentation.</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5</a:t>
            </a:fld>
            <a:endParaRPr lang="en-US"/>
          </a:p>
        </p:txBody>
      </p:sp>
    </p:spTree>
    <p:extLst>
      <p:ext uri="{BB962C8B-B14F-4D97-AF65-F5344CB8AC3E}">
        <p14:creationId xmlns:p14="http://schemas.microsoft.com/office/powerpoint/2010/main" val="21812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A3 template is a one-page summary of a quality improvement project.</a:t>
            </a:r>
          </a:p>
          <a:p>
            <a:pPr marL="342900" indent="-342900">
              <a:buFont typeface="Arial" panose="020B0604020202020204" pitchFamily="34" charset="0"/>
              <a:buChar char="•"/>
            </a:pPr>
            <a:r>
              <a:rPr lang="en-US" dirty="0"/>
              <a:t>It is divided into two main sections.</a:t>
            </a:r>
          </a:p>
          <a:p>
            <a:pPr marL="342900" indent="-342900">
              <a:buFont typeface="Arial" panose="020B0604020202020204" pitchFamily="34" charset="0"/>
              <a:buChar char="•"/>
            </a:pPr>
            <a:r>
              <a:rPr lang="en-US" dirty="0"/>
              <a:t>The first section focuses on the problem you’re trying to solve.</a:t>
            </a:r>
          </a:p>
          <a:p>
            <a:pPr marL="342900" indent="-342900">
              <a:buFont typeface="Arial" panose="020B0604020202020204" pitchFamily="34" charset="0"/>
              <a:buChar char="•"/>
            </a:pPr>
            <a:r>
              <a:rPr lang="en-US" dirty="0"/>
              <a:t>And the second section focuses on the solution you’re trying to implement.</a:t>
            </a:r>
          </a:p>
          <a:p>
            <a:pPr marL="342900" indent="-342900">
              <a:buFont typeface="Arial" panose="020B0604020202020204" pitchFamily="34" charset="0"/>
              <a:buChar char="•"/>
            </a:pPr>
            <a:r>
              <a:rPr lang="en-US" dirty="0"/>
              <a:t>There are many different A3 templates available on the internet.</a:t>
            </a:r>
          </a:p>
          <a:p>
            <a:pPr marL="342900" indent="-342900">
              <a:buFont typeface="Arial" panose="020B0604020202020204" pitchFamily="34" charset="0"/>
              <a:buChar char="•"/>
            </a:pPr>
            <a:r>
              <a:rPr lang="en-US" dirty="0"/>
              <a:t>There are links to additional information about the A3 template in Canvas.</a:t>
            </a:r>
          </a:p>
          <a:p>
            <a:pPr marL="342900" indent="-342900">
              <a:buFont typeface="Arial" panose="020B0604020202020204" pitchFamily="34" charset="0"/>
              <a:buChar char="•"/>
            </a:pPr>
            <a:r>
              <a:rPr lang="en-US" dirty="0"/>
              <a:t>I have included a version formatted on an Excel worksheet in the Capstone Toolkit.</a:t>
            </a:r>
          </a:p>
          <a:p>
            <a:pPr marL="342900" indent="-342900">
              <a:buFont typeface="Arial" panose="020B0604020202020204" pitchFamily="34" charset="0"/>
              <a:buChar char="•"/>
            </a:pPr>
            <a:r>
              <a:rPr lang="en-US" dirty="0"/>
              <a:t>Individual sections of the A3 template here can be expanded by clicking on the plus signs in the sheet’s left margin.</a:t>
            </a:r>
          </a:p>
          <a:p>
            <a:pPr marL="342900" indent="-342900">
              <a:buFont typeface="Arial" panose="020B0604020202020204" pitchFamily="34" charset="0"/>
              <a:buChar char="•"/>
            </a:pPr>
            <a:r>
              <a:rPr lang="en-US" dirty="0"/>
              <a:t>The sections of the A3 template can help guide you and your practicum preceptor in discussing the key elements of your project.</a:t>
            </a:r>
          </a:p>
          <a:p>
            <a:pPr marL="342900" indent="-342900">
              <a:buFont typeface="Arial" panose="020B0604020202020204" pitchFamily="34" charset="0"/>
              <a:buChar char="•"/>
            </a:pPr>
            <a:r>
              <a:rPr lang="en-US" dirty="0"/>
              <a:t>It may also help you identify gaps in the project plan.</a:t>
            </a:r>
          </a:p>
          <a:p>
            <a:pPr marL="342900" indent="-342900">
              <a:buFont typeface="Arial" panose="020B0604020202020204" pitchFamily="34" charset="0"/>
              <a:buChar char="•"/>
            </a:pPr>
            <a:r>
              <a:rPr lang="en-US" dirty="0"/>
              <a:t>Once a gap in the plan has been identified, you and your project preceptor can work together to create what is still needed.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71741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Sample meeting agendas are included in the Capstone Toolkit, including one for the project kick-off meeting. (Shown here.)</a:t>
            </a:r>
          </a:p>
          <a:p>
            <a:pPr marL="342900" indent="-342900">
              <a:buFont typeface="Arial" panose="020B0604020202020204" pitchFamily="34" charset="0"/>
              <a:buChar char="•"/>
            </a:pPr>
            <a:r>
              <a:rPr lang="en-US" dirty="0"/>
              <a:t>Once you are assigned to a project site and preceptor, you should create a proposed agenda.</a:t>
            </a:r>
          </a:p>
          <a:p>
            <a:pPr marL="342900" indent="-342900">
              <a:buFont typeface="Arial" panose="020B0604020202020204" pitchFamily="34" charset="0"/>
              <a:buChar char="•"/>
            </a:pPr>
            <a:r>
              <a:rPr lang="en-US" dirty="0"/>
              <a:t>Set up a time to meet with your preceptor.</a:t>
            </a:r>
          </a:p>
          <a:p>
            <a:pPr marL="342900" indent="-342900">
              <a:buFont typeface="Arial" panose="020B0604020202020204" pitchFamily="34" charset="0"/>
              <a:buChar char="•"/>
            </a:pPr>
            <a:r>
              <a:rPr lang="en-US" dirty="0"/>
              <a:t>Send the proposed agenda to your project preceptor and see what agenda items they feel are important to discuss.</a:t>
            </a:r>
          </a:p>
          <a:p>
            <a:pPr marL="342900" indent="-342900">
              <a:buFont typeface="Arial" panose="020B0604020202020204" pitchFamily="34" charset="0"/>
              <a:buChar char="•"/>
            </a:pPr>
            <a:r>
              <a:rPr lang="en-US" dirty="0"/>
              <a:t>I recommend setting up a regular meeting time so you can coordinate as needed and make steady progress.</a:t>
            </a:r>
          </a:p>
          <a:p>
            <a:pPr marL="342900" indent="-342900">
              <a:buFont typeface="Arial" panose="020B0604020202020204" pitchFamily="34" charset="0"/>
              <a:buChar char="•"/>
            </a:pPr>
            <a:r>
              <a:rPr lang="en-US" dirty="0"/>
              <a:t>Meeting weekly for 30 minutes is probably a good cadence, but you and your project preceptor can decide what works best for your project.</a:t>
            </a:r>
          </a:p>
          <a:p>
            <a:pPr marL="342900" indent="-342900">
              <a:buFont typeface="Arial" panose="020B0604020202020204" pitchFamily="34" charset="0"/>
              <a:buChar char="•"/>
            </a:pPr>
            <a:r>
              <a:rPr lang="en-US" dirty="0"/>
              <a:t>If no one has anything to report to the group, the meeting can always be cancelled if it’s not needed.</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3658155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It’s a good idea to hold regular progress meetings with your project preceptor.</a:t>
            </a:r>
          </a:p>
          <a:p>
            <a:pPr marL="342900" indent="-342900">
              <a:buFont typeface="Arial" panose="020B0604020202020204" pitchFamily="34" charset="0"/>
              <a:buChar char="•"/>
            </a:pPr>
            <a:r>
              <a:rPr lang="en-US" dirty="0"/>
              <a:t>This helps everyone stay on the same page in terms of what is happening with the project.</a:t>
            </a:r>
          </a:p>
          <a:p>
            <a:pPr marL="342900" indent="-342900">
              <a:buFont typeface="Arial" panose="020B0604020202020204" pitchFamily="34" charset="0"/>
              <a:buChar char="•"/>
            </a:pPr>
            <a:r>
              <a:rPr lang="en-US" dirty="0"/>
              <a:t>I have included sample weekly meeting agendas in the Capstone Toolkit.</a:t>
            </a:r>
          </a:p>
          <a:p>
            <a:pPr marL="342900" indent="-342900">
              <a:buFont typeface="Arial" panose="020B0604020202020204" pitchFamily="34" charset="0"/>
              <a:buChar char="•"/>
            </a:pPr>
            <a:r>
              <a:rPr lang="en-US" dirty="0"/>
              <a:t>You don’t have to use the agendas in the toolkit, but I STRONGLY recommend you pick a consistent place to keep meeting agendas and notes.</a:t>
            </a:r>
          </a:p>
          <a:p>
            <a:pPr marL="342900" indent="-342900">
              <a:buFont typeface="Arial" panose="020B0604020202020204" pitchFamily="34" charset="0"/>
              <a:buChar char="•"/>
            </a:pPr>
            <a:r>
              <a:rPr lang="en-US" dirty="0"/>
              <a:t>Keeping meeting agendas and notes in a consistent place will help you know where to look in case you need to refer to notes later.</a:t>
            </a:r>
          </a:p>
          <a:p>
            <a:pPr marL="342900" indent="-342900">
              <a:buFont typeface="Arial" panose="020B0604020202020204" pitchFamily="34" charset="0"/>
              <a:buChar char="•"/>
            </a:pPr>
            <a:r>
              <a:rPr lang="en-US" dirty="0"/>
              <a:t>I suggest keeping them on a cloud platform like Box so they’re available if you have to use a different computer or your regular laptop has problems.</a:t>
            </a:r>
          </a:p>
          <a:p>
            <a:pPr marL="342900" indent="-342900">
              <a:buFont typeface="Arial" panose="020B0604020202020204" pitchFamily="34" charset="0"/>
              <a:buChar char="•"/>
            </a:pPr>
            <a:r>
              <a:rPr lang="en-US" dirty="0"/>
              <a:t>I suggest using the </a:t>
            </a:r>
            <a:r>
              <a:rPr lang="en-US" dirty="0" err="1"/>
              <a:t>MeetingAgendas</a:t>
            </a:r>
            <a:r>
              <a:rPr lang="en-US" dirty="0"/>
              <a:t> sheet in the Capstone Toolkit or using Microsoft OneNote or a similar note taking software.</a:t>
            </a:r>
          </a:p>
          <a:p>
            <a:pPr marL="342900" indent="-342900">
              <a:buFont typeface="Arial" panose="020B0604020202020204" pitchFamily="34" charset="0"/>
              <a:buChar char="•"/>
            </a:pPr>
            <a:r>
              <a:rPr lang="en-US" dirty="0"/>
              <a:t>Keeping your notes in one of these applications makes them searchable.</a:t>
            </a:r>
          </a:p>
          <a:p>
            <a:pPr marL="342900" indent="-342900">
              <a:buFont typeface="Arial" panose="020B0604020202020204" pitchFamily="34" charset="0"/>
              <a:buChar char="•"/>
            </a:pPr>
            <a:r>
              <a:rPr lang="en-US" dirty="0"/>
              <a:t>Be sure to be well prepared for regular meetings.</a:t>
            </a:r>
          </a:p>
          <a:p>
            <a:pPr marL="342900" indent="-342900">
              <a:buFont typeface="Arial" panose="020B0604020202020204" pitchFamily="34" charset="0"/>
              <a:buChar char="•"/>
            </a:pPr>
            <a:r>
              <a:rPr lang="en-US" dirty="0"/>
              <a:t>Have agenda items ready to go.</a:t>
            </a:r>
          </a:p>
          <a:p>
            <a:pPr marL="342900" indent="-342900">
              <a:buFont typeface="Arial" panose="020B0604020202020204" pitchFamily="34" charset="0"/>
              <a:buChar char="•"/>
            </a:pPr>
            <a:r>
              <a:rPr lang="en-US" dirty="0"/>
              <a:t>From an organizational standpoint, meetings are expensive.</a:t>
            </a:r>
          </a:p>
          <a:p>
            <a:pPr marL="342900" indent="-342900">
              <a:buFont typeface="Arial" panose="020B0604020202020204" pitchFamily="34" charset="0"/>
              <a:buChar char="•"/>
            </a:pPr>
            <a:r>
              <a:rPr lang="en-US" dirty="0"/>
              <a:t>There are a lot of people doing nothing else besides attending the meeting.</a:t>
            </a:r>
          </a:p>
          <a:p>
            <a:pPr marL="342900" indent="-342900">
              <a:buFont typeface="Arial" panose="020B0604020202020204" pitchFamily="34" charset="0"/>
              <a:buChar char="•"/>
            </a:pPr>
            <a:r>
              <a:rPr lang="en-US" dirty="0"/>
              <a:t>Cancel meetings that are not needed so people can work on other things.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1048994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There are many ways to approach a project. </a:t>
            </a:r>
          </a:p>
          <a:p>
            <a:pPr marL="342900" indent="-342900">
              <a:buFont typeface="Arial" panose="020B0604020202020204" pitchFamily="34" charset="0"/>
              <a:buChar char="•"/>
            </a:pPr>
            <a:r>
              <a:rPr lang="en-US" dirty="0"/>
              <a:t>I find concepts from the field of project management helpful in knowing how to plan, organize, and execute the steps to complete a project.</a:t>
            </a:r>
          </a:p>
          <a:p>
            <a:pPr marL="342900" indent="-342900">
              <a:buFont typeface="Arial" panose="020B0604020202020204" pitchFamily="34" charset="0"/>
              <a:buChar char="•"/>
            </a:pPr>
            <a:r>
              <a:rPr lang="en-US" dirty="0"/>
              <a:t>We can think of different parts of Capstone as each having these basic phases. </a:t>
            </a:r>
          </a:p>
          <a:p>
            <a:pPr marL="342900" indent="-342900">
              <a:buFont typeface="Arial" panose="020B0604020202020204" pitchFamily="34" charset="0"/>
              <a:buChar char="•"/>
            </a:pPr>
            <a:r>
              <a:rPr lang="en-US" dirty="0"/>
              <a:t>(creating the project proposal, completing the project, writing your manuscript, and delivering your presentation)</a:t>
            </a:r>
          </a:p>
          <a:p>
            <a:pPr marL="342900" indent="-342900">
              <a:buFont typeface="Arial" panose="020B0604020202020204" pitchFamily="34" charset="0"/>
              <a:buChar char="•"/>
            </a:pPr>
            <a:r>
              <a:rPr lang="en-US" dirty="0"/>
              <a:t>[click]</a:t>
            </a:r>
          </a:p>
          <a:p>
            <a:pPr marL="342900" indent="-342900">
              <a:buFont typeface="Arial" panose="020B0604020202020204" pitchFamily="34" charset="0"/>
              <a:buChar char="•"/>
            </a:pPr>
            <a:r>
              <a:rPr lang="en-US" dirty="0"/>
              <a:t>For capstone overall, we could define these phases like this.</a:t>
            </a:r>
          </a:p>
          <a:p>
            <a:pPr marL="342900" indent="-342900">
              <a:buFont typeface="Arial" panose="020B0604020202020204" pitchFamily="34" charset="0"/>
              <a:buChar char="•"/>
            </a:pPr>
            <a:r>
              <a:rPr lang="en-US" dirty="0"/>
              <a:t>Initiation – assigned project location and preceptor, kick-off meeting, review A3 template sections</a:t>
            </a:r>
          </a:p>
          <a:p>
            <a:pPr marL="342900" indent="-342900">
              <a:buFont typeface="Arial" panose="020B0604020202020204" pitchFamily="34" charset="0"/>
              <a:buChar char="•"/>
            </a:pPr>
            <a:r>
              <a:rPr lang="en-US" dirty="0"/>
              <a:t>Planning – regular meetings with preceptor, use A3 template for areas that need further planning, </a:t>
            </a:r>
          </a:p>
          <a:p>
            <a:pPr marL="342900" indent="-342900">
              <a:buFont typeface="Arial" panose="020B0604020202020204" pitchFamily="34" charset="0"/>
              <a:buChar char="•"/>
            </a:pPr>
            <a:r>
              <a:rPr lang="en-US" dirty="0"/>
              <a:t>Execution – doing the work needed on your project</a:t>
            </a:r>
          </a:p>
          <a:p>
            <a:pPr marL="342900" indent="-342900">
              <a:buFont typeface="Arial" panose="020B0604020202020204" pitchFamily="34" charset="0"/>
              <a:buChar char="•"/>
            </a:pPr>
            <a:r>
              <a:rPr lang="en-US" dirty="0"/>
              <a:t>Monitoring – regular progress reports</a:t>
            </a:r>
          </a:p>
          <a:p>
            <a:pPr marL="342900" indent="-342900">
              <a:buFont typeface="Arial" panose="020B0604020202020204" pitchFamily="34" charset="0"/>
              <a:buChar char="•"/>
            </a:pPr>
            <a:r>
              <a:rPr lang="en-US" dirty="0"/>
              <a:t>Closing – completing project objectives, writing your manuscript, delivering your presentation</a:t>
            </a:r>
          </a:p>
          <a:p>
            <a:pPr marL="342900" indent="-342900">
              <a:buFont typeface="Arial" panose="020B0604020202020204" pitchFamily="34" charset="0"/>
              <a:buChar char="•"/>
            </a:pPr>
            <a:r>
              <a:rPr lang="en-US" dirty="0"/>
              <a:t>These are shown here as a linear progression. In reality, there is a lot of iteration and bouncing back and forth between steps.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slide]</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3096159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597358"/>
            <a:ext cx="9326880" cy="1764030"/>
          </a:xfrm>
          <a:prstGeom prst="rect">
            <a:avLst/>
          </a:prstGeom>
        </p:spPr>
        <p:txBody>
          <a:bodyPr>
            <a:normAutofit/>
          </a:bodyPr>
          <a:lstStyle>
            <a:lvl1pPr algn="ctr">
              <a:defRPr sz="42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1645920" y="4925167"/>
            <a:ext cx="7680960" cy="247410"/>
          </a:xfrm>
          <a:prstGeom prst="rect">
            <a:avLst/>
          </a:prstGeom>
        </p:spPr>
        <p:txBody>
          <a:bodyPr>
            <a:normAutofit/>
          </a:bodyPr>
          <a:lstStyle>
            <a:lvl1pPr marL="0" indent="0" algn="ctr">
              <a:buNone/>
              <a:defRPr sz="1200" cap="all" baseline="0">
                <a:solidFill>
                  <a:srgbClr val="B01C32"/>
                </a:solidFill>
                <a:latin typeface="Century Gothic Bold Italic" charset="0"/>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1754386" y="3489325"/>
            <a:ext cx="7464029"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stretch>
            <a:fillRect/>
          </a:stretch>
        </p:blipFill>
        <p:spPr>
          <a:xfrm>
            <a:off x="4379033" y="2571496"/>
            <a:ext cx="2095775" cy="593144"/>
          </a:xfrm>
          <a:prstGeom prst="rect">
            <a:avLst/>
          </a:prstGeom>
        </p:spPr>
      </p:pic>
      <p:sp>
        <p:nvSpPr>
          <p:cNvPr id="8" name="TextBox 7">
            <a:extLst>
              <a:ext uri="{FF2B5EF4-FFF2-40B4-BE49-F238E27FC236}">
                <a16:creationId xmlns:a16="http://schemas.microsoft.com/office/drawing/2014/main" id="{23CF1CE0-4EE6-7E44-91A6-17143ACB8FA7}"/>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828675" y="694482"/>
            <a:ext cx="9595485" cy="659444"/>
          </a:xfrm>
          <a:prstGeom prst="rect">
            <a:avLst/>
          </a:prstGeom>
        </p:spPr>
        <p:txBody>
          <a:bodyPr/>
          <a:lstStyle/>
          <a:p>
            <a:r>
              <a:rPr lang="en-US" dirty="0"/>
              <a:t>Click to edit Master title style</a:t>
            </a:r>
          </a:p>
        </p:txBody>
      </p:sp>
      <p:sp>
        <p:nvSpPr>
          <p:cNvPr id="4" name="Rectangle 3"/>
          <p:cNvSpPr/>
          <p:nvPr userDrawn="1"/>
        </p:nvSpPr>
        <p:spPr>
          <a:xfrm>
            <a:off x="0" y="0"/>
            <a:ext cx="9525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548640" eaLnBrk="1" fontAlgn="auto" hangingPunct="1">
              <a:spcBef>
                <a:spcPts val="0"/>
              </a:spcBef>
              <a:spcAft>
                <a:spcPts val="0"/>
              </a:spcAft>
              <a:defRPr/>
            </a:pPr>
            <a:endParaRPr lang="en-US" sz="3456"/>
          </a:p>
        </p:txBody>
      </p:sp>
      <p:sp>
        <p:nvSpPr>
          <p:cNvPr id="5" name="Content Placeholder 2"/>
          <p:cNvSpPr>
            <a:spLocks noGrp="1"/>
          </p:cNvSpPr>
          <p:nvPr>
            <p:ph sz="half" idx="1"/>
          </p:nvPr>
        </p:nvSpPr>
        <p:spPr>
          <a:xfrm>
            <a:off x="828674" y="2114868"/>
            <a:ext cx="9595485" cy="5350804"/>
          </a:xfrm>
          <a:prstGeom prst="rect">
            <a:avLst/>
          </a:prstGeo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1944573"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3107704"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4270836" y="7866925"/>
            <a:ext cx="893365" cy="304800"/>
          </a:xfrm>
          <a:prstGeom prst="rect">
            <a:avLst/>
          </a:prstGeom>
        </p:spPr>
        <p:txBody>
          <a:bodyPr/>
          <a:lstStyle>
            <a:lvl1pPr marL="0" indent="0">
              <a:buNone/>
              <a:defRPr sz="900" b="1" i="0" spc="150" baseline="0">
                <a:solidFill>
                  <a:srgbClr val="A21727"/>
                </a:solidFill>
              </a:defRPr>
            </a:lvl1pPr>
          </a:lstStyle>
          <a:p>
            <a:pPr lvl="0"/>
            <a:r>
              <a:rPr lang="en-US" dirty="0"/>
              <a:t>MISC</a:t>
            </a:r>
          </a:p>
        </p:txBody>
      </p:sp>
      <p:cxnSp>
        <p:nvCxnSpPr>
          <p:cNvPr id="15" name="Straight Connector 14"/>
          <p:cNvCxnSpPr/>
          <p:nvPr userDrawn="1"/>
        </p:nvCxnSpPr>
        <p:spPr>
          <a:xfrm>
            <a:off x="1932385" y="7856538"/>
            <a:ext cx="9545240"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8" name="Text Placeholder 16"/>
          <p:cNvSpPr>
            <a:spLocks noGrp="1"/>
          </p:cNvSpPr>
          <p:nvPr>
            <p:ph type="body" sz="quarter" idx="16" hasCustomPrompt="1"/>
          </p:nvPr>
        </p:nvSpPr>
        <p:spPr>
          <a:xfrm>
            <a:off x="5164201" y="7486650"/>
            <a:ext cx="5808600" cy="369888"/>
          </a:xfrm>
          <a:prstGeom prst="rect">
            <a:avLst/>
          </a:prstGeom>
        </p:spPr>
        <p:txBody>
          <a:bodyPr/>
          <a:lstStyle>
            <a:lvl1pPr marL="0" indent="0">
              <a:buNone/>
              <a:defRPr sz="900" baseline="0">
                <a:solidFill>
                  <a:srgbClr val="A31527"/>
                </a:solidFill>
              </a:defRPr>
            </a:lvl1pPr>
          </a:lstStyle>
          <a:p>
            <a:pPr lvl="0"/>
            <a:r>
              <a:rPr lang="en-US" dirty="0"/>
              <a:t>Source:</a:t>
            </a:r>
          </a:p>
        </p:txBody>
      </p:sp>
      <p:pic>
        <p:nvPicPr>
          <p:cNvPr id="17" name="Picture 16"/>
          <p:cNvPicPr>
            <a:picLocks noChangeAspect="1"/>
          </p:cNvPicPr>
          <p:nvPr userDrawn="1"/>
        </p:nvPicPr>
        <p:blipFill>
          <a:blip r:embed="rId2"/>
          <a:stretch>
            <a:fillRect/>
          </a:stretch>
        </p:blipFill>
        <p:spPr>
          <a:xfrm>
            <a:off x="505687" y="7717536"/>
            <a:ext cx="1240592" cy="351111"/>
          </a:xfrm>
          <a:prstGeom prst="rect">
            <a:avLst/>
          </a:prstGeom>
        </p:spPr>
      </p:pic>
      <p:sp>
        <p:nvSpPr>
          <p:cNvPr id="14" name="TextBox 13">
            <a:extLst>
              <a:ext uri="{FF2B5EF4-FFF2-40B4-BE49-F238E27FC236}">
                <a16:creationId xmlns:a16="http://schemas.microsoft.com/office/drawing/2014/main" id="{BA271A89-D371-544F-A1BD-936380A64FE6}"/>
              </a:ext>
            </a:extLst>
          </p:cNvPr>
          <p:cNvSpPr txBox="1"/>
          <p:nvPr userDrawn="1"/>
        </p:nvSpPr>
        <p:spPr>
          <a:xfrm>
            <a:off x="7846017" y="7857642"/>
            <a:ext cx="2807115" cy="230832"/>
          </a:xfrm>
          <a:prstGeom prst="rect">
            <a:avLst/>
          </a:prstGeom>
          <a:noFill/>
        </p:spPr>
        <p:txBody>
          <a:bodyPr wrap="square">
            <a:spAutoFit/>
          </a:bodyPr>
          <a:lstStyle/>
          <a:p>
            <a:pPr algn="r" eaLnBrk="1" hangingPunct="1">
              <a:defRPr/>
            </a:pPr>
            <a:r>
              <a:rPr lang="de-DE" sz="900" b="1" spc="225" baseline="0" dirty="0">
                <a:solidFill>
                  <a:srgbClr val="A21727"/>
                </a:solidFill>
                <a:latin typeface="Century Gothic" charset="0"/>
                <a:ea typeface="Century Gothic" charset="0"/>
                <a:cs typeface="Century Gothic" charset="0"/>
              </a:rPr>
              <a:t>©</a:t>
            </a:r>
            <a:r>
              <a:rPr lang="en-US" sz="900" b="1" spc="225" baseline="0" dirty="0">
                <a:solidFill>
                  <a:srgbClr val="A21727"/>
                </a:solidFill>
                <a:latin typeface="Century Gothic" charset="0"/>
                <a:ea typeface="Century Gothic" charset="0"/>
                <a:cs typeface="Century Gothic" charset="0"/>
              </a:rPr>
              <a:t>UNIVERSITY OF UTAH HEALTH</a:t>
            </a:r>
            <a:endParaRPr lang="en-US" sz="900" b="1" spc="225"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548640" rtl="0" eaLnBrk="1" latinLnBrk="0" hangingPunct="1">
        <a:spcBef>
          <a:spcPct val="0"/>
        </a:spcBef>
        <a:buNone/>
        <a:defRPr sz="3360" b="0" i="0" kern="1200" cap="all" baseline="0">
          <a:solidFill>
            <a:srgbClr val="B01C32"/>
          </a:solidFill>
          <a:latin typeface="Century Gothic" charset="0"/>
          <a:ea typeface="+mj-ea"/>
          <a:cs typeface="Avenir Roman"/>
        </a:defRPr>
      </a:lvl1pPr>
    </p:titleStyle>
    <p:bodyStyle>
      <a:lvl1pPr marL="411480" indent="-411480" algn="l" defTabSz="548640" rtl="0" eaLnBrk="1" latinLnBrk="0" hangingPunct="1">
        <a:spcBef>
          <a:spcPct val="20000"/>
        </a:spcBef>
        <a:buFont typeface="Arial"/>
        <a:buChar char="•"/>
        <a:defRPr sz="3360" b="0" i="0" kern="1200" baseline="0">
          <a:solidFill>
            <a:schemeClr val="tx1">
              <a:lumMod val="65000"/>
              <a:lumOff val="35000"/>
            </a:schemeClr>
          </a:solidFill>
          <a:latin typeface="Century Gothic" charset="0"/>
          <a:ea typeface="+mn-ea"/>
          <a:cs typeface="Avenir Roman"/>
        </a:defRPr>
      </a:lvl1pPr>
      <a:lvl2pPr marL="891540" indent="-342900" algn="l" defTabSz="54864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2pPr>
      <a:lvl3pPr marL="1371600" indent="-274320" algn="l" defTabSz="54864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Century Gothic" charset="0"/>
          <a:cs typeface="Century Gothic" charset="0"/>
        </a:defRPr>
      </a:lvl3pPr>
      <a:lvl4pPr marL="1920240" indent="-274320" algn="l" defTabSz="54864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4pPr>
      <a:lvl5pPr marL="2468880" indent="-274320" algn="l" defTabSz="548640" rtl="0" eaLnBrk="1" latinLnBrk="0" hangingPunct="1">
        <a:spcBef>
          <a:spcPct val="20000"/>
        </a:spcBef>
        <a:buFont typeface="Arial"/>
        <a:buChar char="»"/>
        <a:defRPr sz="1440" b="0" i="0" kern="1200" baseline="0">
          <a:solidFill>
            <a:schemeClr val="tx1">
              <a:lumMod val="65000"/>
              <a:lumOff val="35000"/>
            </a:schemeClr>
          </a:solidFill>
          <a:latin typeface="Century Gothic" charset="0"/>
          <a:ea typeface="+mn-ea"/>
          <a:cs typeface="Avenir Roman"/>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2"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hyperlink" Target="https://nursing.utah.edu/documents/masters-policy-and-progression20222023fina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initial understanding</a:t>
            </a:r>
          </a:p>
        </p:txBody>
      </p:sp>
      <p:sp>
        <p:nvSpPr>
          <p:cNvPr id="3" name="Subtitle 2"/>
          <p:cNvSpPr>
            <a:spLocks noGrp="1"/>
          </p:cNvSpPr>
          <p:nvPr>
            <p:ph type="subTitle" idx="1"/>
          </p:nvPr>
        </p:nvSpPr>
        <p:spPr/>
        <p:txBody>
          <a:bodyPr>
            <a:normAutofit fontScale="92500" lnSpcReduction="10000"/>
          </a:bodyPr>
          <a:lstStyle/>
          <a:p>
            <a:r>
              <a:rPr lang="en-US" dirty="0"/>
              <a:t>Christopher I. Macintosh, PhD, RN</a:t>
            </a:r>
          </a:p>
        </p:txBody>
      </p:sp>
    </p:spTree>
    <p:extLst>
      <p:ext uri="{BB962C8B-B14F-4D97-AF65-F5344CB8AC3E}">
        <p14:creationId xmlns:p14="http://schemas.microsoft.com/office/powerpoint/2010/main" val="103506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602" t="17410" r="63330" b="58861"/>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4950151" y="4708478"/>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184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8148E-6 4.81481E-6 L 0.00014 0.12461 " pathEditMode="relative" rAng="0" ptsTypes="AA">
                                      <p:cBhvr>
                                        <p:cTn id="6" dur="2000" fill="hold"/>
                                        <p:tgtEl>
                                          <p:spTgt spid="8"/>
                                        </p:tgtEl>
                                        <p:attrNameLst>
                                          <p:attrName>ppt_x</p:attrName>
                                          <p:attrName>ppt_y</p:attrName>
                                        </p:attrNameLst>
                                      </p:cBhvr>
                                      <p:rCtr x="0" y="6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611F-C7BD-4FF3-86EF-7499A869096B}"/>
              </a:ext>
            </a:extLst>
          </p:cNvPr>
          <p:cNvSpPr>
            <a:spLocks noGrp="1"/>
          </p:cNvSpPr>
          <p:nvPr>
            <p:ph type="title"/>
          </p:nvPr>
        </p:nvSpPr>
        <p:spPr/>
        <p:txBody>
          <a:bodyPr/>
          <a:lstStyle/>
          <a:p>
            <a:r>
              <a:rPr lang="en-US" dirty="0"/>
              <a:t>Progress reports</a:t>
            </a:r>
          </a:p>
        </p:txBody>
      </p:sp>
      <p:pic>
        <p:nvPicPr>
          <p:cNvPr id="9" name="Content Placeholder 8">
            <a:extLst>
              <a:ext uri="{FF2B5EF4-FFF2-40B4-BE49-F238E27FC236}">
                <a16:creationId xmlns:a16="http://schemas.microsoft.com/office/drawing/2014/main" id="{5E39BE9D-C8F9-418A-A22A-986BBCB3664D}"/>
              </a:ext>
            </a:extLst>
          </p:cNvPr>
          <p:cNvPicPr>
            <a:picLocks noGrp="1" noChangeAspect="1"/>
          </p:cNvPicPr>
          <p:nvPr>
            <p:ph sz="half" idx="1"/>
          </p:nvPr>
        </p:nvPicPr>
        <p:blipFill>
          <a:blip r:embed="rId3"/>
          <a:stretch>
            <a:fillRect/>
          </a:stretch>
        </p:blipFill>
        <p:spPr>
          <a:xfrm>
            <a:off x="2415974" y="1554419"/>
            <a:ext cx="6140852" cy="5814108"/>
          </a:xfrm>
        </p:spPr>
      </p:pic>
      <p:sp>
        <p:nvSpPr>
          <p:cNvPr id="4" name="Text Placeholder 3">
            <a:extLst>
              <a:ext uri="{FF2B5EF4-FFF2-40B4-BE49-F238E27FC236}">
                <a16:creationId xmlns:a16="http://schemas.microsoft.com/office/drawing/2014/main" id="{C8F9084C-4A0E-4F3C-8336-6F0A4407295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D71EB67-E76E-48A5-B111-3251A93BA06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834B2319-78DA-4CCA-96AE-64D8D247719F}"/>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BEB58A4-D0EC-472E-AB14-24333D17F3B7}"/>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9920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93FD2-DB46-4054-AD42-4CD83366FA95}"/>
              </a:ext>
            </a:extLst>
          </p:cNvPr>
          <p:cNvSpPr>
            <a:spLocks noGrp="1"/>
          </p:cNvSpPr>
          <p:nvPr>
            <p:ph type="title"/>
          </p:nvPr>
        </p:nvSpPr>
        <p:spPr/>
        <p:txBody>
          <a:bodyPr/>
          <a:lstStyle/>
          <a:p>
            <a:r>
              <a:rPr lang="en-US" dirty="0"/>
              <a:t>Clinical practicum Requirements</a:t>
            </a:r>
          </a:p>
        </p:txBody>
      </p:sp>
      <p:sp>
        <p:nvSpPr>
          <p:cNvPr id="3" name="Content Placeholder 2">
            <a:extLst>
              <a:ext uri="{FF2B5EF4-FFF2-40B4-BE49-F238E27FC236}">
                <a16:creationId xmlns:a16="http://schemas.microsoft.com/office/drawing/2014/main" id="{14CB5241-0518-4906-BA8A-EA41A6D7ADF3}"/>
              </a:ext>
            </a:extLst>
          </p:cNvPr>
          <p:cNvSpPr>
            <a:spLocks noGrp="1"/>
          </p:cNvSpPr>
          <p:nvPr>
            <p:ph sz="half" idx="1"/>
          </p:nvPr>
        </p:nvSpPr>
        <p:spPr/>
        <p:txBody>
          <a:bodyPr/>
          <a:lstStyle/>
          <a:p>
            <a:pPr marL="0" indent="0">
              <a:buNone/>
            </a:pPr>
            <a:r>
              <a:rPr lang="en-US" sz="2800" b="0" i="0" dirty="0">
                <a:effectLst/>
                <a:latin typeface="Arial" panose="020B0604020202020204" pitchFamily="34" charset="0"/>
              </a:rPr>
              <a:t>Each Masters specialty track requires completion of clinical practicum courses, </a:t>
            </a:r>
            <a:r>
              <a:rPr lang="en-US" sz="2800" b="0" i="0">
                <a:effectLst/>
                <a:latin typeface="Arial" panose="020B0604020202020204" pitchFamily="34" charset="0"/>
              </a:rPr>
              <a:t>focusing on indirect </a:t>
            </a:r>
            <a:r>
              <a:rPr lang="en-US" sz="2800" b="0" i="0" dirty="0">
                <a:effectLst/>
                <a:latin typeface="Arial" panose="020B0604020202020204" pitchFamily="34" charset="0"/>
              </a:rPr>
              <a:t>clinical patient care. Clinical practicum experiences needed for specific roles in specialty areas are delineated by national specialty track nursing organizations. A minimum of </a:t>
            </a:r>
            <a:r>
              <a:rPr lang="en-US" sz="2800" b="0" i="0" dirty="0">
                <a:solidFill>
                  <a:srgbClr val="FF0000"/>
                </a:solidFill>
                <a:effectLst/>
                <a:latin typeface="Arial" panose="020B0604020202020204" pitchFamily="34" charset="0"/>
              </a:rPr>
              <a:t>120</a:t>
            </a:r>
            <a:r>
              <a:rPr lang="en-US" sz="2800" b="0" i="0" dirty="0">
                <a:effectLst/>
                <a:latin typeface="Arial" panose="020B0604020202020204" pitchFamily="34" charset="0"/>
              </a:rPr>
              <a:t> hours of clinical experience is included in the Master’s program of study. The Nursing Education specialty has additional practicum hours, focusing on applying education principles. Your Specialty Track Director and faculty will direct your engagement in clinical hours.</a:t>
            </a:r>
            <a:endParaRPr lang="en-US" sz="2800" dirty="0"/>
          </a:p>
        </p:txBody>
      </p:sp>
      <p:sp>
        <p:nvSpPr>
          <p:cNvPr id="4" name="Text Placeholder 3">
            <a:extLst>
              <a:ext uri="{FF2B5EF4-FFF2-40B4-BE49-F238E27FC236}">
                <a16:creationId xmlns:a16="http://schemas.microsoft.com/office/drawing/2014/main" id="{F1919A5C-E879-46C3-AE78-F065C21C636C}"/>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1422B11-CFBC-4FEC-BB53-F14A65FBE42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33E79598-C86E-43E2-A106-9CFDB80764EE}"/>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FED11A5-6229-4BC9-9439-96AADB94DCA4}"/>
              </a:ext>
            </a:extLst>
          </p:cNvPr>
          <p:cNvSpPr>
            <a:spLocks noGrp="1"/>
          </p:cNvSpPr>
          <p:nvPr>
            <p:ph type="body" sz="quarter" idx="16"/>
          </p:nvPr>
        </p:nvSpPr>
        <p:spPr/>
        <p:txBody>
          <a:bodyPr/>
          <a:lstStyle/>
          <a:p>
            <a:r>
              <a:rPr lang="en-US" dirty="0"/>
              <a:t>(University of Utah College of Nursing, 2022, p. 13)</a:t>
            </a:r>
          </a:p>
        </p:txBody>
      </p:sp>
    </p:spTree>
    <p:extLst>
      <p:ext uri="{BB962C8B-B14F-4D97-AF65-F5344CB8AC3E}">
        <p14:creationId xmlns:p14="http://schemas.microsoft.com/office/powerpoint/2010/main" val="13655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AF92-D3FF-4428-BA7B-80BDF9827596}"/>
              </a:ext>
            </a:extLst>
          </p:cNvPr>
          <p:cNvSpPr>
            <a:spLocks noGrp="1"/>
          </p:cNvSpPr>
          <p:nvPr>
            <p:ph type="title"/>
          </p:nvPr>
        </p:nvSpPr>
        <p:spPr/>
        <p:txBody>
          <a:bodyPr/>
          <a:lstStyle/>
          <a:p>
            <a:r>
              <a:rPr lang="en-US" dirty="0"/>
              <a:t>Tracking time</a:t>
            </a:r>
          </a:p>
        </p:txBody>
      </p:sp>
      <p:sp>
        <p:nvSpPr>
          <p:cNvPr id="3" name="Content Placeholder 2">
            <a:extLst>
              <a:ext uri="{FF2B5EF4-FFF2-40B4-BE49-F238E27FC236}">
                <a16:creationId xmlns:a16="http://schemas.microsoft.com/office/drawing/2014/main" id="{DC0199C3-1D2B-4BC9-915B-9457D5F35B93}"/>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9E7EE1E2-234B-4FC9-AC6F-FD1B2B2FDD9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2A461D64-C199-4ED5-9EA7-4E4838E87C7B}"/>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D782B382-FBB3-4187-8FB2-5DACA5E75672}"/>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4893E695-C894-49CF-A020-90253027DA3E}"/>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3900C63B-6F87-4998-A4BE-35C89A8C7DEB}"/>
              </a:ext>
            </a:extLst>
          </p:cNvPr>
          <p:cNvPicPr>
            <a:picLocks noChangeAspect="1"/>
          </p:cNvPicPr>
          <p:nvPr/>
        </p:nvPicPr>
        <p:blipFill>
          <a:blip r:embed="rId3"/>
          <a:stretch>
            <a:fillRect/>
          </a:stretch>
        </p:blipFill>
        <p:spPr>
          <a:xfrm>
            <a:off x="642261" y="1340242"/>
            <a:ext cx="9688277" cy="6125430"/>
          </a:xfrm>
          <a:prstGeom prst="rect">
            <a:avLst/>
          </a:prstGeom>
        </p:spPr>
      </p:pic>
    </p:spTree>
    <p:extLst>
      <p:ext uri="{BB962C8B-B14F-4D97-AF65-F5344CB8AC3E}">
        <p14:creationId xmlns:p14="http://schemas.microsoft.com/office/powerpoint/2010/main" val="7361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C081-C927-49C2-9E80-9D10F1169750}"/>
              </a:ext>
            </a:extLst>
          </p:cNvPr>
          <p:cNvSpPr>
            <a:spLocks noGrp="1"/>
          </p:cNvSpPr>
          <p:nvPr>
            <p:ph type="title"/>
          </p:nvPr>
        </p:nvSpPr>
        <p:spPr/>
        <p:txBody>
          <a:bodyPr/>
          <a:lstStyle/>
          <a:p>
            <a:r>
              <a:rPr lang="en-US" dirty="0"/>
              <a:t>Total hours</a:t>
            </a:r>
          </a:p>
        </p:txBody>
      </p:sp>
      <p:pic>
        <p:nvPicPr>
          <p:cNvPr id="11" name="Content Placeholder 10">
            <a:extLst>
              <a:ext uri="{FF2B5EF4-FFF2-40B4-BE49-F238E27FC236}">
                <a16:creationId xmlns:a16="http://schemas.microsoft.com/office/drawing/2014/main" id="{6E3FBC6C-EEA2-4B8F-9956-4056C64CB061}"/>
              </a:ext>
            </a:extLst>
          </p:cNvPr>
          <p:cNvPicPr>
            <a:picLocks noGrp="1" noChangeAspect="1"/>
          </p:cNvPicPr>
          <p:nvPr>
            <p:ph sz="half" idx="1"/>
          </p:nvPr>
        </p:nvPicPr>
        <p:blipFill>
          <a:blip r:embed="rId3"/>
          <a:stretch>
            <a:fillRect/>
          </a:stretch>
        </p:blipFill>
        <p:spPr>
          <a:xfrm>
            <a:off x="4110660" y="2100918"/>
            <a:ext cx="2751479" cy="575565"/>
          </a:xfrm>
        </p:spPr>
      </p:pic>
      <p:sp>
        <p:nvSpPr>
          <p:cNvPr id="4" name="Text Placeholder 3">
            <a:extLst>
              <a:ext uri="{FF2B5EF4-FFF2-40B4-BE49-F238E27FC236}">
                <a16:creationId xmlns:a16="http://schemas.microsoft.com/office/drawing/2014/main" id="{D1576B35-1AE3-4A56-8F77-33A3591F7C4C}"/>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6EF199CC-BC83-47AB-9557-169024A25B7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F59BCDF5-256D-4008-A60C-B9B90BAFD0C1}"/>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AE603C8B-AA11-4B21-8224-B1F00C96CE12}"/>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64493E1D-3B74-4CCB-B95B-7FE838900371}"/>
              </a:ext>
            </a:extLst>
          </p:cNvPr>
          <p:cNvPicPr>
            <a:picLocks noChangeAspect="1"/>
          </p:cNvPicPr>
          <p:nvPr/>
        </p:nvPicPr>
        <p:blipFill>
          <a:blip r:embed="rId4"/>
          <a:stretch>
            <a:fillRect/>
          </a:stretch>
        </p:blipFill>
        <p:spPr>
          <a:xfrm>
            <a:off x="2837938" y="3574337"/>
            <a:ext cx="5397434" cy="3345077"/>
          </a:xfrm>
          <a:prstGeom prst="rect">
            <a:avLst/>
          </a:prstGeom>
        </p:spPr>
      </p:pic>
    </p:spTree>
    <p:extLst>
      <p:ext uri="{BB962C8B-B14F-4D97-AF65-F5344CB8AC3E}">
        <p14:creationId xmlns:p14="http://schemas.microsoft.com/office/powerpoint/2010/main" val="151136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602" t="17410" r="63330" b="58861"/>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4950151" y="5634800"/>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845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251" t="38401" r="63681" b="37870"/>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3107704" y="2647666"/>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183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4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049B-C1BF-4335-91CA-7C6F254E5B9F}"/>
              </a:ext>
            </a:extLst>
          </p:cNvPr>
          <p:cNvSpPr>
            <a:spLocks noGrp="1"/>
          </p:cNvSpPr>
          <p:nvPr>
            <p:ph type="title"/>
          </p:nvPr>
        </p:nvSpPr>
        <p:spPr/>
        <p:txBody>
          <a:bodyPr/>
          <a:lstStyle/>
          <a:p>
            <a:r>
              <a:rPr lang="en-US" dirty="0"/>
              <a:t>More to come . . .</a:t>
            </a:r>
          </a:p>
        </p:txBody>
      </p:sp>
      <p:sp>
        <p:nvSpPr>
          <p:cNvPr id="3" name="Content Placeholder 2">
            <a:extLst>
              <a:ext uri="{FF2B5EF4-FFF2-40B4-BE49-F238E27FC236}">
                <a16:creationId xmlns:a16="http://schemas.microsoft.com/office/drawing/2014/main" id="{AFB2ABD3-FD4B-4CD0-8DCE-99C47BC6182C}"/>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5AC0E8F1-556F-4683-B81C-16072D9616B4}"/>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95BAF77-6626-43BB-9F0A-4E3262C6839D}"/>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1DDB125-756A-4CDF-B7C0-017BD8C76450}"/>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50BE2BA-A043-4CCC-8DC8-1289F7757FD5}"/>
              </a:ext>
            </a:extLst>
          </p:cNvPr>
          <p:cNvSpPr>
            <a:spLocks noGrp="1"/>
          </p:cNvSpPr>
          <p:nvPr>
            <p:ph type="body" sz="quarter" idx="16"/>
          </p:nvPr>
        </p:nvSpPr>
        <p:spPr/>
        <p:txBody>
          <a:bodyPr/>
          <a:lstStyle/>
          <a:p>
            <a:endParaRPr lang="en-US"/>
          </a:p>
        </p:txBody>
      </p:sp>
      <p:pic>
        <p:nvPicPr>
          <p:cNvPr id="9" name="Graphic 8">
            <a:extLst>
              <a:ext uri="{FF2B5EF4-FFF2-40B4-BE49-F238E27FC236}">
                <a16:creationId xmlns:a16="http://schemas.microsoft.com/office/drawing/2014/main" id="{D060D2D0-528A-465C-A941-8E6B848C6011}"/>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3721416" y="2093890"/>
            <a:ext cx="3810000" cy="3810000"/>
          </a:xfrm>
          <a:prstGeom prst="rect">
            <a:avLst/>
          </a:prstGeom>
        </p:spPr>
      </p:pic>
    </p:spTree>
    <p:extLst>
      <p:ext uri="{BB962C8B-B14F-4D97-AF65-F5344CB8AC3E}">
        <p14:creationId xmlns:p14="http://schemas.microsoft.com/office/powerpoint/2010/main" val="69693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7350-0680-41D0-9765-80422BC89D81}"/>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59B4F8A2-E316-401C-905A-E11267CA8A16}"/>
              </a:ext>
            </a:extLst>
          </p:cNvPr>
          <p:cNvSpPr>
            <a:spLocks noGrp="1"/>
          </p:cNvSpPr>
          <p:nvPr>
            <p:ph sz="half" idx="1"/>
          </p:nvPr>
        </p:nvSpPr>
        <p:spPr/>
        <p:txBody>
          <a:bodyPr/>
          <a:lstStyle/>
          <a:p>
            <a:pPr marL="0" indent="-457200">
              <a:buNone/>
            </a:pPr>
            <a:r>
              <a:rPr lang="en-US" sz="1800" dirty="0">
                <a:latin typeface="Calibri" panose="020F0502020204030204" pitchFamily="34" charset="0"/>
              </a:rPr>
              <a:t>Schwalbe, K. (2021). </a:t>
            </a:r>
            <a:r>
              <a:rPr lang="en-US" sz="1800" i="1" dirty="0">
                <a:latin typeface="Calibri" panose="020F0502020204030204" pitchFamily="34" charset="0"/>
              </a:rPr>
              <a:t>Healthcare project management, third edition: Predictive, agile, and hybrid 	approaches. Schwalbe Publishing. </a:t>
            </a:r>
          </a:p>
          <a:p>
            <a:pPr marL="0" indent="-457200">
              <a:buNone/>
            </a:pPr>
            <a:r>
              <a:rPr lang="en-US" sz="1800" dirty="0">
                <a:latin typeface="Calibri" panose="020F0502020204030204" pitchFamily="34" charset="0"/>
              </a:rPr>
              <a:t>University of Utah College of Nursing. (2022). </a:t>
            </a:r>
            <a:r>
              <a:rPr lang="en-US" sz="1800" i="1" dirty="0">
                <a:latin typeface="Calibri" panose="020F0502020204030204" pitchFamily="34" charset="0"/>
              </a:rPr>
              <a:t>Master's of science nursing program policy and 	progression manual 2022-2023. University of Utah College of Nursing. 	</a:t>
            </a:r>
            <a:r>
              <a:rPr lang="en-US" sz="1800" i="1" dirty="0">
                <a:latin typeface="Calibri" panose="020F0502020204030204" pitchFamily="34" charset="0"/>
                <a:hlinkClick r:id="rId3"/>
              </a:rPr>
              <a:t>https://nursing.utah.edu/documents/masters-policy-and-progression20222023final</a:t>
            </a:r>
            <a:r>
              <a:rPr lang="en-US" sz="1800" i="1" dirty="0">
                <a:latin typeface="Calibri" panose="020F0502020204030204" pitchFamily="34" charset="0"/>
              </a:rPr>
              <a:t>  </a:t>
            </a:r>
          </a:p>
          <a:p>
            <a:pPr marL="0" indent="0">
              <a:buNone/>
            </a:pPr>
            <a:endParaRPr lang="en-US" dirty="0"/>
          </a:p>
        </p:txBody>
      </p:sp>
      <p:sp>
        <p:nvSpPr>
          <p:cNvPr id="4" name="Text Placeholder 3">
            <a:extLst>
              <a:ext uri="{FF2B5EF4-FFF2-40B4-BE49-F238E27FC236}">
                <a16:creationId xmlns:a16="http://schemas.microsoft.com/office/drawing/2014/main" id="{4BE6D54D-1A01-49E6-8E69-976C1A139140}"/>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F0558688-2A02-4525-9CAE-560CBB5A35CB}"/>
              </a:ext>
            </a:extLst>
          </p:cNvPr>
          <p:cNvSpPr>
            <a:spLocks noGrp="1"/>
          </p:cNvSpPr>
          <p:nvPr>
            <p:ph type="body" sz="quarter" idx="12"/>
          </p:nvPr>
        </p:nvSpPr>
        <p:spPr/>
        <p:txBody>
          <a:bodyPr/>
          <a:lstStyle/>
          <a:p>
            <a:endParaRPr lang="en-US" dirty="0"/>
          </a:p>
        </p:txBody>
      </p:sp>
      <p:sp>
        <p:nvSpPr>
          <p:cNvPr id="6" name="Text Placeholder 5">
            <a:extLst>
              <a:ext uri="{FF2B5EF4-FFF2-40B4-BE49-F238E27FC236}">
                <a16:creationId xmlns:a16="http://schemas.microsoft.com/office/drawing/2014/main" id="{86FC6BAA-E0C2-4230-AE4B-55BF441E4130}"/>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9AF4CEDA-A95B-4579-9C89-8AD19F69F0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27948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descr="Graphical user interface, table&#10;&#10;Description automatically generated with medium confidence">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563" t="6297" r="77139" b="72352"/>
          <a:stretch/>
        </p:blipFill>
        <p:spPr>
          <a:xfrm>
            <a:off x="2968283" y="2532184"/>
            <a:ext cx="5165783" cy="3995225"/>
          </a:xfrm>
          <a:prstGeom prst="rect">
            <a:avLst/>
          </a:prstGeom>
        </p:spPr>
      </p:pic>
      <p:sp>
        <p:nvSpPr>
          <p:cNvPr id="3" name="Rectangle 2">
            <a:extLst>
              <a:ext uri="{FF2B5EF4-FFF2-40B4-BE49-F238E27FC236}">
                <a16:creationId xmlns:a16="http://schemas.microsoft.com/office/drawing/2014/main" id="{CB04851D-04BD-4C73-9FF6-B8DA47CC03E2}"/>
              </a:ext>
            </a:extLst>
          </p:cNvPr>
          <p:cNvSpPr/>
          <p:nvPr/>
        </p:nvSpPr>
        <p:spPr>
          <a:xfrm>
            <a:off x="5164201" y="3725839"/>
            <a:ext cx="2819739" cy="90075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37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00926E-6 -2.46914E-7 L -3.00926E-6 0.13947 " pathEditMode="relative" rAng="0" ptsTypes="AA">
                                      <p:cBhvr>
                                        <p:cTn id="11" dur="2000" fill="hold"/>
                                        <p:tgtEl>
                                          <p:spTgt spid="3"/>
                                        </p:tgtEl>
                                        <p:attrNameLst>
                                          <p:attrName>ppt_x</p:attrName>
                                          <p:attrName>ppt_y</p:attrName>
                                        </p:attrNameLst>
                                      </p:cBhvr>
                                      <p:rCtr x="0" y="69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0" name="Content Placeholder 9" descr="Graphical user interface&#10;&#10;Description automatically generated with low confidence">
            <a:extLst>
              <a:ext uri="{FF2B5EF4-FFF2-40B4-BE49-F238E27FC236}">
                <a16:creationId xmlns:a16="http://schemas.microsoft.com/office/drawing/2014/main" id="{CAAA07F3-4062-40FF-8E5D-B3A1CC0E2BAF}"/>
              </a:ext>
            </a:extLst>
          </p:cNvPr>
          <p:cNvPicPr>
            <a:picLocks noGrp="1" noChangeAspect="1"/>
          </p:cNvPicPr>
          <p:nvPr>
            <p:ph sz="half" idx="1"/>
          </p:nvPr>
        </p:nvPicPr>
        <p:blipFill>
          <a:blip r:embed="rId3"/>
          <a:stretch>
            <a:fillRect/>
          </a:stretch>
        </p:blipFill>
        <p:spPr>
          <a:xfrm>
            <a:off x="1706666" y="78512"/>
            <a:ext cx="7559468" cy="7408138"/>
          </a:xfrm>
        </p:spPr>
      </p:pic>
    </p:spTree>
    <p:extLst>
      <p:ext uri="{BB962C8B-B14F-4D97-AF65-F5344CB8AC3E}">
        <p14:creationId xmlns:p14="http://schemas.microsoft.com/office/powerpoint/2010/main" val="3994018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8B66-5536-4752-8C7A-CF943D0C81A9}"/>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C9A42FC-14E1-4BC8-AA8A-1764E9F4F929}"/>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6AFE61B-219C-4866-B66D-79CCA4D3EDC1}"/>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7CE8D3FF-F9AC-4EF9-9C25-71F74B50F20A}"/>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98F68F-3668-4DF9-8648-68DB9521F4FB}"/>
              </a:ext>
            </a:extLst>
          </p:cNvPr>
          <p:cNvSpPr>
            <a:spLocks noGrp="1"/>
          </p:cNvSpPr>
          <p:nvPr>
            <p:ph type="body" sz="quarter" idx="16"/>
          </p:nvPr>
        </p:nvSpPr>
        <p:spPr/>
        <p:txBody>
          <a:bodyPr/>
          <a:lstStyle/>
          <a:p>
            <a:endParaRPr lang="en-US"/>
          </a:p>
        </p:txBody>
      </p:sp>
      <p:pic>
        <p:nvPicPr>
          <p:cNvPr id="16" name="Content Placeholder 15">
            <a:extLst>
              <a:ext uri="{FF2B5EF4-FFF2-40B4-BE49-F238E27FC236}">
                <a16:creationId xmlns:a16="http://schemas.microsoft.com/office/drawing/2014/main" id="{F3757EC6-0D34-41B7-8611-0D77CF63CDF2}"/>
              </a:ext>
            </a:extLst>
          </p:cNvPr>
          <p:cNvPicPr>
            <a:picLocks noGrp="1" noChangeAspect="1"/>
          </p:cNvPicPr>
          <p:nvPr>
            <p:ph sz="half" idx="1"/>
          </p:nvPr>
        </p:nvPicPr>
        <p:blipFill rotWithShape="1">
          <a:blip r:embed="rId3"/>
          <a:srcRect l="6602" t="17410" r="63330" b="58861"/>
          <a:stretch/>
        </p:blipFill>
        <p:spPr>
          <a:xfrm>
            <a:off x="2553880" y="2342475"/>
            <a:ext cx="5865039" cy="4535901"/>
          </a:xfrm>
          <a:prstGeom prst="rect">
            <a:avLst/>
          </a:prstGeom>
        </p:spPr>
      </p:pic>
      <p:sp>
        <p:nvSpPr>
          <p:cNvPr id="8" name="Rectangle 7">
            <a:extLst>
              <a:ext uri="{FF2B5EF4-FFF2-40B4-BE49-F238E27FC236}">
                <a16:creationId xmlns:a16="http://schemas.microsoft.com/office/drawing/2014/main" id="{E8D489A1-ADC2-4CAF-B302-FFF5E2EE8FA8}"/>
              </a:ext>
            </a:extLst>
          </p:cNvPr>
          <p:cNvSpPr/>
          <p:nvPr/>
        </p:nvSpPr>
        <p:spPr>
          <a:xfrm>
            <a:off x="3107704" y="2866030"/>
            <a:ext cx="2678947" cy="8325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875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73148E-6 3.14815E-6 L 0.17809 0.11439 " pathEditMode="relative" rAng="0" ptsTypes="AA">
                                      <p:cBhvr>
                                        <p:cTn id="11" dur="2000" fill="hold"/>
                                        <p:tgtEl>
                                          <p:spTgt spid="8"/>
                                        </p:tgtEl>
                                        <p:attrNameLst>
                                          <p:attrName>ppt_x</p:attrName>
                                          <p:attrName>ppt_y</p:attrName>
                                        </p:attrNameLst>
                                      </p:cBhvr>
                                      <p:rCtr x="8898" y="571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0.17809 0.11439 L 0.17809 0.22318 " pathEditMode="relative" rAng="0" ptsTypes="AA">
                                      <p:cBhvr>
                                        <p:cTn id="15" dur="2000" fill="hold"/>
                                        <p:tgtEl>
                                          <p:spTgt spid="8"/>
                                        </p:tgtEl>
                                        <p:attrNameLst>
                                          <p:attrName>ppt_x</p:attrName>
                                          <p:attrName>ppt_y</p:attrName>
                                        </p:attrNameLst>
                                      </p:cBhvr>
                                      <p:rCtr x="0" y="5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C1C49-8DA9-4F0A-B26B-2B81F7BB1B49}"/>
              </a:ext>
            </a:extLst>
          </p:cNvPr>
          <p:cNvSpPr>
            <a:spLocks noGrp="1"/>
          </p:cNvSpPr>
          <p:nvPr>
            <p:ph type="title"/>
          </p:nvPr>
        </p:nvSpPr>
        <p:spPr/>
        <p:txBody>
          <a:bodyPr/>
          <a:lstStyle/>
          <a:p>
            <a:r>
              <a:rPr lang="en-US" dirty="0"/>
              <a:t>the capstone toolkit</a:t>
            </a:r>
          </a:p>
        </p:txBody>
      </p:sp>
      <p:pic>
        <p:nvPicPr>
          <p:cNvPr id="8" name="Content Placeholder 7">
            <a:extLst>
              <a:ext uri="{FF2B5EF4-FFF2-40B4-BE49-F238E27FC236}">
                <a16:creationId xmlns:a16="http://schemas.microsoft.com/office/drawing/2014/main" id="{536BFC71-13D3-408C-A40A-52470477E12D}"/>
              </a:ext>
            </a:extLst>
          </p:cNvPr>
          <p:cNvPicPr>
            <a:picLocks noGrp="1" noChangeAspect="1"/>
          </p:cNvPicPr>
          <p:nvPr>
            <p:ph sz="half" idx="1"/>
          </p:nvPr>
        </p:nvPicPr>
        <p:blipFill>
          <a:blip r:embed="rId3"/>
          <a:stretch>
            <a:fillRect/>
          </a:stretch>
        </p:blipFill>
        <p:spPr>
          <a:xfrm>
            <a:off x="112196" y="1484874"/>
            <a:ext cx="5451483" cy="5870828"/>
          </a:xfrm>
          <a:prstGeom prst="rect">
            <a:avLst/>
          </a:prstGeom>
        </p:spPr>
      </p:pic>
      <p:sp>
        <p:nvSpPr>
          <p:cNvPr id="4" name="Text Placeholder 3">
            <a:extLst>
              <a:ext uri="{FF2B5EF4-FFF2-40B4-BE49-F238E27FC236}">
                <a16:creationId xmlns:a16="http://schemas.microsoft.com/office/drawing/2014/main" id="{DD75ED83-794A-452B-98A7-051834AB0A8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EFA89857-3C04-4808-8A39-AC2DC750F0B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0A2D55BC-EFE7-437C-96EB-FA4675B159F5}"/>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3A971A90-96B6-490F-8C13-92C3F6D40469}"/>
              </a:ext>
            </a:extLst>
          </p:cNvPr>
          <p:cNvSpPr>
            <a:spLocks noGrp="1"/>
          </p:cNvSpPr>
          <p:nvPr>
            <p:ph type="body" sz="quarter" idx="16"/>
          </p:nvPr>
        </p:nvSpPr>
        <p:spPr/>
        <p:txBody>
          <a:bodyPr/>
          <a:lstStyle/>
          <a:p>
            <a:endParaRPr lang="en-US"/>
          </a:p>
        </p:txBody>
      </p:sp>
      <p:sp>
        <p:nvSpPr>
          <p:cNvPr id="9" name="Rectangle 8">
            <a:extLst>
              <a:ext uri="{FF2B5EF4-FFF2-40B4-BE49-F238E27FC236}">
                <a16:creationId xmlns:a16="http://schemas.microsoft.com/office/drawing/2014/main" id="{CB40C5C8-D02C-4BF3-A37E-1466AA65C367}"/>
              </a:ext>
            </a:extLst>
          </p:cNvPr>
          <p:cNvSpPr/>
          <p:nvPr/>
        </p:nvSpPr>
        <p:spPr>
          <a:xfrm>
            <a:off x="974096" y="6859905"/>
            <a:ext cx="3692769" cy="4957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EC1E049-E05A-455F-848A-4F91E7960B48}"/>
              </a:ext>
            </a:extLst>
          </p:cNvPr>
          <p:cNvPicPr>
            <a:picLocks noChangeAspect="1"/>
          </p:cNvPicPr>
          <p:nvPr/>
        </p:nvPicPr>
        <p:blipFill>
          <a:blip r:embed="rId4"/>
          <a:stretch>
            <a:fillRect/>
          </a:stretch>
        </p:blipFill>
        <p:spPr>
          <a:xfrm>
            <a:off x="5733385" y="3341272"/>
            <a:ext cx="1057423" cy="409632"/>
          </a:xfrm>
          <a:prstGeom prst="rect">
            <a:avLst/>
          </a:prstGeom>
        </p:spPr>
      </p:pic>
      <p:pic>
        <p:nvPicPr>
          <p:cNvPr id="13" name="Picture 12">
            <a:extLst>
              <a:ext uri="{FF2B5EF4-FFF2-40B4-BE49-F238E27FC236}">
                <a16:creationId xmlns:a16="http://schemas.microsoft.com/office/drawing/2014/main" id="{4A812CAD-D39B-49A9-91BE-B63D33DFDF28}"/>
              </a:ext>
            </a:extLst>
          </p:cNvPr>
          <p:cNvPicPr>
            <a:picLocks noChangeAspect="1"/>
          </p:cNvPicPr>
          <p:nvPr/>
        </p:nvPicPr>
        <p:blipFill>
          <a:blip r:embed="rId5"/>
          <a:stretch>
            <a:fillRect/>
          </a:stretch>
        </p:blipFill>
        <p:spPr>
          <a:xfrm>
            <a:off x="5690517" y="4088483"/>
            <a:ext cx="1143160" cy="400106"/>
          </a:xfrm>
          <a:prstGeom prst="rect">
            <a:avLst/>
          </a:prstGeom>
        </p:spPr>
      </p:pic>
      <p:pic>
        <p:nvPicPr>
          <p:cNvPr id="15" name="Picture 14">
            <a:extLst>
              <a:ext uri="{FF2B5EF4-FFF2-40B4-BE49-F238E27FC236}">
                <a16:creationId xmlns:a16="http://schemas.microsoft.com/office/drawing/2014/main" id="{1080E53E-0D98-4684-A4E1-65EAA1E9DC99}"/>
              </a:ext>
            </a:extLst>
          </p:cNvPr>
          <p:cNvPicPr>
            <a:picLocks noChangeAspect="1"/>
          </p:cNvPicPr>
          <p:nvPr/>
        </p:nvPicPr>
        <p:blipFill>
          <a:blip r:embed="rId6"/>
          <a:stretch>
            <a:fillRect/>
          </a:stretch>
        </p:blipFill>
        <p:spPr>
          <a:xfrm>
            <a:off x="5785781" y="4826168"/>
            <a:ext cx="1047896" cy="362001"/>
          </a:xfrm>
          <a:prstGeom prst="rect">
            <a:avLst/>
          </a:prstGeom>
        </p:spPr>
      </p:pic>
      <p:pic>
        <p:nvPicPr>
          <p:cNvPr id="17" name="Picture 16">
            <a:extLst>
              <a:ext uri="{FF2B5EF4-FFF2-40B4-BE49-F238E27FC236}">
                <a16:creationId xmlns:a16="http://schemas.microsoft.com/office/drawing/2014/main" id="{EBB9DF92-9B12-4803-B24C-DD233D8AA721}"/>
              </a:ext>
            </a:extLst>
          </p:cNvPr>
          <p:cNvPicPr>
            <a:picLocks noChangeAspect="1"/>
          </p:cNvPicPr>
          <p:nvPr/>
        </p:nvPicPr>
        <p:blipFill>
          <a:blip r:embed="rId7"/>
          <a:stretch>
            <a:fillRect/>
          </a:stretch>
        </p:blipFill>
        <p:spPr>
          <a:xfrm>
            <a:off x="7536995" y="3363271"/>
            <a:ext cx="905001" cy="371527"/>
          </a:xfrm>
          <a:prstGeom prst="rect">
            <a:avLst/>
          </a:prstGeom>
        </p:spPr>
      </p:pic>
      <p:pic>
        <p:nvPicPr>
          <p:cNvPr id="19" name="Picture 18">
            <a:extLst>
              <a:ext uri="{FF2B5EF4-FFF2-40B4-BE49-F238E27FC236}">
                <a16:creationId xmlns:a16="http://schemas.microsoft.com/office/drawing/2014/main" id="{0488B57B-761A-447B-B230-1249F46AC1DC}"/>
              </a:ext>
            </a:extLst>
          </p:cNvPr>
          <p:cNvPicPr>
            <a:picLocks noChangeAspect="1"/>
          </p:cNvPicPr>
          <p:nvPr/>
        </p:nvPicPr>
        <p:blipFill>
          <a:blip r:embed="rId8"/>
          <a:stretch>
            <a:fillRect/>
          </a:stretch>
        </p:blipFill>
        <p:spPr>
          <a:xfrm>
            <a:off x="7530263" y="4088845"/>
            <a:ext cx="1076475" cy="400106"/>
          </a:xfrm>
          <a:prstGeom prst="rect">
            <a:avLst/>
          </a:prstGeom>
        </p:spPr>
      </p:pic>
      <p:pic>
        <p:nvPicPr>
          <p:cNvPr id="21" name="Picture 20">
            <a:extLst>
              <a:ext uri="{FF2B5EF4-FFF2-40B4-BE49-F238E27FC236}">
                <a16:creationId xmlns:a16="http://schemas.microsoft.com/office/drawing/2014/main" id="{BC704E49-0DC9-48A2-8103-BA4FF42D97B0}"/>
              </a:ext>
            </a:extLst>
          </p:cNvPr>
          <p:cNvPicPr>
            <a:picLocks noChangeAspect="1"/>
          </p:cNvPicPr>
          <p:nvPr/>
        </p:nvPicPr>
        <p:blipFill>
          <a:blip r:embed="rId9"/>
          <a:stretch>
            <a:fillRect/>
          </a:stretch>
        </p:blipFill>
        <p:spPr>
          <a:xfrm>
            <a:off x="7454773" y="4782513"/>
            <a:ext cx="1276528" cy="362001"/>
          </a:xfrm>
          <a:prstGeom prst="rect">
            <a:avLst/>
          </a:prstGeom>
        </p:spPr>
      </p:pic>
      <p:pic>
        <p:nvPicPr>
          <p:cNvPr id="23" name="Picture 22">
            <a:extLst>
              <a:ext uri="{FF2B5EF4-FFF2-40B4-BE49-F238E27FC236}">
                <a16:creationId xmlns:a16="http://schemas.microsoft.com/office/drawing/2014/main" id="{7E0F3F0B-AE48-416C-A035-4357A7E21F5F}"/>
              </a:ext>
            </a:extLst>
          </p:cNvPr>
          <p:cNvPicPr>
            <a:picLocks noChangeAspect="1"/>
          </p:cNvPicPr>
          <p:nvPr/>
        </p:nvPicPr>
        <p:blipFill>
          <a:blip r:embed="rId10"/>
          <a:stretch>
            <a:fillRect/>
          </a:stretch>
        </p:blipFill>
        <p:spPr>
          <a:xfrm>
            <a:off x="7397615" y="5499514"/>
            <a:ext cx="1390844" cy="371527"/>
          </a:xfrm>
          <a:prstGeom prst="rect">
            <a:avLst/>
          </a:prstGeom>
        </p:spPr>
      </p:pic>
      <p:pic>
        <p:nvPicPr>
          <p:cNvPr id="25" name="Picture 24">
            <a:extLst>
              <a:ext uri="{FF2B5EF4-FFF2-40B4-BE49-F238E27FC236}">
                <a16:creationId xmlns:a16="http://schemas.microsoft.com/office/drawing/2014/main" id="{04FE4979-D9BB-4433-BAC1-BD9AB20709CC}"/>
              </a:ext>
            </a:extLst>
          </p:cNvPr>
          <p:cNvPicPr>
            <a:picLocks noChangeAspect="1"/>
          </p:cNvPicPr>
          <p:nvPr/>
        </p:nvPicPr>
        <p:blipFill>
          <a:blip r:embed="rId11"/>
          <a:stretch>
            <a:fillRect/>
          </a:stretch>
        </p:blipFill>
        <p:spPr>
          <a:xfrm>
            <a:off x="9371619" y="3363271"/>
            <a:ext cx="895475" cy="390580"/>
          </a:xfrm>
          <a:prstGeom prst="rect">
            <a:avLst/>
          </a:prstGeom>
        </p:spPr>
      </p:pic>
      <p:pic>
        <p:nvPicPr>
          <p:cNvPr id="27" name="Picture 26">
            <a:extLst>
              <a:ext uri="{FF2B5EF4-FFF2-40B4-BE49-F238E27FC236}">
                <a16:creationId xmlns:a16="http://schemas.microsoft.com/office/drawing/2014/main" id="{B2ABCE8F-D588-4050-8DD2-A38DE6D01416}"/>
              </a:ext>
            </a:extLst>
          </p:cNvPr>
          <p:cNvPicPr>
            <a:picLocks noChangeAspect="1"/>
          </p:cNvPicPr>
          <p:nvPr/>
        </p:nvPicPr>
        <p:blipFill>
          <a:blip r:embed="rId12"/>
          <a:stretch>
            <a:fillRect/>
          </a:stretch>
        </p:blipFill>
        <p:spPr>
          <a:xfrm>
            <a:off x="9266830" y="4095243"/>
            <a:ext cx="1105054" cy="371527"/>
          </a:xfrm>
          <a:prstGeom prst="rect">
            <a:avLst/>
          </a:prstGeom>
        </p:spPr>
      </p:pic>
    </p:spTree>
    <p:extLst>
      <p:ext uri="{BB962C8B-B14F-4D97-AF65-F5344CB8AC3E}">
        <p14:creationId xmlns:p14="http://schemas.microsoft.com/office/powerpoint/2010/main" val="8241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DA22-B805-420D-8550-FDE102632113}"/>
              </a:ext>
            </a:extLst>
          </p:cNvPr>
          <p:cNvSpPr>
            <a:spLocks noGrp="1"/>
          </p:cNvSpPr>
          <p:nvPr>
            <p:ph type="title"/>
          </p:nvPr>
        </p:nvSpPr>
        <p:spPr/>
        <p:txBody>
          <a:bodyPr/>
          <a:lstStyle/>
          <a:p>
            <a:r>
              <a:rPr lang="en-US" dirty="0"/>
              <a:t>The A3 template</a:t>
            </a:r>
          </a:p>
        </p:txBody>
      </p:sp>
      <p:sp>
        <p:nvSpPr>
          <p:cNvPr id="3" name="Content Placeholder 2">
            <a:extLst>
              <a:ext uri="{FF2B5EF4-FFF2-40B4-BE49-F238E27FC236}">
                <a16:creationId xmlns:a16="http://schemas.microsoft.com/office/drawing/2014/main" id="{0AA37A3C-7066-4712-A97C-F12690EFD52A}"/>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3B9FC0E3-45EB-4EDC-ADD5-8DD7DB330918}"/>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D0547ED-252E-4454-A9E0-33978D4FD6A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A1B478BB-0A18-417B-96DA-C3DF25D00702}"/>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7CA0EB0D-0C1B-454F-BEBD-AED2BBB7410F}"/>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A07F2122-F63B-4D1A-9E82-B6794C223B77}"/>
              </a:ext>
            </a:extLst>
          </p:cNvPr>
          <p:cNvPicPr>
            <a:picLocks noChangeAspect="1"/>
          </p:cNvPicPr>
          <p:nvPr/>
        </p:nvPicPr>
        <p:blipFill>
          <a:blip r:embed="rId3"/>
          <a:stretch>
            <a:fillRect/>
          </a:stretch>
        </p:blipFill>
        <p:spPr>
          <a:xfrm>
            <a:off x="1375789" y="1749874"/>
            <a:ext cx="8221222" cy="5715798"/>
          </a:xfrm>
          <a:prstGeom prst="rect">
            <a:avLst/>
          </a:prstGeom>
        </p:spPr>
      </p:pic>
    </p:spTree>
    <p:extLst>
      <p:ext uri="{BB962C8B-B14F-4D97-AF65-F5344CB8AC3E}">
        <p14:creationId xmlns:p14="http://schemas.microsoft.com/office/powerpoint/2010/main" val="75327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201C-FFF2-45CD-B29E-CFEB02E4B878}"/>
              </a:ext>
            </a:extLst>
          </p:cNvPr>
          <p:cNvSpPr>
            <a:spLocks noGrp="1"/>
          </p:cNvSpPr>
          <p:nvPr>
            <p:ph type="title"/>
          </p:nvPr>
        </p:nvSpPr>
        <p:spPr/>
        <p:txBody>
          <a:bodyPr/>
          <a:lstStyle/>
          <a:p>
            <a:r>
              <a:rPr lang="en-US" dirty="0"/>
              <a:t>The project kick-off meeting</a:t>
            </a:r>
          </a:p>
        </p:txBody>
      </p:sp>
      <p:pic>
        <p:nvPicPr>
          <p:cNvPr id="9" name="Content Placeholder 8">
            <a:extLst>
              <a:ext uri="{FF2B5EF4-FFF2-40B4-BE49-F238E27FC236}">
                <a16:creationId xmlns:a16="http://schemas.microsoft.com/office/drawing/2014/main" id="{08F87C97-04FD-4CD8-9294-BF277E7A0475}"/>
              </a:ext>
            </a:extLst>
          </p:cNvPr>
          <p:cNvPicPr>
            <a:picLocks noGrp="1" noChangeAspect="1"/>
          </p:cNvPicPr>
          <p:nvPr>
            <p:ph sz="half" idx="1"/>
          </p:nvPr>
        </p:nvPicPr>
        <p:blipFill>
          <a:blip r:embed="rId3"/>
          <a:stretch>
            <a:fillRect/>
          </a:stretch>
        </p:blipFill>
        <p:spPr>
          <a:xfrm>
            <a:off x="1734307" y="1419817"/>
            <a:ext cx="7504185" cy="6000942"/>
          </a:xfrm>
        </p:spPr>
      </p:pic>
      <p:sp>
        <p:nvSpPr>
          <p:cNvPr id="4" name="Text Placeholder 3">
            <a:extLst>
              <a:ext uri="{FF2B5EF4-FFF2-40B4-BE49-F238E27FC236}">
                <a16:creationId xmlns:a16="http://schemas.microsoft.com/office/drawing/2014/main" id="{2CC7BECF-C91E-4C66-BFF6-19ED58ED0E46}"/>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4CC3B6A9-FF6E-4E88-9DA6-310259D8AD06}"/>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13AD9238-7B07-4531-BC91-DEE6DC5329DF}"/>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92E9BC5D-9945-4565-8098-5B0A891791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40555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9FE4-1D4E-41AA-A526-0C72759DAB68}"/>
              </a:ext>
            </a:extLst>
          </p:cNvPr>
          <p:cNvSpPr>
            <a:spLocks noGrp="1"/>
          </p:cNvSpPr>
          <p:nvPr>
            <p:ph type="title"/>
          </p:nvPr>
        </p:nvSpPr>
        <p:spPr/>
        <p:txBody>
          <a:bodyPr/>
          <a:lstStyle/>
          <a:p>
            <a:r>
              <a:rPr lang="en-US" dirty="0"/>
              <a:t>Meeting agendas</a:t>
            </a:r>
          </a:p>
        </p:txBody>
      </p:sp>
      <p:sp>
        <p:nvSpPr>
          <p:cNvPr id="3" name="Content Placeholder 2">
            <a:extLst>
              <a:ext uri="{FF2B5EF4-FFF2-40B4-BE49-F238E27FC236}">
                <a16:creationId xmlns:a16="http://schemas.microsoft.com/office/drawing/2014/main" id="{84929D0A-C9BD-4F14-B8D8-983E45288332}"/>
              </a:ext>
            </a:extLst>
          </p:cNvPr>
          <p:cNvSpPr>
            <a:spLocks noGrp="1"/>
          </p:cNvSpPr>
          <p:nvPr>
            <p:ph sz="half" idx="1"/>
          </p:nvPr>
        </p:nvSpPr>
        <p:spPr/>
        <p:txBody>
          <a:bodyPr/>
          <a:lstStyle/>
          <a:p>
            <a:endParaRPr lang="en-US"/>
          </a:p>
        </p:txBody>
      </p:sp>
      <p:sp>
        <p:nvSpPr>
          <p:cNvPr id="4" name="Text Placeholder 3">
            <a:extLst>
              <a:ext uri="{FF2B5EF4-FFF2-40B4-BE49-F238E27FC236}">
                <a16:creationId xmlns:a16="http://schemas.microsoft.com/office/drawing/2014/main" id="{7EBE6610-779C-43EF-AF43-7ACFC4C9766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6180A96E-1945-450B-B7A3-59784A6FB1F2}"/>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85344840-3A54-4311-B8E6-4C7734FCDCAB}"/>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1063814D-3E3C-4D8E-AB61-8F48B78B900D}"/>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01EA04AF-0FA9-435C-85F1-650C7469B729}"/>
              </a:ext>
            </a:extLst>
          </p:cNvPr>
          <p:cNvPicPr>
            <a:picLocks noChangeAspect="1"/>
          </p:cNvPicPr>
          <p:nvPr/>
        </p:nvPicPr>
        <p:blipFill>
          <a:blip r:embed="rId3"/>
          <a:stretch>
            <a:fillRect/>
          </a:stretch>
        </p:blipFill>
        <p:spPr>
          <a:xfrm>
            <a:off x="2485606" y="1557626"/>
            <a:ext cx="6001588" cy="5725324"/>
          </a:xfrm>
          <a:prstGeom prst="rect">
            <a:avLst/>
          </a:prstGeom>
        </p:spPr>
      </p:pic>
    </p:spTree>
    <p:extLst>
      <p:ext uri="{BB962C8B-B14F-4D97-AF65-F5344CB8AC3E}">
        <p14:creationId xmlns:p14="http://schemas.microsoft.com/office/powerpoint/2010/main" val="144177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CCD7B27-6553-4EC4-ACD5-7537D1AF0390}"/>
              </a:ext>
            </a:extLst>
          </p:cNvPr>
          <p:cNvGraphicFramePr>
            <a:graphicFrameLocks noGrp="1"/>
          </p:cNvGraphicFramePr>
          <p:nvPr>
            <p:ph sz="half" idx="1"/>
            <p:extLst>
              <p:ext uri="{D42A27DB-BD31-4B8C-83A1-F6EECF244321}">
                <p14:modId xmlns:p14="http://schemas.microsoft.com/office/powerpoint/2010/main" val="1370734853"/>
              </p:ext>
            </p:extLst>
          </p:nvPr>
        </p:nvGraphicFramePr>
        <p:xfrm>
          <a:off x="852620" y="1597818"/>
          <a:ext cx="9594850" cy="5351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BC59BF7-1D34-474A-8E86-C2D2B14516FA}"/>
              </a:ext>
            </a:extLst>
          </p:cNvPr>
          <p:cNvSpPr>
            <a:spLocks noGrp="1"/>
          </p:cNvSpPr>
          <p:nvPr>
            <p:ph type="title"/>
          </p:nvPr>
        </p:nvSpPr>
        <p:spPr/>
        <p:txBody>
          <a:bodyPr/>
          <a:lstStyle/>
          <a:p>
            <a:r>
              <a:rPr lang="en-US" dirty="0"/>
              <a:t>The project lifecycle</a:t>
            </a:r>
          </a:p>
        </p:txBody>
      </p:sp>
      <p:sp>
        <p:nvSpPr>
          <p:cNvPr id="4" name="Text Placeholder 3">
            <a:extLst>
              <a:ext uri="{FF2B5EF4-FFF2-40B4-BE49-F238E27FC236}">
                <a16:creationId xmlns:a16="http://schemas.microsoft.com/office/drawing/2014/main" id="{F45B300F-90A6-4AE5-A931-AB1528BAB72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2CA44424-873A-448C-BAD4-6B15290483A4}"/>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44E649B2-6A63-4D28-B483-1F0C5765FBDD}"/>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0269670D-30E8-4E58-B990-6D36B1138A83}"/>
              </a:ext>
            </a:extLst>
          </p:cNvPr>
          <p:cNvSpPr>
            <a:spLocks noGrp="1"/>
          </p:cNvSpPr>
          <p:nvPr>
            <p:ph type="body" sz="quarter" idx="16"/>
          </p:nvPr>
        </p:nvSpPr>
        <p:spPr/>
        <p:txBody>
          <a:bodyPr/>
          <a:lstStyle/>
          <a:p>
            <a:r>
              <a:rPr lang="en-US" sz="900" dirty="0">
                <a:latin typeface="Calibri" panose="020F0502020204030204" pitchFamily="34" charset="0"/>
              </a:rPr>
              <a:t>(Schwalbe, 2021)</a:t>
            </a:r>
            <a:endParaRPr lang="en-US" dirty="0"/>
          </a:p>
        </p:txBody>
      </p:sp>
      <p:sp>
        <p:nvSpPr>
          <p:cNvPr id="9" name="Rectangle 8">
            <a:extLst>
              <a:ext uri="{FF2B5EF4-FFF2-40B4-BE49-F238E27FC236}">
                <a16:creationId xmlns:a16="http://schemas.microsoft.com/office/drawing/2014/main" id="{5BA5EE03-9948-497F-BB4B-4AED923D0C4E}"/>
              </a:ext>
            </a:extLst>
          </p:cNvPr>
          <p:cNvSpPr/>
          <p:nvPr/>
        </p:nvSpPr>
        <p:spPr>
          <a:xfrm>
            <a:off x="849038" y="2442950"/>
            <a:ext cx="167221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Kick-off Meeting</a:t>
            </a:r>
          </a:p>
        </p:txBody>
      </p:sp>
      <p:sp>
        <p:nvSpPr>
          <p:cNvPr id="10" name="Rectangle 9">
            <a:extLst>
              <a:ext uri="{FF2B5EF4-FFF2-40B4-BE49-F238E27FC236}">
                <a16:creationId xmlns:a16="http://schemas.microsoft.com/office/drawing/2014/main" id="{C5752590-1A34-4CC1-8AA5-70849DDA6ED0}"/>
              </a:ext>
            </a:extLst>
          </p:cNvPr>
          <p:cNvSpPr/>
          <p:nvPr/>
        </p:nvSpPr>
        <p:spPr>
          <a:xfrm>
            <a:off x="2327541" y="5947180"/>
            <a:ext cx="224336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Regular Meetings</a:t>
            </a:r>
            <a:br>
              <a:rPr lang="en-US" dirty="0">
                <a:solidFill>
                  <a:srgbClr val="92D050"/>
                </a:solidFill>
              </a:rPr>
            </a:br>
            <a:r>
              <a:rPr lang="en-US" dirty="0">
                <a:solidFill>
                  <a:srgbClr val="92D050"/>
                </a:solidFill>
              </a:rPr>
              <a:t>A3 template</a:t>
            </a:r>
          </a:p>
        </p:txBody>
      </p:sp>
      <p:sp>
        <p:nvSpPr>
          <p:cNvPr id="11" name="Rectangle 10">
            <a:extLst>
              <a:ext uri="{FF2B5EF4-FFF2-40B4-BE49-F238E27FC236}">
                <a16:creationId xmlns:a16="http://schemas.microsoft.com/office/drawing/2014/main" id="{7AFBC2EB-D1F5-4EC1-AFFE-41798AB329FE}"/>
              </a:ext>
            </a:extLst>
          </p:cNvPr>
          <p:cNvSpPr/>
          <p:nvPr/>
        </p:nvSpPr>
        <p:spPr>
          <a:xfrm>
            <a:off x="4328093" y="2444869"/>
            <a:ext cx="167221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Project Work</a:t>
            </a:r>
          </a:p>
        </p:txBody>
      </p:sp>
      <p:sp>
        <p:nvSpPr>
          <p:cNvPr id="12" name="Rectangle 11">
            <a:extLst>
              <a:ext uri="{FF2B5EF4-FFF2-40B4-BE49-F238E27FC236}">
                <a16:creationId xmlns:a16="http://schemas.microsoft.com/office/drawing/2014/main" id="{862F132F-8CC4-4079-B57C-2C7B0C8E6E6B}"/>
              </a:ext>
            </a:extLst>
          </p:cNvPr>
          <p:cNvSpPr/>
          <p:nvPr/>
        </p:nvSpPr>
        <p:spPr>
          <a:xfrm>
            <a:off x="6113599" y="5783407"/>
            <a:ext cx="167221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Progress Reports</a:t>
            </a:r>
          </a:p>
        </p:txBody>
      </p:sp>
      <p:sp>
        <p:nvSpPr>
          <p:cNvPr id="13" name="Rectangle 12">
            <a:extLst>
              <a:ext uri="{FF2B5EF4-FFF2-40B4-BE49-F238E27FC236}">
                <a16:creationId xmlns:a16="http://schemas.microsoft.com/office/drawing/2014/main" id="{283572A2-6240-4811-8ED0-AB8910CCB944}"/>
              </a:ext>
            </a:extLst>
          </p:cNvPr>
          <p:cNvSpPr/>
          <p:nvPr/>
        </p:nvSpPr>
        <p:spPr>
          <a:xfrm>
            <a:off x="7655796" y="2444869"/>
            <a:ext cx="2211536" cy="3275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92D050"/>
                </a:solidFill>
              </a:rPr>
              <a:t>Manuscript &amp; Presentation</a:t>
            </a:r>
          </a:p>
        </p:txBody>
      </p:sp>
    </p:spTree>
    <p:extLst>
      <p:ext uri="{BB962C8B-B14F-4D97-AF65-F5344CB8AC3E}">
        <p14:creationId xmlns:p14="http://schemas.microsoft.com/office/powerpoint/2010/main" val="42356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57A5DF3-9AEE-476E-9D9C-94CABA9D5CB4}">
  <we:reference id="wa104381063" version="1.0.0.1" store="en-US"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671241fb1ebdeb4b2d4f105b2a61c745">
  <xsd:schema xmlns:xsd="http://www.w3.org/2001/XMLSchema" xmlns:xs="http://www.w3.org/2001/XMLSchema" xmlns:p="http://schemas.microsoft.com/office/2006/metadata/properties" xmlns:ns2="402b49ca-617a-4412-a136-22a821ef8eb4" targetNamespace="http://schemas.microsoft.com/office/2006/metadata/properties" ma:root="true" ma:fieldsID="367bc80b74cbe435d94d5e8f171105a8"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PULSEDOC-1743074161-357</_dlc_DocId>
    <_dlc_DocIdUrl xmlns="402b49ca-617a-4412-a136-22a821ef8eb4">
      <Url>https://pulse.utah.edu/site/marcomm/_layouts/15/DocIdRedir.aspx?ID=PULSEDOC-1743074161-357</Url>
      <Description>PULSEDOC-1743074161-357</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A862C5-AA50-4A3B-BC6C-230494CB9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6F08B7-1F71-4F99-B35D-690FBC859C9A}">
  <ds:schemaRefs>
    <ds:schemaRef ds:uri="http://schemas.microsoft.com/sharepoint/events"/>
  </ds:schemaRefs>
</ds:datastoreItem>
</file>

<file path=customXml/itemProps3.xml><?xml version="1.0" encoding="utf-8"?>
<ds:datastoreItem xmlns:ds="http://schemas.openxmlformats.org/officeDocument/2006/customXml" ds:itemID="{405D53D2-4C8C-4500-874F-8AD70E4DEB2D}">
  <ds:schemaRefs>
    <ds:schemaRef ds:uri="http://schemas.microsoft.com/office/2006/metadata/properties"/>
    <ds:schemaRef ds:uri="http://schemas.microsoft.com/office/infopath/2007/PartnerControls"/>
    <ds:schemaRef ds:uri="402b49ca-617a-4412-a136-22a821ef8eb4"/>
  </ds:schemaRefs>
</ds:datastoreItem>
</file>

<file path=customXml/itemProps4.xml><?xml version="1.0" encoding="utf-8"?>
<ds:datastoreItem xmlns:ds="http://schemas.openxmlformats.org/officeDocument/2006/customXml" ds:itemID="{BCDE85B8-B306-4605-8819-4A30DA8C0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6640</TotalTime>
  <Words>1888</Words>
  <Application>Microsoft Office PowerPoint</Application>
  <PresentationFormat>Custom</PresentationFormat>
  <Paragraphs>165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Century Gothic Bold</vt:lpstr>
      <vt:lpstr>Century Gothic Bold Italic</vt:lpstr>
      <vt:lpstr>Office Theme</vt:lpstr>
      <vt:lpstr>An initial understanding</vt:lpstr>
      <vt:lpstr>PowerPoint Presentation</vt:lpstr>
      <vt:lpstr>PowerPoint Presentation</vt:lpstr>
      <vt:lpstr>PowerPoint Presentation</vt:lpstr>
      <vt:lpstr>the capstone toolkit</vt:lpstr>
      <vt:lpstr>The A3 template</vt:lpstr>
      <vt:lpstr>The project kick-off meeting</vt:lpstr>
      <vt:lpstr>Meeting agendas</vt:lpstr>
      <vt:lpstr>The project lifecycle</vt:lpstr>
      <vt:lpstr>PowerPoint Presentation</vt:lpstr>
      <vt:lpstr>Progress reports</vt:lpstr>
      <vt:lpstr>Clinical practicum Requirements</vt:lpstr>
      <vt:lpstr>Tracking time</vt:lpstr>
      <vt:lpstr>Total hours</vt:lpstr>
      <vt:lpstr>PowerPoint Presentation</vt:lpstr>
      <vt:lpstr>PowerPoint Presentation</vt:lpstr>
      <vt:lpstr>More to come . .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Christopher Ian Macintosh</cp:lastModifiedBy>
  <cp:revision>330</cp:revision>
  <cp:lastPrinted>2016-08-31T21:58:28Z</cp:lastPrinted>
  <dcterms:created xsi:type="dcterms:W3CDTF">2016-08-02T16:41:37Z</dcterms:created>
  <dcterms:modified xsi:type="dcterms:W3CDTF">2023-04-09T21:26:46Z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0x0101000B7F15D18245C1458954909DB36AE657</vt:lpwstr>
  </property>
  <property fmtid="{D5CDD505-2E9C-101B-9397-08002B2CF9AE}" pid="3" name="_dlc_DocIdItemGuid">
    <vt:lpwstr>2829bd39-e2ed-40b1-bb37-59f0037004bf</vt:lpwstr>
  </property>
</Properties>
</file>